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1" r:id="rId5"/>
  </p:sldMasterIdLst>
  <p:notesMasterIdLst>
    <p:notesMasterId r:id="rId29"/>
  </p:notesMasterIdLst>
  <p:handoutMasterIdLst>
    <p:handoutMasterId r:id="rId30"/>
  </p:handoutMasterIdLst>
  <p:sldIdLst>
    <p:sldId id="281" r:id="rId6"/>
    <p:sldId id="826" r:id="rId7"/>
    <p:sldId id="302" r:id="rId8"/>
    <p:sldId id="857" r:id="rId9"/>
    <p:sldId id="874" r:id="rId10"/>
    <p:sldId id="315" r:id="rId11"/>
    <p:sldId id="879" r:id="rId12"/>
    <p:sldId id="289" r:id="rId13"/>
    <p:sldId id="290" r:id="rId14"/>
    <p:sldId id="893" r:id="rId15"/>
    <p:sldId id="316" r:id="rId16"/>
    <p:sldId id="292" r:id="rId17"/>
    <p:sldId id="294" r:id="rId18"/>
    <p:sldId id="876" r:id="rId19"/>
    <p:sldId id="890" r:id="rId20"/>
    <p:sldId id="884" r:id="rId21"/>
    <p:sldId id="870" r:id="rId22"/>
    <p:sldId id="886" r:id="rId23"/>
    <p:sldId id="313" r:id="rId24"/>
    <p:sldId id="299" r:id="rId25"/>
    <p:sldId id="304" r:id="rId26"/>
    <p:sldId id="305" r:id="rId27"/>
    <p:sldId id="847" r:id="rId28"/>
  </p:sldIdLst>
  <p:sldSz cx="12195175" cy="6859588"/>
  <p:notesSz cx="7019925" cy="9305925"/>
  <p:defaultTextStyle>
    <a:defPPr>
      <a:defRPr lang="en-US"/>
    </a:defPPr>
    <a:lvl1pPr algn="l" rtl="0" fontAlgn="base">
      <a:spcBef>
        <a:spcPct val="0"/>
      </a:spcBef>
      <a:spcAft>
        <a:spcPct val="0"/>
      </a:spcAft>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457200" algn="l" rtl="0" fontAlgn="base">
      <a:spcBef>
        <a:spcPct val="0"/>
      </a:spcBef>
      <a:spcAft>
        <a:spcPct val="0"/>
      </a:spcAft>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914400" algn="l" rtl="0" fontAlgn="base">
      <a:spcBef>
        <a:spcPct val="0"/>
      </a:spcBef>
      <a:spcAft>
        <a:spcPct val="0"/>
      </a:spcAft>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371600" algn="l" rtl="0" fontAlgn="base">
      <a:spcBef>
        <a:spcPct val="0"/>
      </a:spcBef>
      <a:spcAft>
        <a:spcPct val="0"/>
      </a:spcAft>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1828800" algn="l" rtl="0" fontAlgn="base">
      <a:spcBef>
        <a:spcPct val="0"/>
      </a:spcBef>
      <a:spcAft>
        <a:spcPct val="0"/>
      </a:spcAft>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286000" algn="l" defTabSz="914400" rtl="0" eaLnBrk="1" latinLnBrk="0" hangingPunct="1">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743200" algn="l" defTabSz="914400" rtl="0" eaLnBrk="1" latinLnBrk="0" hangingPunct="1">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200400" algn="l" defTabSz="914400" rtl="0" eaLnBrk="1" latinLnBrk="0" hangingPunct="1">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657600" algn="l" defTabSz="914400" rtl="0" eaLnBrk="1" latinLnBrk="0" hangingPunct="1">
      <a:defRPr sz="12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p:defaultTextStyle>
  <p:extLst>
    <p:ext uri="{EFAFB233-063F-42B5-8137-9DF3F51BA10A}">
      <p15:sldGuideLst xmlns:p15="http://schemas.microsoft.com/office/powerpoint/2012/main">
        <p15:guide id="1" orient="horz" pos="703">
          <p15:clr>
            <a:srgbClr val="A4A3A4"/>
          </p15:clr>
        </p15:guide>
        <p15:guide id="2" orient="horz" pos="558">
          <p15:clr>
            <a:srgbClr val="A4A3A4"/>
          </p15:clr>
        </p15:guide>
        <p15:guide id="3" orient="horz" pos="3953">
          <p15:clr>
            <a:srgbClr val="A4A3A4"/>
          </p15:clr>
        </p15:guide>
        <p15:guide id="4" orient="horz" pos="3605">
          <p15:clr>
            <a:srgbClr val="A4A3A4"/>
          </p15:clr>
        </p15:guide>
        <p15:guide id="5" pos="3293">
          <p15:clr>
            <a:srgbClr val="A4A3A4"/>
          </p15:clr>
        </p15:guide>
        <p15:guide id="6" pos="1601">
          <p15:clr>
            <a:srgbClr val="A4A3A4"/>
          </p15:clr>
        </p15:guide>
        <p15:guide id="7" pos="6289">
          <p15:clr>
            <a:srgbClr val="A4A3A4"/>
          </p15:clr>
        </p15:guide>
        <p15:guide id="8" pos="100">
          <p15:clr>
            <a:srgbClr val="A4A3A4"/>
          </p15:clr>
        </p15:guide>
        <p15:guide id="9" pos="3845">
          <p15:clr>
            <a:srgbClr val="A4A3A4"/>
          </p15:clr>
        </p15:guide>
      </p15:sldGuideLst>
    </p:ext>
    <p:ext uri="{2D200454-40CA-4A62-9FC3-DE9A4176ACB9}">
      <p15:notesGuideLst xmlns:p15="http://schemas.microsoft.com/office/powerpoint/2012/main">
        <p15:guide id="1" orient="horz" pos="2931" userDrawn="1">
          <p15:clr>
            <a:srgbClr val="A4A3A4"/>
          </p15:clr>
        </p15:guide>
        <p15:guide id="2" pos="221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4F4F4"/>
    <a:srgbClr val="FFFFFF"/>
    <a:srgbClr val="606060"/>
    <a:srgbClr val="007A37"/>
    <a:srgbClr val="94D7EC"/>
    <a:srgbClr val="CE2027"/>
    <a:srgbClr val="884B49"/>
    <a:srgbClr val="CCCCCC"/>
    <a:srgbClr val="C6A587"/>
    <a:srgbClr val="BE5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6357" autoAdjust="0"/>
  </p:normalViewPr>
  <p:slideViewPr>
    <p:cSldViewPr snapToGrid="0">
      <p:cViewPr varScale="1">
        <p:scale>
          <a:sx n="106" d="100"/>
          <a:sy n="106" d="100"/>
        </p:scale>
        <p:origin x="236" y="72"/>
      </p:cViewPr>
      <p:guideLst>
        <p:guide orient="horz" pos="703"/>
        <p:guide orient="horz" pos="558"/>
        <p:guide orient="horz" pos="3953"/>
        <p:guide orient="horz" pos="3605"/>
        <p:guide pos="3293"/>
        <p:guide pos="1601"/>
        <p:guide pos="6289"/>
        <p:guide pos="100"/>
        <p:guide pos="3845"/>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notesViewPr>
    <p:cSldViewPr snapToGrid="0">
      <p:cViewPr>
        <p:scale>
          <a:sx n="100" d="100"/>
          <a:sy n="100" d="100"/>
        </p:scale>
        <p:origin x="-1470" y="738"/>
      </p:cViewPr>
      <p:guideLst>
        <p:guide orient="horz" pos="2931"/>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GML</c:v>
                </c:pt>
              </c:strCache>
            </c:strRef>
          </c:tx>
          <c:spPr>
            <a:ln w="28575" cap="flat">
              <a:solidFill>
                <a:srgbClr val="CE2027"/>
              </a:solidFill>
              <a:prstDash val="solid"/>
              <a:round/>
            </a:ln>
            <a:effectLst/>
          </c:spPr>
          <c:marker>
            <c:symbol val="none"/>
          </c:marker>
          <c:cat>
            <c:strRef>
              <c:f>Sheet1!$A$2:$A$238</c:f>
              <c:strCache>
                <c:ptCount val="237"/>
                <c:pt idx="0">
                  <c:v>Jul 25</c:v>
                </c:pt>
                <c:pt idx="19">
                  <c:v>Aug</c:v>
                </c:pt>
                <c:pt idx="33">
                  <c:v>Sep</c:v>
                </c:pt>
                <c:pt idx="51">
                  <c:v>Oct</c:v>
                </c:pt>
                <c:pt idx="70">
                  <c:v>Nov</c:v>
                </c:pt>
                <c:pt idx="85">
                  <c:v>Dec</c:v>
                </c:pt>
                <c:pt idx="102">
                  <c:v>Jan 26</c:v>
                </c:pt>
                <c:pt idx="118">
                  <c:v>Feb</c:v>
                </c:pt>
                <c:pt idx="134">
                  <c:v>Mar</c:v>
                </c:pt>
                <c:pt idx="152">
                  <c:v>Apr</c:v>
                </c:pt>
                <c:pt idx="168">
                  <c:v>May</c:v>
                </c:pt>
                <c:pt idx="185">
                  <c:v>Jun</c:v>
                </c:pt>
                <c:pt idx="201">
                  <c:v>Jul</c:v>
                </c:pt>
                <c:pt idx="220">
                  <c:v>Aug</c:v>
                </c:pt>
              </c:strCache>
            </c:strRef>
          </c:cat>
          <c:val>
            <c:numRef>
              <c:f>Sheet1!$B$2:$B$238</c:f>
              <c:numCache>
                <c:formatCode>General</c:formatCode>
                <c:ptCount val="237"/>
                <c:pt idx="0">
                  <c:v>2.6499999999999999E-2</c:v>
                </c:pt>
                <c:pt idx="1">
                  <c:v>2.6700000000000002E-2</c:v>
                </c:pt>
                <c:pt idx="2">
                  <c:v>2.6700000000000002E-2</c:v>
                </c:pt>
                <c:pt idx="3">
                  <c:v>2.6700000000000002E-2</c:v>
                </c:pt>
                <c:pt idx="4">
                  <c:v>2.64E-2</c:v>
                </c:pt>
                <c:pt idx="5">
                  <c:v>2.6100000000000002E-2</c:v>
                </c:pt>
                <c:pt idx="6">
                  <c:v>2.5999999999999999E-2</c:v>
                </c:pt>
                <c:pt idx="7">
                  <c:v>2.5899999999999999E-2</c:v>
                </c:pt>
                <c:pt idx="8">
                  <c:v>2.6100000000000002E-2</c:v>
                </c:pt>
                <c:pt idx="9">
                  <c:v>2.6100000000000002E-2</c:v>
                </c:pt>
                <c:pt idx="10">
                  <c:v>2.64E-2</c:v>
                </c:pt>
                <c:pt idx="11">
                  <c:v>2.6700000000000002E-2</c:v>
                </c:pt>
                <c:pt idx="12">
                  <c:v>2.6700000000000002E-2</c:v>
                </c:pt>
                <c:pt idx="13">
                  <c:v>2.6700000000000002E-2</c:v>
                </c:pt>
                <c:pt idx="14">
                  <c:v>2.6700000000000002E-2</c:v>
                </c:pt>
                <c:pt idx="15">
                  <c:v>2.6700000000000002E-2</c:v>
                </c:pt>
                <c:pt idx="16">
                  <c:v>2.69E-2</c:v>
                </c:pt>
                <c:pt idx="17">
                  <c:v>2.75E-2</c:v>
                </c:pt>
                <c:pt idx="18">
                  <c:v>2.8000000000000001E-2</c:v>
                </c:pt>
                <c:pt idx="19">
                  <c:v>2.8500000000000001E-2</c:v>
                </c:pt>
                <c:pt idx="20">
                  <c:v>2.8299999999999999E-2</c:v>
                </c:pt>
                <c:pt idx="21">
                  <c:v>2.7699999999999999E-2</c:v>
                </c:pt>
                <c:pt idx="22">
                  <c:v>2.7199999999999998E-2</c:v>
                </c:pt>
                <c:pt idx="23">
                  <c:v>2.6700000000000002E-2</c:v>
                </c:pt>
                <c:pt idx="24">
                  <c:v>2.6700000000000002E-2</c:v>
                </c:pt>
                <c:pt idx="25">
                  <c:v>2.7099999999999999E-2</c:v>
                </c:pt>
                <c:pt idx="26">
                  <c:v>2.7300000000000001E-2</c:v>
                </c:pt>
                <c:pt idx="27">
                  <c:v>2.8500000000000001E-2</c:v>
                </c:pt>
                <c:pt idx="28">
                  <c:v>3.4299999999999997E-2</c:v>
                </c:pt>
                <c:pt idx="29">
                  <c:v>5.5E-2</c:v>
                </c:pt>
                <c:pt idx="30">
                  <c:v>5.7700000000000001E-2</c:v>
                </c:pt>
                <c:pt idx="31">
                  <c:v>5.9400000000000001E-2</c:v>
                </c:pt>
                <c:pt idx="32">
                  <c:v>6.1100000000000002E-2</c:v>
                </c:pt>
                <c:pt idx="33">
                  <c:v>6.2600000000000003E-2</c:v>
                </c:pt>
                <c:pt idx="34">
                  <c:v>6.3399999999999998E-2</c:v>
                </c:pt>
                <c:pt idx="35">
                  <c:v>6.3899999999999998E-2</c:v>
                </c:pt>
                <c:pt idx="36">
                  <c:v>6.4399999999999999E-2</c:v>
                </c:pt>
                <c:pt idx="37">
                  <c:v>6.5000000000000002E-2</c:v>
                </c:pt>
                <c:pt idx="38">
                  <c:v>6.5000000000000002E-2</c:v>
                </c:pt>
                <c:pt idx="39">
                  <c:v>6.5000000000000002E-2</c:v>
                </c:pt>
                <c:pt idx="40">
                  <c:v>6.5000000000000002E-2</c:v>
                </c:pt>
                <c:pt idx="41">
                  <c:v>6.5000000000000002E-2</c:v>
                </c:pt>
                <c:pt idx="42">
                  <c:v>6.4199999999999993E-2</c:v>
                </c:pt>
                <c:pt idx="43">
                  <c:v>6.3100000000000003E-2</c:v>
                </c:pt>
                <c:pt idx="44">
                  <c:v>6.1899999999999997E-2</c:v>
                </c:pt>
                <c:pt idx="45">
                  <c:v>6.0999999999999999E-2</c:v>
                </c:pt>
                <c:pt idx="46">
                  <c:v>6.2300000000000001E-2</c:v>
                </c:pt>
                <c:pt idx="47">
                  <c:v>6.4399999999999999E-2</c:v>
                </c:pt>
                <c:pt idx="48">
                  <c:v>6.6500000000000004E-2</c:v>
                </c:pt>
                <c:pt idx="49">
                  <c:v>6.8599999999999994E-2</c:v>
                </c:pt>
                <c:pt idx="50">
                  <c:v>7.1300000000000002E-2</c:v>
                </c:pt>
                <c:pt idx="51">
                  <c:v>7.4099999999999999E-2</c:v>
                </c:pt>
                <c:pt idx="52">
                  <c:v>7.6799999999999993E-2</c:v>
                </c:pt>
                <c:pt idx="53">
                  <c:v>7.9699999999999993E-2</c:v>
                </c:pt>
                <c:pt idx="54">
                  <c:v>8.2100000000000006E-2</c:v>
                </c:pt>
                <c:pt idx="55">
                  <c:v>8.4500000000000006E-2</c:v>
                </c:pt>
                <c:pt idx="56">
                  <c:v>8.6699999999999999E-2</c:v>
                </c:pt>
                <c:pt idx="57">
                  <c:v>8.9399999999999993E-2</c:v>
                </c:pt>
                <c:pt idx="58">
                  <c:v>9.3100000000000002E-2</c:v>
                </c:pt>
                <c:pt idx="59">
                  <c:v>9.7199999999999995E-2</c:v>
                </c:pt>
                <c:pt idx="60">
                  <c:v>0.1011</c:v>
                </c:pt>
                <c:pt idx="61">
                  <c:v>0.10390000000000001</c:v>
                </c:pt>
                <c:pt idx="62">
                  <c:v>0.1003</c:v>
                </c:pt>
                <c:pt idx="63">
                  <c:v>9.6000000000000002E-2</c:v>
                </c:pt>
                <c:pt idx="64">
                  <c:v>9.1700000000000004E-2</c:v>
                </c:pt>
                <c:pt idx="65">
                  <c:v>8.8099999999999998E-2</c:v>
                </c:pt>
                <c:pt idx="66">
                  <c:v>8.5800000000000001E-2</c:v>
                </c:pt>
                <c:pt idx="67">
                  <c:v>8.4000000000000005E-2</c:v>
                </c:pt>
                <c:pt idx="68">
                  <c:v>8.2199999999999995E-2</c:v>
                </c:pt>
                <c:pt idx="69">
                  <c:v>8.0399999999999999E-2</c:v>
                </c:pt>
                <c:pt idx="70">
                  <c:v>7.9500000000000001E-2</c:v>
                </c:pt>
                <c:pt idx="71">
                  <c:v>7.8899999999999998E-2</c:v>
                </c:pt>
                <c:pt idx="72">
                  <c:v>7.8399999999999997E-2</c:v>
                </c:pt>
                <c:pt idx="73">
                  <c:v>7.8E-2</c:v>
                </c:pt>
                <c:pt idx="74">
                  <c:v>7.9200000000000007E-2</c:v>
                </c:pt>
                <c:pt idx="75">
                  <c:v>8.1100000000000005E-2</c:v>
                </c:pt>
                <c:pt idx="76">
                  <c:v>8.2799999999999999E-2</c:v>
                </c:pt>
                <c:pt idx="77">
                  <c:v>8.4500000000000006E-2</c:v>
                </c:pt>
                <c:pt idx="78">
                  <c:v>8.48E-2</c:v>
                </c:pt>
                <c:pt idx="79">
                  <c:v>8.48E-2</c:v>
                </c:pt>
                <c:pt idx="80">
                  <c:v>8.48E-2</c:v>
                </c:pt>
                <c:pt idx="81">
                  <c:v>8.4500000000000006E-2</c:v>
                </c:pt>
                <c:pt idx="82">
                  <c:v>8.2900000000000001E-2</c:v>
                </c:pt>
                <c:pt idx="83">
                  <c:v>8.0799999999999997E-2</c:v>
                </c:pt>
                <c:pt idx="84">
                  <c:v>7.8799999999999995E-2</c:v>
                </c:pt>
                <c:pt idx="85">
                  <c:v>7.6799999999999993E-2</c:v>
                </c:pt>
                <c:pt idx="86">
                  <c:v>7.5999999999999998E-2</c:v>
                </c:pt>
                <c:pt idx="87">
                  <c:v>7.5399999999999995E-2</c:v>
                </c:pt>
                <c:pt idx="88">
                  <c:v>7.46E-2</c:v>
                </c:pt>
                <c:pt idx="89">
                  <c:v>7.3899999999999993E-2</c:v>
                </c:pt>
                <c:pt idx="90">
                  <c:v>7.3899999999999993E-2</c:v>
                </c:pt>
                <c:pt idx="91">
                  <c:v>7.3899999999999993E-2</c:v>
                </c:pt>
                <c:pt idx="92">
                  <c:v>7.3899999999999993E-2</c:v>
                </c:pt>
                <c:pt idx="93">
                  <c:v>7.3899999999999993E-2</c:v>
                </c:pt>
                <c:pt idx="94">
                  <c:v>7.3700000000000002E-2</c:v>
                </c:pt>
                <c:pt idx="95">
                  <c:v>7.3400000000000007E-2</c:v>
                </c:pt>
                <c:pt idx="96">
                  <c:v>7.3099999999999998E-2</c:v>
                </c:pt>
                <c:pt idx="97">
                  <c:v>7.2999999999999995E-2</c:v>
                </c:pt>
                <c:pt idx="98">
                  <c:v>7.2900000000000006E-2</c:v>
                </c:pt>
                <c:pt idx="99">
                  <c:v>7.2900000000000006E-2</c:v>
                </c:pt>
                <c:pt idx="100">
                  <c:v>7.2300000000000003E-2</c:v>
                </c:pt>
                <c:pt idx="101">
                  <c:v>7.1300000000000002E-2</c:v>
                </c:pt>
                <c:pt idx="102">
                  <c:v>7.0199999999999999E-2</c:v>
                </c:pt>
                <c:pt idx="103">
                  <c:v>7.0099999999999996E-2</c:v>
                </c:pt>
                <c:pt idx="104">
                  <c:v>7.0499999999999993E-2</c:v>
                </c:pt>
                <c:pt idx="105">
                  <c:v>7.1199999999999999E-2</c:v>
                </c:pt>
                <c:pt idx="106">
                  <c:v>7.17E-2</c:v>
                </c:pt>
                <c:pt idx="107">
                  <c:v>7.22E-2</c:v>
                </c:pt>
                <c:pt idx="108">
                  <c:v>7.2999999999999995E-2</c:v>
                </c:pt>
                <c:pt idx="109">
                  <c:v>7.3800000000000004E-2</c:v>
                </c:pt>
                <c:pt idx="110">
                  <c:v>7.46E-2</c:v>
                </c:pt>
                <c:pt idx="111">
                  <c:v>7.4700000000000003E-2</c:v>
                </c:pt>
                <c:pt idx="112">
                  <c:v>7.3400000000000007E-2</c:v>
                </c:pt>
                <c:pt idx="113">
                  <c:v>7.2099999999999997E-2</c:v>
                </c:pt>
                <c:pt idx="114">
                  <c:v>7.0800000000000002E-2</c:v>
                </c:pt>
                <c:pt idx="115">
                  <c:v>7.0099999999999996E-2</c:v>
                </c:pt>
                <c:pt idx="116">
                  <c:v>7.1199999999999999E-2</c:v>
                </c:pt>
                <c:pt idx="117">
                  <c:v>7.2099999999999997E-2</c:v>
                </c:pt>
                <c:pt idx="118">
                  <c:v>7.2900000000000006E-2</c:v>
                </c:pt>
                <c:pt idx="119">
                  <c:v>7.2599999999999998E-2</c:v>
                </c:pt>
                <c:pt idx="120">
                  <c:v>7.2300000000000003E-2</c:v>
                </c:pt>
                <c:pt idx="121">
                  <c:v>7.2099999999999997E-2</c:v>
                </c:pt>
                <c:pt idx="122">
                  <c:v>7.2099999999999997E-2</c:v>
                </c:pt>
                <c:pt idx="123">
                  <c:v>7.2599999999999998E-2</c:v>
                </c:pt>
                <c:pt idx="124">
                  <c:v>7.3099999999999998E-2</c:v>
                </c:pt>
                <c:pt idx="125">
                  <c:v>7.3499999999999996E-2</c:v>
                </c:pt>
                <c:pt idx="126">
                  <c:v>7.46E-2</c:v>
                </c:pt>
                <c:pt idx="127">
                  <c:v>7.6399999999999996E-2</c:v>
                </c:pt>
                <c:pt idx="128">
                  <c:v>7.8200000000000006E-2</c:v>
                </c:pt>
                <c:pt idx="129">
                  <c:v>7.9899999999999999E-2</c:v>
                </c:pt>
                <c:pt idx="130">
                  <c:v>8.0699999999999994E-2</c:v>
                </c:pt>
                <c:pt idx="131">
                  <c:v>8.0299999999999996E-2</c:v>
                </c:pt>
                <c:pt idx="132">
                  <c:v>7.9699999999999993E-2</c:v>
                </c:pt>
                <c:pt idx="133">
                  <c:v>7.9299999999999995E-2</c:v>
                </c:pt>
                <c:pt idx="134">
                  <c:v>7.8799999999999995E-2</c:v>
                </c:pt>
                <c:pt idx="135">
                  <c:v>7.7600000000000002E-2</c:v>
                </c:pt>
                <c:pt idx="136">
                  <c:v>7.6300000000000007E-2</c:v>
                </c:pt>
                <c:pt idx="137">
                  <c:v>7.5200000000000003E-2</c:v>
                </c:pt>
                <c:pt idx="138">
                  <c:v>7.3499999999999996E-2</c:v>
                </c:pt>
                <c:pt idx="139">
                  <c:v>7.0900000000000005E-2</c:v>
                </c:pt>
                <c:pt idx="140">
                  <c:v>6.8099999999999994E-2</c:v>
                </c:pt>
                <c:pt idx="141">
                  <c:v>6.5199999999999994E-2</c:v>
                </c:pt>
                <c:pt idx="142">
                  <c:v>6.2799999999999995E-2</c:v>
                </c:pt>
                <c:pt idx="143">
                  <c:v>6.1899999999999997E-2</c:v>
                </c:pt>
                <c:pt idx="144">
                  <c:v>6.1100000000000002E-2</c:v>
                </c:pt>
                <c:pt idx="145">
                  <c:v>6.0299999999999999E-2</c:v>
                </c:pt>
                <c:pt idx="146">
                  <c:v>5.9700000000000003E-2</c:v>
                </c:pt>
                <c:pt idx="147">
                  <c:v>5.9700000000000003E-2</c:v>
                </c:pt>
                <c:pt idx="148">
                  <c:v>5.9700000000000003E-2</c:v>
                </c:pt>
                <c:pt idx="149">
                  <c:v>5.9700000000000003E-2</c:v>
                </c:pt>
                <c:pt idx="150">
                  <c:v>6.0699999999999997E-2</c:v>
                </c:pt>
                <c:pt idx="151">
                  <c:v>6.3899999999999998E-2</c:v>
                </c:pt>
                <c:pt idx="152">
                  <c:v>6.7100000000000007E-2</c:v>
                </c:pt>
                <c:pt idx="153">
                  <c:v>6.9400000000000003E-2</c:v>
                </c:pt>
                <c:pt idx="154">
                  <c:v>6.8500000000000005E-2</c:v>
                </c:pt>
                <c:pt idx="155">
                  <c:v>6.7299999999999999E-2</c:v>
                </c:pt>
                <c:pt idx="156">
                  <c:v>6.6299999999999998E-2</c:v>
                </c:pt>
                <c:pt idx="157">
                  <c:v>6.7100000000000007E-2</c:v>
                </c:pt>
                <c:pt idx="158">
                  <c:v>6.8500000000000005E-2</c:v>
                </c:pt>
                <c:pt idx="159">
                  <c:v>7.0099999999999996E-2</c:v>
                </c:pt>
                <c:pt idx="160">
                  <c:v>7.1400000000000005E-2</c:v>
                </c:pt>
                <c:pt idx="161">
                  <c:v>7.0999999999999994E-2</c:v>
                </c:pt>
                <c:pt idx="162">
                  <c:v>7.0000000000000007E-2</c:v>
                </c:pt>
                <c:pt idx="163">
                  <c:v>6.8900000000000003E-2</c:v>
                </c:pt>
                <c:pt idx="164">
                  <c:v>6.7900000000000002E-2</c:v>
                </c:pt>
                <c:pt idx="165">
                  <c:v>6.6900000000000001E-2</c:v>
                </c:pt>
                <c:pt idx="166">
                  <c:v>6.59E-2</c:v>
                </c:pt>
                <c:pt idx="167">
                  <c:v>6.5000000000000002E-2</c:v>
                </c:pt>
                <c:pt idx="168">
                  <c:v>6.4000000000000001E-2</c:v>
                </c:pt>
                <c:pt idx="169">
                  <c:v>6.3899999999999998E-2</c:v>
                </c:pt>
                <c:pt idx="170">
                  <c:v>6.3899999999999998E-2</c:v>
                </c:pt>
                <c:pt idx="171">
                  <c:v>6.3899999999999998E-2</c:v>
                </c:pt>
                <c:pt idx="172">
                  <c:v>6.3899999999999998E-2</c:v>
                </c:pt>
                <c:pt idx="173">
                  <c:v>6.3899999999999998E-2</c:v>
                </c:pt>
                <c:pt idx="174">
                  <c:v>6.3899999999999998E-2</c:v>
                </c:pt>
                <c:pt idx="175">
                  <c:v>6.3899999999999998E-2</c:v>
                </c:pt>
                <c:pt idx="176">
                  <c:v>6.3500000000000001E-2</c:v>
                </c:pt>
                <c:pt idx="177">
                  <c:v>6.1899999999999997E-2</c:v>
                </c:pt>
                <c:pt idx="178">
                  <c:v>6.0199999999999997E-2</c:v>
                </c:pt>
                <c:pt idx="179">
                  <c:v>5.8200000000000002E-2</c:v>
                </c:pt>
                <c:pt idx="180">
                  <c:v>5.6500000000000002E-2</c:v>
                </c:pt>
                <c:pt idx="181">
                  <c:v>5.5E-2</c:v>
                </c:pt>
                <c:pt idx="182">
                  <c:v>5.3900000000000003E-2</c:v>
                </c:pt>
                <c:pt idx="183">
                  <c:v>5.2499999999999998E-2</c:v>
                </c:pt>
                <c:pt idx="184">
                  <c:v>5.1200000000000002E-2</c:v>
                </c:pt>
                <c:pt idx="185">
                  <c:v>5.0200000000000002E-2</c:v>
                </c:pt>
                <c:pt idx="186">
                  <c:v>4.9099999999999998E-2</c:v>
                </c:pt>
                <c:pt idx="187">
                  <c:v>4.8099999999999997E-2</c:v>
                </c:pt>
                <c:pt idx="188">
                  <c:v>4.7E-2</c:v>
                </c:pt>
                <c:pt idx="189">
                  <c:v>4.6699999999999998E-2</c:v>
                </c:pt>
                <c:pt idx="190">
                  <c:v>4.6699999999999998E-2</c:v>
                </c:pt>
                <c:pt idx="191">
                  <c:v>4.6699999999999998E-2</c:v>
                </c:pt>
                <c:pt idx="192">
                  <c:v>4.6699999999999998E-2</c:v>
                </c:pt>
                <c:pt idx="193">
                  <c:v>4.6699999999999998E-2</c:v>
                </c:pt>
                <c:pt idx="194">
                  <c:v>4.6699999999999998E-2</c:v>
                </c:pt>
                <c:pt idx="195">
                  <c:v>4.6899999999999997E-2</c:v>
                </c:pt>
                <c:pt idx="196">
                  <c:v>4.7899999999999998E-2</c:v>
                </c:pt>
                <c:pt idx="197">
                  <c:v>4.9399999999999999E-2</c:v>
                </c:pt>
                <c:pt idx="198">
                  <c:v>5.0999999999999997E-2</c:v>
                </c:pt>
                <c:pt idx="199">
                  <c:v>5.2299999999999999E-2</c:v>
                </c:pt>
                <c:pt idx="200">
                  <c:v>5.1900000000000002E-2</c:v>
                </c:pt>
                <c:pt idx="201">
                  <c:v>5.11E-2</c:v>
                </c:pt>
                <c:pt idx="202">
                  <c:v>5.0200000000000002E-2</c:v>
                </c:pt>
                <c:pt idx="203">
                  <c:v>4.9200000000000001E-2</c:v>
                </c:pt>
                <c:pt idx="204">
                  <c:v>4.8800000000000003E-2</c:v>
                </c:pt>
                <c:pt idx="205">
                  <c:v>4.8399999999999999E-2</c:v>
                </c:pt>
                <c:pt idx="206">
                  <c:v>4.82E-2</c:v>
                </c:pt>
                <c:pt idx="207">
                  <c:v>4.8099999999999997E-2</c:v>
                </c:pt>
                <c:pt idx="208">
                  <c:v>4.8300000000000003E-2</c:v>
                </c:pt>
                <c:pt idx="209">
                  <c:v>4.9200000000000001E-2</c:v>
                </c:pt>
                <c:pt idx="210">
                  <c:v>5.0299999999999997E-2</c:v>
                </c:pt>
                <c:pt idx="211">
                  <c:v>5.1200000000000002E-2</c:v>
                </c:pt>
                <c:pt idx="212">
                  <c:v>5.1499999999999997E-2</c:v>
                </c:pt>
                <c:pt idx="213">
                  <c:v>5.1400000000000001E-2</c:v>
                </c:pt>
                <c:pt idx="214">
                  <c:v>5.1200000000000002E-2</c:v>
                </c:pt>
                <c:pt idx="215">
                  <c:v>5.11E-2</c:v>
                </c:pt>
                <c:pt idx="216">
                  <c:v>5.4399999999999997E-2</c:v>
                </c:pt>
                <c:pt idx="217">
                  <c:v>5.9700000000000003E-2</c:v>
                </c:pt>
                <c:pt idx="218">
                  <c:v>6.5100000000000005E-2</c:v>
                </c:pt>
                <c:pt idx="219">
                  <c:v>7.0099999999999996E-2</c:v>
                </c:pt>
                <c:pt idx="220">
                  <c:v>7.2900000000000006E-2</c:v>
                </c:pt>
                <c:pt idx="221">
                  <c:v>7.4499999999999997E-2</c:v>
                </c:pt>
                <c:pt idx="222">
                  <c:v>7.5899999999999995E-2</c:v>
                </c:pt>
                <c:pt idx="223">
                  <c:v>7.7399999999999997E-2</c:v>
                </c:pt>
                <c:pt idx="224">
                  <c:v>7.7399999999999997E-2</c:v>
                </c:pt>
                <c:pt idx="225">
                  <c:v>7.7100000000000002E-2</c:v>
                </c:pt>
                <c:pt idx="226">
                  <c:v>7.6600000000000001E-2</c:v>
                </c:pt>
                <c:pt idx="227">
                  <c:v>7.6200000000000004E-2</c:v>
                </c:pt>
                <c:pt idx="228">
                  <c:v>7.7100000000000002E-2</c:v>
                </c:pt>
                <c:pt idx="229">
                  <c:v>7.8399999999999997E-2</c:v>
                </c:pt>
                <c:pt idx="230">
                  <c:v>7.9899999999999999E-2</c:v>
                </c:pt>
                <c:pt idx="231">
                  <c:v>8.1299999999999997E-2</c:v>
                </c:pt>
                <c:pt idx="232">
                  <c:v>8.2900000000000001E-2</c:v>
                </c:pt>
                <c:pt idx="233">
                  <c:v>8.5000000000000006E-2</c:v>
                </c:pt>
                <c:pt idx="234">
                  <c:v>8.6999999999999994E-2</c:v>
                </c:pt>
                <c:pt idx="235">
                  <c:v>8.8999999999999996E-2</c:v>
                </c:pt>
                <c:pt idx="236">
                  <c:v>8.9599999999999999E-2</c:v>
                </c:pt>
              </c:numCache>
            </c:numRef>
          </c:val>
          <c:smooth val="0"/>
          <c:extLst>
            <c:ext xmlns:c16="http://schemas.microsoft.com/office/drawing/2014/chart" uri="{C3380CC4-5D6E-409C-BE32-E72D297353CC}">
              <c16:uniqueId val="{00000000-81B9-884B-8FE7-34F3AA9060B0}"/>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CCCCCC"/>
            </a:solidFill>
            <a:prstDash val="solid"/>
            <a:round/>
          </a:ln>
        </c:spPr>
        <c:txPr>
          <a:bodyPr rot="-2700000" vert="horz"/>
          <a:lstStyle/>
          <a:p>
            <a:pPr>
              <a:defRPr sz="1050" b="0" i="0" u="none" strike="noStrike">
                <a:solidFill>
                  <a:srgbClr val="6B6B6B"/>
                </a:solidFill>
                <a:latin typeface="Calibri" panose="020F0502020204030204" pitchFamily="34" charset="0"/>
                <a:cs typeface="Calibri" panose="020F0502020204030204" pitchFamily="34" charset="0"/>
              </a:defRPr>
            </a:pPr>
            <a:endParaRPr lang="en-US"/>
          </a:p>
        </c:txPr>
        <c:crossAx val="2094734552"/>
        <c:crosses val="autoZero"/>
        <c:auto val="1"/>
        <c:lblAlgn val="ctr"/>
        <c:lblOffset val="100"/>
        <c:tickLblSkip val="1"/>
        <c:noMultiLvlLbl val="1"/>
      </c:catAx>
      <c:valAx>
        <c:axId val="2094734552"/>
        <c:scaling>
          <c:orientation val="minMax"/>
          <c:max val="0.12"/>
          <c:min val="0.02"/>
        </c:scaling>
        <c:delete val="0"/>
        <c:axPos val="l"/>
        <c:majorGridlines>
          <c:spPr>
            <a:ln w="6350" cap="flat">
              <a:solidFill>
                <a:srgbClr val="E6E6E6"/>
              </a:solidFill>
              <a:prstDash val="solid"/>
              <a:round/>
            </a:ln>
          </c:spPr>
        </c:majorGridlines>
        <c:numFmt formatCode="0.00" sourceLinked="0"/>
        <c:majorTickMark val="out"/>
        <c:minorTickMark val="none"/>
        <c:tickLblPos val="nextTo"/>
        <c:spPr>
          <a:ln w="12700" cap="flat">
            <a:noFill/>
            <a:prstDash val="solid"/>
            <a:round/>
          </a:ln>
        </c:spPr>
        <c:txPr>
          <a:bodyPr/>
          <a:lstStyle/>
          <a:p>
            <a:pPr>
              <a:defRPr sz="1100" b="0" i="0" u="none" strike="noStrike">
                <a:solidFill>
                  <a:srgbClr val="6B6B6B"/>
                </a:solidFill>
                <a:latin typeface="Calibri"/>
              </a:defRPr>
            </a:pPr>
            <a:endParaRPr lang="en-US"/>
          </a:p>
        </c:txPr>
        <c:crossAx val="2094734554"/>
        <c:crossesAt val="1"/>
        <c:crossBetween val="between"/>
        <c:majorUnit val="0.02"/>
      </c:valAx>
      <c:spPr>
        <a:noFill/>
        <a:ln>
          <a:noFill/>
        </a:ln>
        <a:effectLst/>
      </c:spPr>
    </c:plotArea>
    <c:plotVisOnly val="1"/>
    <c:dispBlanksAs val="span"/>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4A7C35C-3E87-7C33-121B-6B4264489656}"/>
              </a:ext>
            </a:extLst>
          </p:cNvPr>
          <p:cNvSpPr>
            <a:spLocks noGrp="1" noChangeArrowheads="1"/>
          </p:cNvSpPr>
          <p:nvPr>
            <p:ph type="hdr" sz="quarter"/>
          </p:nvPr>
        </p:nvSpPr>
        <p:spPr bwMode="auto">
          <a:xfrm>
            <a:off x="0" y="1"/>
            <a:ext cx="3042733" cy="463875"/>
          </a:xfrm>
          <a:prstGeom prst="rect">
            <a:avLst/>
          </a:prstGeom>
          <a:noFill/>
          <a:ln>
            <a:noFill/>
          </a:ln>
          <a:effectLst/>
        </p:spPr>
        <p:txBody>
          <a:bodyPr vert="horz" wrap="square" lIns="87032" tIns="43513" rIns="87032" bIns="43513" numCol="1" anchor="t" anchorCtr="0" compatLnSpc="1">
            <a:prstTxWarp prst="textNoShape">
              <a:avLst/>
            </a:prstTxWarp>
          </a:bodyPr>
          <a:lstStyle>
            <a:lvl1pPr defTabSz="871054" eaLnBrk="1" hangingPunct="1">
              <a:lnSpc>
                <a:spcPct val="100000"/>
              </a:lnSpc>
              <a:buFontTx/>
              <a:buNone/>
              <a:defRPr>
                <a:latin typeface="Arial" charset="0"/>
                <a:ea typeface="+mn-ea"/>
                <a:cs typeface="+mn-cs"/>
              </a:defRPr>
            </a:lvl1pPr>
          </a:lstStyle>
          <a:p>
            <a:pPr>
              <a:defRPr/>
            </a:pPr>
            <a:endParaRPr lang="en-US" altLang="en-US"/>
          </a:p>
        </p:txBody>
      </p:sp>
      <p:sp>
        <p:nvSpPr>
          <p:cNvPr id="30723" name="Rectangle 3">
            <a:extLst>
              <a:ext uri="{FF2B5EF4-FFF2-40B4-BE49-F238E27FC236}">
                <a16:creationId xmlns:a16="http://schemas.microsoft.com/office/drawing/2014/main" id="{3BB49004-0001-EF7E-F47C-E91B82FB9425}"/>
              </a:ext>
            </a:extLst>
          </p:cNvPr>
          <p:cNvSpPr>
            <a:spLocks noGrp="1" noChangeArrowheads="1"/>
          </p:cNvSpPr>
          <p:nvPr>
            <p:ph type="dt" sz="quarter" idx="1"/>
          </p:nvPr>
        </p:nvSpPr>
        <p:spPr bwMode="auto">
          <a:xfrm>
            <a:off x="3975554" y="1"/>
            <a:ext cx="3042733" cy="463875"/>
          </a:xfrm>
          <a:prstGeom prst="rect">
            <a:avLst/>
          </a:prstGeom>
          <a:noFill/>
          <a:ln>
            <a:noFill/>
          </a:ln>
          <a:effectLst/>
        </p:spPr>
        <p:txBody>
          <a:bodyPr vert="horz" wrap="square" lIns="87032" tIns="43513" rIns="87032" bIns="43513" numCol="1" anchor="t" anchorCtr="0" compatLnSpc="1">
            <a:prstTxWarp prst="textNoShape">
              <a:avLst/>
            </a:prstTxWarp>
          </a:bodyPr>
          <a:lstStyle>
            <a:lvl1pPr algn="r" defTabSz="871054" eaLnBrk="1" hangingPunct="1">
              <a:lnSpc>
                <a:spcPct val="100000"/>
              </a:lnSpc>
              <a:buFontTx/>
              <a:buNone/>
              <a:defRPr>
                <a:latin typeface="Arial" charset="0"/>
                <a:ea typeface="+mn-ea"/>
                <a:cs typeface="+mn-cs"/>
              </a:defRPr>
            </a:lvl1pPr>
          </a:lstStyle>
          <a:p>
            <a:pPr>
              <a:defRPr/>
            </a:pPr>
            <a:endParaRPr lang="en-US" altLang="en-US"/>
          </a:p>
        </p:txBody>
      </p:sp>
      <p:sp>
        <p:nvSpPr>
          <p:cNvPr id="30724" name="Rectangle 4">
            <a:extLst>
              <a:ext uri="{FF2B5EF4-FFF2-40B4-BE49-F238E27FC236}">
                <a16:creationId xmlns:a16="http://schemas.microsoft.com/office/drawing/2014/main" id="{64235965-6B91-2C9E-C113-0FAA2E349CD0}"/>
              </a:ext>
            </a:extLst>
          </p:cNvPr>
          <p:cNvSpPr>
            <a:spLocks noGrp="1" noChangeArrowheads="1"/>
          </p:cNvSpPr>
          <p:nvPr>
            <p:ph type="ftr" sz="quarter" idx="2"/>
          </p:nvPr>
        </p:nvSpPr>
        <p:spPr bwMode="auto">
          <a:xfrm>
            <a:off x="0" y="8842051"/>
            <a:ext cx="3042733" cy="462378"/>
          </a:xfrm>
          <a:prstGeom prst="rect">
            <a:avLst/>
          </a:prstGeom>
          <a:noFill/>
          <a:ln>
            <a:noFill/>
          </a:ln>
          <a:effectLst/>
        </p:spPr>
        <p:txBody>
          <a:bodyPr vert="horz" wrap="square" lIns="87032" tIns="43513" rIns="87032" bIns="43513" numCol="1" anchor="b" anchorCtr="0" compatLnSpc="1">
            <a:prstTxWarp prst="textNoShape">
              <a:avLst/>
            </a:prstTxWarp>
          </a:bodyPr>
          <a:lstStyle>
            <a:lvl1pPr defTabSz="871054" eaLnBrk="1" hangingPunct="1">
              <a:lnSpc>
                <a:spcPct val="100000"/>
              </a:lnSpc>
              <a:buFontTx/>
              <a:buNone/>
              <a:defRPr>
                <a:latin typeface="Arial" charset="0"/>
                <a:ea typeface="+mn-ea"/>
                <a:cs typeface="+mn-cs"/>
              </a:defRPr>
            </a:lvl1pPr>
          </a:lstStyle>
          <a:p>
            <a:pPr>
              <a:defRPr/>
            </a:pPr>
            <a:endParaRPr lang="en-US" altLang="en-US"/>
          </a:p>
        </p:txBody>
      </p:sp>
      <p:sp>
        <p:nvSpPr>
          <p:cNvPr id="30725" name="Rectangle 5">
            <a:extLst>
              <a:ext uri="{FF2B5EF4-FFF2-40B4-BE49-F238E27FC236}">
                <a16:creationId xmlns:a16="http://schemas.microsoft.com/office/drawing/2014/main" id="{2BB15FFE-A1DD-1B9E-33BB-48B62CD78148}"/>
              </a:ext>
            </a:extLst>
          </p:cNvPr>
          <p:cNvSpPr>
            <a:spLocks noGrp="1" noChangeArrowheads="1"/>
          </p:cNvSpPr>
          <p:nvPr>
            <p:ph type="sldNum" sz="quarter" idx="3"/>
          </p:nvPr>
        </p:nvSpPr>
        <p:spPr bwMode="auto">
          <a:xfrm>
            <a:off x="3975554" y="8842051"/>
            <a:ext cx="3042733" cy="462378"/>
          </a:xfrm>
          <a:prstGeom prst="rect">
            <a:avLst/>
          </a:prstGeom>
          <a:noFill/>
          <a:ln>
            <a:noFill/>
          </a:ln>
          <a:effectLst/>
        </p:spPr>
        <p:txBody>
          <a:bodyPr vert="horz" wrap="square" lIns="87032" tIns="43513" rIns="87032" bIns="43513" numCol="1" anchor="b" anchorCtr="0" compatLnSpc="1">
            <a:prstTxWarp prst="textNoShape">
              <a:avLst/>
            </a:prstTxWarp>
          </a:bodyPr>
          <a:lstStyle>
            <a:lvl1pPr algn="r" defTabSz="862013">
              <a:defRPr/>
            </a:lvl1pPr>
          </a:lstStyle>
          <a:p>
            <a:fld id="{2D5E38C7-E01E-7344-AF14-ED8AA9CD666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62DD598-96EB-5570-6EE5-DBB820BDA01B}"/>
              </a:ext>
            </a:extLst>
          </p:cNvPr>
          <p:cNvSpPr>
            <a:spLocks noGrp="1" noChangeArrowheads="1"/>
          </p:cNvSpPr>
          <p:nvPr>
            <p:ph type="hdr" sz="quarter"/>
          </p:nvPr>
        </p:nvSpPr>
        <p:spPr bwMode="auto">
          <a:xfrm>
            <a:off x="0" y="1"/>
            <a:ext cx="3041094" cy="463875"/>
          </a:xfrm>
          <a:prstGeom prst="rect">
            <a:avLst/>
          </a:prstGeom>
          <a:noFill/>
          <a:ln>
            <a:noFill/>
          </a:ln>
          <a:effectLst/>
        </p:spPr>
        <p:txBody>
          <a:bodyPr vert="horz" wrap="square" lIns="90036" tIns="45017" rIns="90036" bIns="45017" numCol="1" anchor="t" anchorCtr="0" compatLnSpc="1">
            <a:prstTxWarp prst="textNoShape">
              <a:avLst/>
            </a:prstTxWarp>
          </a:bodyPr>
          <a:lstStyle>
            <a:lvl1pPr eaLnBrk="1" hangingPunct="1">
              <a:lnSpc>
                <a:spcPct val="100000"/>
              </a:lnSpc>
              <a:buFontTx/>
              <a:buNone/>
              <a:defRPr>
                <a:latin typeface="Arial" charset="0"/>
                <a:ea typeface="+mn-ea"/>
                <a:cs typeface="+mn-cs"/>
              </a:defRPr>
            </a:lvl1pPr>
          </a:lstStyle>
          <a:p>
            <a:pPr>
              <a:defRPr/>
            </a:pPr>
            <a:endParaRPr lang="en-US" altLang="en-US"/>
          </a:p>
        </p:txBody>
      </p:sp>
      <p:sp>
        <p:nvSpPr>
          <p:cNvPr id="5123" name="Rectangle 3">
            <a:extLst>
              <a:ext uri="{FF2B5EF4-FFF2-40B4-BE49-F238E27FC236}">
                <a16:creationId xmlns:a16="http://schemas.microsoft.com/office/drawing/2014/main" id="{EBBBD774-27D2-DF4B-6449-EC3C2A3F5A7F}"/>
              </a:ext>
            </a:extLst>
          </p:cNvPr>
          <p:cNvSpPr>
            <a:spLocks noGrp="1" noChangeArrowheads="1"/>
          </p:cNvSpPr>
          <p:nvPr>
            <p:ph type="dt" idx="1"/>
          </p:nvPr>
        </p:nvSpPr>
        <p:spPr bwMode="auto">
          <a:xfrm>
            <a:off x="3977193" y="1"/>
            <a:ext cx="3041094" cy="463875"/>
          </a:xfrm>
          <a:prstGeom prst="rect">
            <a:avLst/>
          </a:prstGeom>
          <a:noFill/>
          <a:ln>
            <a:noFill/>
          </a:ln>
          <a:effectLst/>
        </p:spPr>
        <p:txBody>
          <a:bodyPr vert="horz" wrap="square" lIns="90036" tIns="45017" rIns="90036" bIns="45017" numCol="1" anchor="t" anchorCtr="0" compatLnSpc="1">
            <a:prstTxWarp prst="textNoShape">
              <a:avLst/>
            </a:prstTxWarp>
          </a:bodyPr>
          <a:lstStyle>
            <a:lvl1pPr algn="r" eaLnBrk="1" hangingPunct="1">
              <a:lnSpc>
                <a:spcPct val="100000"/>
              </a:lnSpc>
              <a:buFontTx/>
              <a:buNone/>
              <a:defRPr>
                <a:latin typeface="Arial" charset="0"/>
                <a:ea typeface="+mn-ea"/>
                <a:cs typeface="+mn-cs"/>
              </a:defRPr>
            </a:lvl1pPr>
          </a:lstStyle>
          <a:p>
            <a:pPr>
              <a:defRPr/>
            </a:pPr>
            <a:endParaRPr lang="en-US" altLang="en-US"/>
          </a:p>
        </p:txBody>
      </p:sp>
      <p:sp>
        <p:nvSpPr>
          <p:cNvPr id="13316" name="Rectangle 4">
            <a:extLst>
              <a:ext uri="{FF2B5EF4-FFF2-40B4-BE49-F238E27FC236}">
                <a16:creationId xmlns:a16="http://schemas.microsoft.com/office/drawing/2014/main" id="{516D5C4B-B48A-4CCA-BB86-4A74BEA4B990}"/>
              </a:ext>
            </a:extLst>
          </p:cNvPr>
          <p:cNvSpPr>
            <a:spLocks noGrp="1" noRot="1" noChangeAspect="1" noChangeArrowheads="1" noTextEdit="1"/>
          </p:cNvSpPr>
          <p:nvPr>
            <p:ph type="sldImg" idx="2"/>
          </p:nvPr>
        </p:nvSpPr>
        <p:spPr bwMode="auto">
          <a:xfrm>
            <a:off x="406400" y="698500"/>
            <a:ext cx="6210300"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5125" name="Rectangle 5">
            <a:extLst>
              <a:ext uri="{FF2B5EF4-FFF2-40B4-BE49-F238E27FC236}">
                <a16:creationId xmlns:a16="http://schemas.microsoft.com/office/drawing/2014/main" id="{50521619-FAE4-732F-7F40-4E070AA81870}"/>
              </a:ext>
            </a:extLst>
          </p:cNvPr>
          <p:cNvSpPr>
            <a:spLocks noGrp="1" noChangeArrowheads="1"/>
          </p:cNvSpPr>
          <p:nvPr>
            <p:ph type="body" sz="quarter" idx="3"/>
          </p:nvPr>
        </p:nvSpPr>
        <p:spPr bwMode="auto">
          <a:xfrm>
            <a:off x="701666" y="4420278"/>
            <a:ext cx="5616596" cy="4186843"/>
          </a:xfrm>
          <a:prstGeom prst="rect">
            <a:avLst/>
          </a:prstGeom>
          <a:noFill/>
          <a:ln>
            <a:noFill/>
          </a:ln>
          <a:effectLst/>
        </p:spPr>
        <p:txBody>
          <a:bodyPr vert="horz" wrap="square" lIns="90036" tIns="45017" rIns="90036" bIns="45017"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126" name="Rectangle 6">
            <a:extLst>
              <a:ext uri="{FF2B5EF4-FFF2-40B4-BE49-F238E27FC236}">
                <a16:creationId xmlns:a16="http://schemas.microsoft.com/office/drawing/2014/main" id="{D36BB880-D941-E88B-8A41-D0B7904BCE6D}"/>
              </a:ext>
            </a:extLst>
          </p:cNvPr>
          <p:cNvSpPr>
            <a:spLocks noGrp="1" noChangeArrowheads="1"/>
          </p:cNvSpPr>
          <p:nvPr>
            <p:ph type="ftr" sz="quarter" idx="4"/>
          </p:nvPr>
        </p:nvSpPr>
        <p:spPr bwMode="auto">
          <a:xfrm>
            <a:off x="0" y="8842051"/>
            <a:ext cx="3041094" cy="462378"/>
          </a:xfrm>
          <a:prstGeom prst="rect">
            <a:avLst/>
          </a:prstGeom>
          <a:noFill/>
          <a:ln>
            <a:noFill/>
          </a:ln>
          <a:effectLst/>
        </p:spPr>
        <p:txBody>
          <a:bodyPr vert="horz" wrap="square" lIns="90036" tIns="45017" rIns="90036" bIns="45017" numCol="1" anchor="b" anchorCtr="0" compatLnSpc="1">
            <a:prstTxWarp prst="textNoShape">
              <a:avLst/>
            </a:prstTxWarp>
          </a:bodyPr>
          <a:lstStyle>
            <a:lvl1pPr eaLnBrk="1" hangingPunct="1">
              <a:lnSpc>
                <a:spcPct val="100000"/>
              </a:lnSpc>
              <a:buFontTx/>
              <a:buNone/>
              <a:defRPr>
                <a:latin typeface="Arial" charset="0"/>
                <a:ea typeface="+mn-ea"/>
                <a:cs typeface="+mn-cs"/>
              </a:defRPr>
            </a:lvl1pPr>
          </a:lstStyle>
          <a:p>
            <a:pPr>
              <a:defRPr/>
            </a:pPr>
            <a:endParaRPr lang="en-US" altLang="en-US"/>
          </a:p>
        </p:txBody>
      </p:sp>
      <p:sp>
        <p:nvSpPr>
          <p:cNvPr id="5127" name="Rectangle 7">
            <a:extLst>
              <a:ext uri="{FF2B5EF4-FFF2-40B4-BE49-F238E27FC236}">
                <a16:creationId xmlns:a16="http://schemas.microsoft.com/office/drawing/2014/main" id="{698ABF54-DCB2-A635-32B7-7710D77AD3FF}"/>
              </a:ext>
            </a:extLst>
          </p:cNvPr>
          <p:cNvSpPr>
            <a:spLocks noGrp="1" noChangeArrowheads="1"/>
          </p:cNvSpPr>
          <p:nvPr>
            <p:ph type="sldNum" sz="quarter" idx="5"/>
          </p:nvPr>
        </p:nvSpPr>
        <p:spPr bwMode="auto">
          <a:xfrm>
            <a:off x="3977193" y="8842051"/>
            <a:ext cx="3041094" cy="462378"/>
          </a:xfrm>
          <a:prstGeom prst="rect">
            <a:avLst/>
          </a:prstGeom>
          <a:noFill/>
          <a:ln>
            <a:noFill/>
          </a:ln>
          <a:effectLst/>
        </p:spPr>
        <p:txBody>
          <a:bodyPr vert="horz" wrap="square" lIns="90036" tIns="45017" rIns="90036" bIns="45017" numCol="1" anchor="b" anchorCtr="0" compatLnSpc="1">
            <a:prstTxWarp prst="textNoShape">
              <a:avLst/>
            </a:prstTxWarp>
          </a:bodyPr>
          <a:lstStyle>
            <a:lvl1pPr algn="r">
              <a:defRPr/>
            </a:lvl1pPr>
          </a:lstStyle>
          <a:p>
            <a:fld id="{8B6D6747-309B-CD48-A858-F1794D0C6CE9}"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Theme: the discovery phase begins — the Cowza RC result validates the targeting model built over the past twelve months.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a:extLst>
              <a:ext uri="{FF2B5EF4-FFF2-40B4-BE49-F238E27FC236}">
                <a16:creationId xmlns:a16="http://schemas.microsoft.com/office/drawing/2014/main" id="{0F871E84-57EF-F8F7-FA98-2191B8CB6BA4}"/>
              </a:ext>
            </a:extLst>
          </p:cNvPr>
          <p:cNvSpPr>
            <a:spLocks noGrp="1" noRot="1" noChangeAspect="1" noChangeArrowheads="1" noTextEdit="1"/>
          </p:cNvSpPr>
          <p:nvPr>
            <p:ph type="sldImg"/>
          </p:nvPr>
        </p:nvSpPr>
        <p:spPr>
          <a:ln/>
        </p:spPr>
        <p:txBody>
          <a:bodyPr/>
          <a:lstStyle/>
          <a:p>
            <a:endParaRPr lang="en-AU"/>
          </a:p>
        </p:txBody>
      </p:sp>
      <p:sp>
        <p:nvSpPr>
          <p:cNvPr id="186371" name="Notes Placeholder 2">
            <a:extLst>
              <a:ext uri="{FF2B5EF4-FFF2-40B4-BE49-F238E27FC236}">
                <a16:creationId xmlns:a16="http://schemas.microsoft.com/office/drawing/2014/main" id="{327BFFDB-B691-9118-9470-509DD2738F5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cs typeface="MS PGothic" panose="020B0600070205080204" pitchFamily="34" charset="-128"/>
            </a:endParaRPr>
          </a:p>
        </p:txBody>
      </p:sp>
      <p:sp>
        <p:nvSpPr>
          <p:cNvPr id="186372" name="Slide Number Placeholder 3">
            <a:extLst>
              <a:ext uri="{FF2B5EF4-FFF2-40B4-BE49-F238E27FC236}">
                <a16:creationId xmlns:a16="http://schemas.microsoft.com/office/drawing/2014/main" id="{A5D6F5AF-728B-DB0C-CCF2-FCADEBF034F5}"/>
              </a:ext>
            </a:extLst>
          </p:cNvPr>
          <p:cNvSpPr txBox="1">
            <a:spLocks noGrp="1" noChangeArrowheads="1"/>
          </p:cNvSpPr>
          <p:nvPr/>
        </p:nvSpPr>
        <p:spPr bwMode="auto">
          <a:xfrm>
            <a:off x="3977193" y="8842051"/>
            <a:ext cx="3041094" cy="46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6" tIns="45017" rIns="90036" bIns="45017" anchor="b"/>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r" eaLnBrk="1" hangingPunct="1"/>
            <a:fld id="{29D6D085-627A-B740-A01D-99D00A24F093}" type="slidenum">
              <a:rPr lang="en-US" altLang="en-US"/>
              <a:pPr algn="r" eaLnBrk="1" hangingPunct="1"/>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B6D6747-309B-CD48-A858-F1794D0C6CE9}" type="slidenum">
              <a:rPr lang="en-US" altLang="en-US" smtClean="0"/>
              <a:pPr/>
              <a:t>5</a:t>
            </a:fld>
            <a:endParaRPr lang="en-US" altLang="en-US"/>
          </a:p>
        </p:txBody>
      </p:sp>
    </p:spTree>
    <p:extLst>
      <p:ext uri="{BB962C8B-B14F-4D97-AF65-F5344CB8AC3E}">
        <p14:creationId xmlns:p14="http://schemas.microsoft.com/office/powerpoint/2010/main" val="124419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AB64-0705-79FC-3A7E-38666B28D99F}"/>
            </a:ext>
          </a:extLst>
        </p:cNvPr>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id="{8AE6EAA4-0B25-7E15-750D-6ACA090E8596}"/>
              </a:ext>
            </a:extLst>
          </p:cNvPr>
          <p:cNvSpPr>
            <a:spLocks noGrp="1" noRot="1" noChangeAspect="1" noChangeArrowheads="1" noTextEdit="1"/>
          </p:cNvSpPr>
          <p:nvPr>
            <p:ph type="sldImg"/>
          </p:nvPr>
        </p:nvSpPr>
        <p:spPr>
          <a:ln/>
        </p:spPr>
        <p:txBody>
          <a:bodyPr/>
          <a:lstStyle/>
          <a:p>
            <a:endParaRPr lang="en-AU"/>
          </a:p>
        </p:txBody>
      </p:sp>
      <p:sp>
        <p:nvSpPr>
          <p:cNvPr id="191491" name="Notes Placeholder 2">
            <a:extLst>
              <a:ext uri="{FF2B5EF4-FFF2-40B4-BE49-F238E27FC236}">
                <a16:creationId xmlns:a16="http://schemas.microsoft.com/office/drawing/2014/main" id="{ECA4F499-C2F6-CADD-ED37-54D0BA95AD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latin typeface="Arial" panose="020B0604020202020204" pitchFamily="34" charset="0"/>
              <a:cs typeface="MS PGothic" panose="020B0600070205080204" pitchFamily="34" charset="-128"/>
            </a:endParaRPr>
          </a:p>
        </p:txBody>
      </p:sp>
      <p:sp>
        <p:nvSpPr>
          <p:cNvPr id="191492" name="Slide Number Placeholder 3">
            <a:extLst>
              <a:ext uri="{FF2B5EF4-FFF2-40B4-BE49-F238E27FC236}">
                <a16:creationId xmlns:a16="http://schemas.microsoft.com/office/drawing/2014/main" id="{D67085FC-4B85-DAE6-D144-F74F68C8F5A3}"/>
              </a:ext>
            </a:extLst>
          </p:cNvPr>
          <p:cNvSpPr txBox="1">
            <a:spLocks noGrp="1" noChangeArrowheads="1"/>
          </p:cNvSpPr>
          <p:nvPr/>
        </p:nvSpPr>
        <p:spPr bwMode="auto">
          <a:xfrm>
            <a:off x="3977193" y="8842051"/>
            <a:ext cx="3041094" cy="46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6" tIns="45017" rIns="90036" bIns="45017" anchor="b"/>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r" eaLnBrk="1" hangingPunct="1"/>
            <a:fld id="{2CDE2170-53B3-FB40-9CB4-C3E5A2BEFC4D}" type="slidenum">
              <a:rPr lang="en-US" altLang="en-US"/>
              <a:pPr algn="r" eaLnBrk="1" hangingPunct="1"/>
              <a:t>17</a:t>
            </a:fld>
            <a:endParaRPr lang="en-US" altLang="en-US"/>
          </a:p>
        </p:txBody>
      </p:sp>
    </p:spTree>
    <p:extLst>
      <p:ext uri="{BB962C8B-B14F-4D97-AF65-F5344CB8AC3E}">
        <p14:creationId xmlns:p14="http://schemas.microsoft.com/office/powerpoint/2010/main" val="129642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a:extLst>
              <a:ext uri="{FF2B5EF4-FFF2-40B4-BE49-F238E27FC236}">
                <a16:creationId xmlns:a16="http://schemas.microsoft.com/office/drawing/2014/main" id="{360F6E75-02DD-A7ED-C8DD-3A7E82F6D6FF}"/>
              </a:ext>
            </a:extLst>
          </p:cNvPr>
          <p:cNvSpPr>
            <a:spLocks noGrp="1" noRot="1" noChangeAspect="1" noChangeArrowheads="1" noTextEdit="1"/>
          </p:cNvSpPr>
          <p:nvPr>
            <p:ph type="sldImg"/>
          </p:nvPr>
        </p:nvSpPr>
        <p:spPr>
          <a:ln/>
        </p:spPr>
        <p:txBody>
          <a:bodyPr/>
          <a:lstStyle/>
          <a:p>
            <a:endParaRPr lang="en-AU"/>
          </a:p>
        </p:txBody>
      </p:sp>
      <p:sp>
        <p:nvSpPr>
          <p:cNvPr id="215043" name="Notes Placeholder 2">
            <a:extLst>
              <a:ext uri="{FF2B5EF4-FFF2-40B4-BE49-F238E27FC236}">
                <a16:creationId xmlns:a16="http://schemas.microsoft.com/office/drawing/2014/main" id="{A0C07B15-2CA5-DD3F-44DB-A2E00AACF17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Arial" panose="020B0604020202020204" pitchFamily="34" charset="0"/>
              <a:cs typeface="MS PGothic" panose="020B0600070205080204" pitchFamily="34" charset="-128"/>
            </a:endParaRPr>
          </a:p>
        </p:txBody>
      </p:sp>
      <p:sp>
        <p:nvSpPr>
          <p:cNvPr id="215044" name="Slide Number Placeholder 3">
            <a:extLst>
              <a:ext uri="{FF2B5EF4-FFF2-40B4-BE49-F238E27FC236}">
                <a16:creationId xmlns:a16="http://schemas.microsoft.com/office/drawing/2014/main" id="{5A17124E-13CE-6CAA-6219-B2CB06BF42DF}"/>
              </a:ext>
            </a:extLst>
          </p:cNvPr>
          <p:cNvSpPr txBox="1">
            <a:spLocks noGrp="1"/>
          </p:cNvSpPr>
          <p:nvPr/>
        </p:nvSpPr>
        <p:spPr bwMode="auto">
          <a:xfrm>
            <a:off x="3977193" y="8842051"/>
            <a:ext cx="3041094" cy="46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6" tIns="45017" rIns="90036" bIns="45017" anchor="b"/>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r" eaLnBrk="1" hangingPunct="1"/>
            <a:fld id="{B393EBE2-1569-C549-BD0F-3F598735543E}" type="slidenum">
              <a:rPr lang="en-US" altLang="en-US"/>
              <a:pPr algn="r" eaLnBrk="1" hangingPunct="1"/>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6375" cy="1471613"/>
          </a:xfrm>
        </p:spPr>
        <p:txBody>
          <a:bodyPr/>
          <a:lstStyle/>
          <a:p>
            <a:r>
              <a:rPr lang="en-US"/>
              <a:t>Click to edit Master title style</a:t>
            </a:r>
            <a:endParaRPr lang="en-GB"/>
          </a:p>
        </p:txBody>
      </p:sp>
      <p:sp>
        <p:nvSpPr>
          <p:cNvPr id="3" name="Subtitle 2"/>
          <p:cNvSpPr>
            <a:spLocks noGrp="1"/>
          </p:cNvSpPr>
          <p:nvPr>
            <p:ph type="subTitle" idx="1"/>
          </p:nvPr>
        </p:nvSpPr>
        <p:spPr>
          <a:xfrm>
            <a:off x="1828800" y="3887788"/>
            <a:ext cx="8537575"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6">
            <a:extLst>
              <a:ext uri="{FF2B5EF4-FFF2-40B4-BE49-F238E27FC236}">
                <a16:creationId xmlns:a16="http://schemas.microsoft.com/office/drawing/2014/main" id="{2404DF4B-B769-A6C7-D546-B6C124908A14}"/>
              </a:ext>
            </a:extLst>
          </p:cNvPr>
          <p:cNvSpPr>
            <a:spLocks noGrp="1" noChangeArrowheads="1"/>
          </p:cNvSpPr>
          <p:nvPr>
            <p:ph type="sldNum" sz="quarter" idx="10"/>
          </p:nvPr>
        </p:nvSpPr>
        <p:spPr>
          <a:ln/>
        </p:spPr>
        <p:txBody>
          <a:bodyPr/>
          <a:lstStyle>
            <a:lvl1pPr>
              <a:defRPr/>
            </a:lvl1pPr>
          </a:lstStyle>
          <a:p>
            <a:fld id="{A28F861C-9E00-5C4F-9F8A-DC8CC5548571}" type="slidenum">
              <a:rPr lang="en-US" altLang="en-US"/>
              <a:pPr/>
              <a:t>‹#›</a:t>
            </a:fld>
            <a:endParaRPr lang="en-US" altLang="en-US"/>
          </a:p>
        </p:txBody>
      </p:sp>
    </p:spTree>
    <p:extLst>
      <p:ext uri="{BB962C8B-B14F-4D97-AF65-F5344CB8AC3E}">
        <p14:creationId xmlns:p14="http://schemas.microsoft.com/office/powerpoint/2010/main" val="216565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6">
            <a:extLst>
              <a:ext uri="{FF2B5EF4-FFF2-40B4-BE49-F238E27FC236}">
                <a16:creationId xmlns:a16="http://schemas.microsoft.com/office/drawing/2014/main" id="{7481E680-D87C-28CF-0E0D-179123ADFD9F}"/>
              </a:ext>
            </a:extLst>
          </p:cNvPr>
          <p:cNvSpPr>
            <a:spLocks noGrp="1" noChangeArrowheads="1"/>
          </p:cNvSpPr>
          <p:nvPr>
            <p:ph type="sldNum" sz="quarter" idx="10"/>
          </p:nvPr>
        </p:nvSpPr>
        <p:spPr>
          <a:ln/>
        </p:spPr>
        <p:txBody>
          <a:bodyPr/>
          <a:lstStyle>
            <a:lvl1pPr>
              <a:defRPr/>
            </a:lvl1pPr>
          </a:lstStyle>
          <a:p>
            <a:fld id="{8465DB52-77D3-164A-8B49-9962F03BE989}" type="slidenum">
              <a:rPr lang="en-US" altLang="en-US"/>
              <a:pPr/>
              <a:t>‹#›</a:t>
            </a:fld>
            <a:endParaRPr lang="en-US" altLang="en-US"/>
          </a:p>
        </p:txBody>
      </p:sp>
    </p:spTree>
    <p:extLst>
      <p:ext uri="{BB962C8B-B14F-4D97-AF65-F5344CB8AC3E}">
        <p14:creationId xmlns:p14="http://schemas.microsoft.com/office/powerpoint/2010/main" val="3323878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8488"/>
            <a:ext cx="10366375"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613" y="2906713"/>
            <a:ext cx="10366375" cy="15017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1E002966-5EA0-0B00-DB8E-65CBFF1D93F9}"/>
              </a:ext>
            </a:extLst>
          </p:cNvPr>
          <p:cNvSpPr>
            <a:spLocks noGrp="1" noChangeArrowheads="1"/>
          </p:cNvSpPr>
          <p:nvPr>
            <p:ph type="sldNum" sz="quarter" idx="10"/>
          </p:nvPr>
        </p:nvSpPr>
        <p:spPr>
          <a:ln/>
        </p:spPr>
        <p:txBody>
          <a:bodyPr/>
          <a:lstStyle>
            <a:lvl1pPr>
              <a:defRPr/>
            </a:lvl1pPr>
          </a:lstStyle>
          <a:p>
            <a:fld id="{8D93A6BD-51E4-4949-80F7-61E33FA255DC}" type="slidenum">
              <a:rPr lang="en-US" altLang="en-US"/>
              <a:pPr/>
              <a:t>‹#›</a:t>
            </a:fld>
            <a:endParaRPr lang="en-US" altLang="en-US"/>
          </a:p>
        </p:txBody>
      </p:sp>
    </p:spTree>
    <p:extLst>
      <p:ext uri="{BB962C8B-B14F-4D97-AF65-F5344CB8AC3E}">
        <p14:creationId xmlns:p14="http://schemas.microsoft.com/office/powerpoint/2010/main" val="2157475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41325" y="1076325"/>
            <a:ext cx="5594350" cy="524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88075" y="1076325"/>
            <a:ext cx="5595938" cy="524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a:extLst>
              <a:ext uri="{FF2B5EF4-FFF2-40B4-BE49-F238E27FC236}">
                <a16:creationId xmlns:a16="http://schemas.microsoft.com/office/drawing/2014/main" id="{026C312E-8883-69DA-F93C-CA003C04BD43}"/>
              </a:ext>
            </a:extLst>
          </p:cNvPr>
          <p:cNvSpPr>
            <a:spLocks noGrp="1" noChangeArrowheads="1"/>
          </p:cNvSpPr>
          <p:nvPr>
            <p:ph type="sldNum" sz="quarter" idx="10"/>
          </p:nvPr>
        </p:nvSpPr>
        <p:spPr>
          <a:ln/>
        </p:spPr>
        <p:txBody>
          <a:bodyPr/>
          <a:lstStyle>
            <a:lvl1pPr>
              <a:defRPr/>
            </a:lvl1pPr>
          </a:lstStyle>
          <a:p>
            <a:fld id="{39D66282-0AC8-4842-B554-657D50EE388A}" type="slidenum">
              <a:rPr lang="en-US" altLang="en-US"/>
              <a:pPr/>
              <a:t>‹#›</a:t>
            </a:fld>
            <a:endParaRPr lang="en-US" altLang="en-US"/>
          </a:p>
        </p:txBody>
      </p:sp>
    </p:spTree>
    <p:extLst>
      <p:ext uri="{BB962C8B-B14F-4D97-AF65-F5344CB8AC3E}">
        <p14:creationId xmlns:p14="http://schemas.microsoft.com/office/powerpoint/2010/main" val="637022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79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4425"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4425" y="2174875"/>
            <a:ext cx="5391150"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CD855BB1-C73F-C909-1BB9-3F1798ADAD00}"/>
              </a:ext>
            </a:extLst>
          </p:cNvPr>
          <p:cNvSpPr>
            <a:spLocks noGrp="1" noChangeArrowheads="1"/>
          </p:cNvSpPr>
          <p:nvPr>
            <p:ph type="sldNum" sz="quarter" idx="10"/>
          </p:nvPr>
        </p:nvSpPr>
        <p:spPr>
          <a:ln/>
        </p:spPr>
        <p:txBody>
          <a:bodyPr/>
          <a:lstStyle>
            <a:lvl1pPr>
              <a:defRPr/>
            </a:lvl1pPr>
          </a:lstStyle>
          <a:p>
            <a:fld id="{A043616E-1C86-4740-AB39-401488779FBE}" type="slidenum">
              <a:rPr lang="en-US" altLang="en-US"/>
              <a:pPr/>
              <a:t>‹#›</a:t>
            </a:fld>
            <a:endParaRPr lang="en-US" altLang="en-US"/>
          </a:p>
        </p:txBody>
      </p:sp>
    </p:spTree>
    <p:extLst>
      <p:ext uri="{BB962C8B-B14F-4D97-AF65-F5344CB8AC3E}">
        <p14:creationId xmlns:p14="http://schemas.microsoft.com/office/powerpoint/2010/main" val="1050593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a:extLst>
              <a:ext uri="{FF2B5EF4-FFF2-40B4-BE49-F238E27FC236}">
                <a16:creationId xmlns:a16="http://schemas.microsoft.com/office/drawing/2014/main" id="{3C8A69A3-C8E0-0B8A-9244-E276AD4BF218}"/>
              </a:ext>
            </a:extLst>
          </p:cNvPr>
          <p:cNvSpPr>
            <a:spLocks noGrp="1" noChangeArrowheads="1"/>
          </p:cNvSpPr>
          <p:nvPr>
            <p:ph type="sldNum" sz="quarter" idx="10"/>
          </p:nvPr>
        </p:nvSpPr>
        <p:spPr>
          <a:ln/>
        </p:spPr>
        <p:txBody>
          <a:bodyPr/>
          <a:lstStyle>
            <a:lvl1pPr>
              <a:defRPr/>
            </a:lvl1pPr>
          </a:lstStyle>
          <a:p>
            <a:fld id="{D25040C6-3CAC-EB49-95E8-09358F225DFE}" type="slidenum">
              <a:rPr lang="en-US" altLang="en-US"/>
              <a:pPr/>
              <a:t>‹#›</a:t>
            </a:fld>
            <a:endParaRPr lang="en-US" altLang="en-US"/>
          </a:p>
        </p:txBody>
      </p:sp>
    </p:spTree>
    <p:extLst>
      <p:ext uri="{BB962C8B-B14F-4D97-AF65-F5344CB8AC3E}">
        <p14:creationId xmlns:p14="http://schemas.microsoft.com/office/powerpoint/2010/main" val="3361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C8F1EDDC-7678-1690-57DD-919D70E1F54D}"/>
              </a:ext>
            </a:extLst>
          </p:cNvPr>
          <p:cNvSpPr>
            <a:spLocks noGrp="1" noChangeArrowheads="1"/>
          </p:cNvSpPr>
          <p:nvPr>
            <p:ph type="sldNum" sz="quarter" idx="10"/>
          </p:nvPr>
        </p:nvSpPr>
        <p:spPr>
          <a:ln/>
        </p:spPr>
        <p:txBody>
          <a:bodyPr/>
          <a:lstStyle>
            <a:lvl1pPr>
              <a:defRPr/>
            </a:lvl1pPr>
          </a:lstStyle>
          <a:p>
            <a:fld id="{5977ED44-D7A4-8D44-A260-9DCB9A73F324}" type="slidenum">
              <a:rPr lang="en-US" altLang="en-US"/>
              <a:pPr/>
              <a:t>‹#›</a:t>
            </a:fld>
            <a:endParaRPr lang="en-US" altLang="en-US"/>
          </a:p>
        </p:txBody>
      </p:sp>
    </p:spTree>
    <p:extLst>
      <p:ext uri="{BB962C8B-B14F-4D97-AF65-F5344CB8AC3E}">
        <p14:creationId xmlns:p14="http://schemas.microsoft.com/office/powerpoint/2010/main" val="1329099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7263" y="273050"/>
            <a:ext cx="6818312"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0" y="1435100"/>
            <a:ext cx="4011613"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E153D373-1B72-DFBF-C25F-05DBF27F2B05}"/>
              </a:ext>
            </a:extLst>
          </p:cNvPr>
          <p:cNvSpPr>
            <a:spLocks noGrp="1" noChangeArrowheads="1"/>
          </p:cNvSpPr>
          <p:nvPr>
            <p:ph type="sldNum" sz="quarter" idx="10"/>
          </p:nvPr>
        </p:nvSpPr>
        <p:spPr>
          <a:ln/>
        </p:spPr>
        <p:txBody>
          <a:bodyPr/>
          <a:lstStyle>
            <a:lvl1pPr>
              <a:defRPr/>
            </a:lvl1pPr>
          </a:lstStyle>
          <a:p>
            <a:fld id="{887A5FB9-64B0-BC49-821D-DCDAD697FA48}" type="slidenum">
              <a:rPr lang="en-US" altLang="en-US"/>
              <a:pPr/>
              <a:t>‹#›</a:t>
            </a:fld>
            <a:endParaRPr lang="en-US" altLang="en-US"/>
          </a:p>
        </p:txBody>
      </p:sp>
    </p:spTree>
    <p:extLst>
      <p:ext uri="{BB962C8B-B14F-4D97-AF65-F5344CB8AC3E}">
        <p14:creationId xmlns:p14="http://schemas.microsoft.com/office/powerpoint/2010/main" val="1926533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775" y="4802188"/>
            <a:ext cx="7316788" cy="566737"/>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90775" y="612775"/>
            <a:ext cx="7316788"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90775" y="5368925"/>
            <a:ext cx="7316788"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CC82EFED-3985-877A-E5E2-AC9C3B918391}"/>
              </a:ext>
            </a:extLst>
          </p:cNvPr>
          <p:cNvSpPr>
            <a:spLocks noGrp="1" noChangeArrowheads="1"/>
          </p:cNvSpPr>
          <p:nvPr>
            <p:ph type="sldNum" sz="quarter" idx="10"/>
          </p:nvPr>
        </p:nvSpPr>
        <p:spPr>
          <a:ln/>
        </p:spPr>
        <p:txBody>
          <a:bodyPr/>
          <a:lstStyle>
            <a:lvl1pPr>
              <a:defRPr/>
            </a:lvl1pPr>
          </a:lstStyle>
          <a:p>
            <a:fld id="{F9544AA3-85B8-FC41-A902-C0DD541A9122}" type="slidenum">
              <a:rPr lang="en-US" altLang="en-US"/>
              <a:pPr/>
              <a:t>‹#›</a:t>
            </a:fld>
            <a:endParaRPr lang="en-US" altLang="en-US"/>
          </a:p>
        </p:txBody>
      </p:sp>
    </p:spTree>
    <p:extLst>
      <p:ext uri="{BB962C8B-B14F-4D97-AF65-F5344CB8AC3E}">
        <p14:creationId xmlns:p14="http://schemas.microsoft.com/office/powerpoint/2010/main" val="1018485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D792BCD6-09A1-A3D0-2E8E-CE8B77BA9480}"/>
              </a:ext>
            </a:extLst>
          </p:cNvPr>
          <p:cNvSpPr>
            <a:spLocks noGrp="1" noChangeArrowheads="1"/>
          </p:cNvSpPr>
          <p:nvPr>
            <p:ph type="sldNum" sz="quarter" idx="10"/>
          </p:nvPr>
        </p:nvSpPr>
        <p:spPr>
          <a:ln/>
        </p:spPr>
        <p:txBody>
          <a:bodyPr/>
          <a:lstStyle>
            <a:lvl1pPr>
              <a:defRPr/>
            </a:lvl1pPr>
          </a:lstStyle>
          <a:p>
            <a:fld id="{1F9C9D05-E73A-0C4B-A9F6-FEBBA7E54B1F}" type="slidenum">
              <a:rPr lang="en-US" altLang="en-US"/>
              <a:pPr/>
              <a:t>‹#›</a:t>
            </a:fld>
            <a:endParaRPr lang="en-US" altLang="en-US"/>
          </a:p>
        </p:txBody>
      </p:sp>
    </p:spTree>
    <p:extLst>
      <p:ext uri="{BB962C8B-B14F-4D97-AF65-F5344CB8AC3E}">
        <p14:creationId xmlns:p14="http://schemas.microsoft.com/office/powerpoint/2010/main" val="1681965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6188" y="20638"/>
            <a:ext cx="2917825" cy="62976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12713" y="20638"/>
            <a:ext cx="8601075" cy="6297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DD611E6A-609D-C245-4B87-7B43AECE1948}"/>
              </a:ext>
            </a:extLst>
          </p:cNvPr>
          <p:cNvSpPr>
            <a:spLocks noGrp="1" noChangeArrowheads="1"/>
          </p:cNvSpPr>
          <p:nvPr>
            <p:ph type="sldNum" sz="quarter" idx="10"/>
          </p:nvPr>
        </p:nvSpPr>
        <p:spPr>
          <a:ln/>
        </p:spPr>
        <p:txBody>
          <a:bodyPr/>
          <a:lstStyle>
            <a:lvl1pPr>
              <a:defRPr/>
            </a:lvl1pPr>
          </a:lstStyle>
          <a:p>
            <a:fld id="{2BE08AE8-7CA3-7643-BC33-6D5E76968613}" type="slidenum">
              <a:rPr lang="en-US" altLang="en-US"/>
              <a:pPr/>
              <a:t>‹#›</a:t>
            </a:fld>
            <a:endParaRPr lang="en-US" altLang="en-US"/>
          </a:p>
        </p:txBody>
      </p:sp>
    </p:spTree>
    <p:extLst>
      <p:ext uri="{BB962C8B-B14F-4D97-AF65-F5344CB8AC3E}">
        <p14:creationId xmlns:p14="http://schemas.microsoft.com/office/powerpoint/2010/main" val="3480557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775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203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C251A054-E028-A474-82DC-8528394E8B0A}"/>
              </a:ext>
            </a:extLst>
          </p:cNvPr>
          <p:cNvSpPr>
            <a:spLocks noGrp="1" noChangeArrowheads="1"/>
          </p:cNvSpPr>
          <p:nvPr>
            <p:ph type="sldNum" sz="quarter" idx="4"/>
          </p:nvPr>
        </p:nvSpPr>
        <p:spPr bwMode="auto">
          <a:xfrm>
            <a:off x="0" y="0"/>
            <a:ext cx="3071813" cy="1841500"/>
          </a:xfrm>
          <a:prstGeom prst="rect">
            <a:avLst/>
          </a:prstGeom>
          <a:noFill/>
          <a:ln>
            <a:noFill/>
          </a:ln>
        </p:spPr>
        <p:txBody>
          <a:bodyPr vert="horz" wrap="square" lIns="18288" tIns="54420" rIns="18288" bIns="54420" numCol="1" anchor="t" anchorCtr="0" compatLnSpc="1">
            <a:prstTxWarp prst="textNoShape">
              <a:avLst/>
            </a:prstTxWarp>
          </a:bodyPr>
          <a:lstStyle>
            <a:lvl1pPr algn="ctr">
              <a:defRPr sz="13000">
                <a:solidFill>
                  <a:srgbClr val="EAEAEA"/>
                </a:solidFill>
                <a:latin typeface="AvantGarde Md BT" panose="020B0602020202020204" pitchFamily="34" charset="0"/>
                <a:cs typeface="Arial" panose="020B0604020202020204" pitchFamily="34" charset="0"/>
              </a:defRPr>
            </a:lvl1pPr>
          </a:lstStyle>
          <a:p>
            <a:fld id="{ABF8AF05-67B3-4643-A9F1-26DB7A83541E}" type="slidenum">
              <a:rPr lang="en-US" altLang="en-US"/>
              <a:pPr/>
              <a:t>‹#›</a:t>
            </a:fld>
            <a:endParaRPr lang="en-US" altLang="en-US"/>
          </a:p>
        </p:txBody>
      </p:sp>
      <p:sp>
        <p:nvSpPr>
          <p:cNvPr id="1032" name="Rectangle 2">
            <a:extLst>
              <a:ext uri="{FF2B5EF4-FFF2-40B4-BE49-F238E27FC236}">
                <a16:creationId xmlns:a16="http://schemas.microsoft.com/office/drawing/2014/main" id="{B82185B4-AB62-185D-F003-955B073E2C2D}"/>
              </a:ext>
            </a:extLst>
          </p:cNvPr>
          <p:cNvSpPr>
            <a:spLocks noGrp="1" noChangeArrowheads="1"/>
          </p:cNvSpPr>
          <p:nvPr>
            <p:ph type="title"/>
          </p:nvPr>
        </p:nvSpPr>
        <p:spPr bwMode="auto">
          <a:xfrm>
            <a:off x="158750" y="209550"/>
            <a:ext cx="111093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837" tIns="54420" rIns="108837" bIns="54420" numCol="1" anchor="ctr" anchorCtr="0" compatLnSpc="1">
            <a:prstTxWarp prst="textNoShape">
              <a:avLst/>
            </a:prstTxWarp>
          </a:bodyPr>
          <a:lstStyle/>
          <a:p>
            <a:pPr lvl="0"/>
            <a:r>
              <a:rPr lang="en-US" altLang="en-US"/>
              <a:t>Click to edit Master title style</a:t>
            </a:r>
          </a:p>
        </p:txBody>
      </p:sp>
      <p:sp>
        <p:nvSpPr>
          <p:cNvPr id="1027" name="Rectangle 153">
            <a:extLst>
              <a:ext uri="{FF2B5EF4-FFF2-40B4-BE49-F238E27FC236}">
                <a16:creationId xmlns:a16="http://schemas.microsoft.com/office/drawing/2014/main" id="{3E0F56B2-F7FC-5D3A-A601-1034AE39EA64}"/>
              </a:ext>
            </a:extLst>
          </p:cNvPr>
          <p:cNvSpPr>
            <a:spLocks noGrp="1" noChangeArrowheads="1"/>
          </p:cNvSpPr>
          <p:nvPr>
            <p:ph type="body" idx="1"/>
          </p:nvPr>
        </p:nvSpPr>
        <p:spPr bwMode="auto">
          <a:xfrm>
            <a:off x="441325" y="1762125"/>
            <a:ext cx="11342688"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837" tIns="54420" rIns="108837" bIns="544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hf hdr="0" ftr="0" dt="0"/>
  <p:txStyles>
    <p:titleStyle>
      <a:lvl1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1pPr>
      <a:lvl2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2pPr>
      <a:lvl3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3pPr>
      <a:lvl4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4pPr>
      <a:lvl5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5pPr>
      <a:lvl6pPr marL="457200" algn="l" defTabSz="1089025" rtl="0" fontAlgn="base">
        <a:spcBef>
          <a:spcPct val="0"/>
        </a:spcBef>
        <a:spcAft>
          <a:spcPct val="0"/>
        </a:spcAft>
        <a:defRPr sz="3100">
          <a:solidFill>
            <a:schemeClr val="bg1"/>
          </a:solidFill>
          <a:latin typeface="Calibri" pitchFamily="34" charset="0"/>
        </a:defRPr>
      </a:lvl6pPr>
      <a:lvl7pPr marL="914400" algn="l" defTabSz="1089025" rtl="0" fontAlgn="base">
        <a:spcBef>
          <a:spcPct val="0"/>
        </a:spcBef>
        <a:spcAft>
          <a:spcPct val="0"/>
        </a:spcAft>
        <a:defRPr sz="3100">
          <a:solidFill>
            <a:schemeClr val="bg1"/>
          </a:solidFill>
          <a:latin typeface="Calibri" pitchFamily="34" charset="0"/>
        </a:defRPr>
      </a:lvl7pPr>
      <a:lvl8pPr marL="1371600" algn="l" defTabSz="1089025" rtl="0" fontAlgn="base">
        <a:spcBef>
          <a:spcPct val="0"/>
        </a:spcBef>
        <a:spcAft>
          <a:spcPct val="0"/>
        </a:spcAft>
        <a:defRPr sz="3100">
          <a:solidFill>
            <a:schemeClr val="bg1"/>
          </a:solidFill>
          <a:latin typeface="Calibri" pitchFamily="34" charset="0"/>
        </a:defRPr>
      </a:lvl8pPr>
      <a:lvl9pPr marL="1828800" algn="l" defTabSz="1089025" rtl="0" fontAlgn="base">
        <a:spcBef>
          <a:spcPct val="0"/>
        </a:spcBef>
        <a:spcAft>
          <a:spcPct val="0"/>
        </a:spcAft>
        <a:defRPr sz="3100">
          <a:solidFill>
            <a:schemeClr val="bg1"/>
          </a:solidFill>
          <a:latin typeface="Calibri" pitchFamily="34" charset="0"/>
        </a:defRPr>
      </a:lvl9pPr>
    </p:titleStyle>
    <p:bodyStyle>
      <a:lvl1pPr marL="1714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300">
          <a:solidFill>
            <a:srgbClr val="5F5F5F"/>
          </a:solidFill>
          <a:latin typeface="+mn-lt"/>
          <a:ea typeface="MS PGothic" panose="020B0600070205080204" pitchFamily="34" charset="-128"/>
          <a:cs typeface="MS PGothic" charset="0"/>
        </a:defRPr>
      </a:lvl1pPr>
      <a:lvl2pPr marL="5143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100" i="1">
          <a:solidFill>
            <a:srgbClr val="838162"/>
          </a:solidFill>
          <a:latin typeface="+mn-lt"/>
          <a:ea typeface="MS PGothic" panose="020B0600070205080204" pitchFamily="34" charset="-128"/>
          <a:cs typeface="MS PGothic" charset="0"/>
        </a:defRPr>
      </a:lvl2pPr>
      <a:lvl3pPr marL="8572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900" i="1">
          <a:solidFill>
            <a:srgbClr val="838162"/>
          </a:solidFill>
          <a:latin typeface="+mn-lt"/>
          <a:ea typeface="MS PGothic" panose="020B0600070205080204" pitchFamily="34" charset="-128"/>
          <a:cs typeface="MS PGothic" charset="0"/>
        </a:defRPr>
      </a:lvl3pPr>
      <a:lvl4pPr marL="12573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4pPr>
      <a:lvl5pPr marL="16002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5pPr>
      <a:lvl6pPr marL="24860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6pPr>
      <a:lvl7pPr marL="29432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7pPr>
      <a:lvl8pPr marL="34004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8pPr>
      <a:lvl9pPr marL="38576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307756"/>
      </p:ext>
    </p:extLst>
  </p:cSld>
  <p:clrMap bg1="lt1" tx1="dk1" bg2="lt2" tx2="dk2" accent1="accent1" accent2="accent2" accent3="accent3" accent4="accent4" accent5="accent5" accent6="accent6" hlink="hlink" folHlink="folHlink"/>
  <p:sldLayoutIdLst>
    <p:sldLayoutId id="2147483662" r:id="rId1"/>
  </p:sldLayoutIdLst>
  <p:hf sldNum="0" hdr="0" ftr="0" dt="0"/>
  <p:txStyles>
    <p:titleStyle>
      <a:lvl1pPr algn="ctr" defTabSz="914583" rtl="0" eaLnBrk="1" latinLnBrk="0" hangingPunct="1">
        <a:spcBef>
          <a:spcPct val="0"/>
        </a:spcBef>
        <a:buNone/>
        <a:defRPr sz="4401" kern="1200">
          <a:solidFill>
            <a:schemeClr val="tx1"/>
          </a:solidFill>
          <a:latin typeface="+mj-lt"/>
          <a:ea typeface="+mj-ea"/>
          <a:cs typeface="+mj-cs"/>
        </a:defRPr>
      </a:lvl1pPr>
    </p:titleStyle>
    <p:bodyStyle>
      <a:lvl1pPr marL="342969" indent="-342969" algn="l" defTabSz="914583" rtl="0" eaLnBrk="1" latinLnBrk="0" hangingPunct="1">
        <a:spcBef>
          <a:spcPct val="20000"/>
        </a:spcBef>
        <a:buFont typeface="Arial" pitchFamily="34" charset="0"/>
        <a:buChar char="•"/>
        <a:defRPr sz="3201" kern="1200">
          <a:solidFill>
            <a:schemeClr val="tx1"/>
          </a:solidFill>
          <a:latin typeface="+mn-lt"/>
          <a:ea typeface="+mn-ea"/>
          <a:cs typeface="+mn-cs"/>
        </a:defRPr>
      </a:lvl1pPr>
      <a:lvl2pPr marL="743099" indent="-285807" algn="l" defTabSz="914583" rtl="0" eaLnBrk="1" latinLnBrk="0" hangingPunct="1">
        <a:spcBef>
          <a:spcPct val="20000"/>
        </a:spcBef>
        <a:buFont typeface="Arial" pitchFamily="34" charset="0"/>
        <a:buChar char="–"/>
        <a:defRPr sz="2801" kern="1200">
          <a:solidFill>
            <a:schemeClr val="tx1"/>
          </a:solidFill>
          <a:latin typeface="+mn-lt"/>
          <a:ea typeface="+mn-ea"/>
          <a:cs typeface="+mn-cs"/>
        </a:defRPr>
      </a:lvl2pPr>
      <a:lvl3pPr marL="1143229" indent="-228646" algn="l" defTabSz="91458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520"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811"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5103"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394"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686"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977"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583" rtl="0" eaLnBrk="1" latinLnBrk="0" hangingPunct="1">
        <a:defRPr sz="1800" kern="1200">
          <a:solidFill>
            <a:schemeClr val="tx1"/>
          </a:solidFill>
          <a:latin typeface="+mn-lt"/>
          <a:ea typeface="+mn-ea"/>
          <a:cs typeface="+mn-cs"/>
        </a:defRPr>
      </a:lvl1pPr>
      <a:lvl2pPr marL="457291" algn="l" defTabSz="914583" rtl="0" eaLnBrk="1" latinLnBrk="0" hangingPunct="1">
        <a:defRPr sz="1800" kern="1200">
          <a:solidFill>
            <a:schemeClr val="tx1"/>
          </a:solidFill>
          <a:latin typeface="+mn-lt"/>
          <a:ea typeface="+mn-ea"/>
          <a:cs typeface="+mn-cs"/>
        </a:defRPr>
      </a:lvl2pPr>
      <a:lvl3pPr marL="914583" algn="l" defTabSz="914583" rtl="0" eaLnBrk="1" latinLnBrk="0" hangingPunct="1">
        <a:defRPr sz="1800" kern="1200">
          <a:solidFill>
            <a:schemeClr val="tx1"/>
          </a:solidFill>
          <a:latin typeface="+mn-lt"/>
          <a:ea typeface="+mn-ea"/>
          <a:cs typeface="+mn-cs"/>
        </a:defRPr>
      </a:lvl3pPr>
      <a:lvl4pPr marL="1371874" algn="l" defTabSz="914583" rtl="0" eaLnBrk="1" latinLnBrk="0" hangingPunct="1">
        <a:defRPr sz="1800" kern="1200">
          <a:solidFill>
            <a:schemeClr val="tx1"/>
          </a:solidFill>
          <a:latin typeface="+mn-lt"/>
          <a:ea typeface="+mn-ea"/>
          <a:cs typeface="+mn-cs"/>
        </a:defRPr>
      </a:lvl4pPr>
      <a:lvl5pPr marL="1829166" algn="l" defTabSz="914583" rtl="0" eaLnBrk="1" latinLnBrk="0" hangingPunct="1">
        <a:defRPr sz="1800" kern="1200">
          <a:solidFill>
            <a:schemeClr val="tx1"/>
          </a:solidFill>
          <a:latin typeface="+mn-lt"/>
          <a:ea typeface="+mn-ea"/>
          <a:cs typeface="+mn-cs"/>
        </a:defRPr>
      </a:lvl5pPr>
      <a:lvl6pPr marL="2286457" algn="l" defTabSz="914583" rtl="0" eaLnBrk="1" latinLnBrk="0" hangingPunct="1">
        <a:defRPr sz="1800" kern="1200">
          <a:solidFill>
            <a:schemeClr val="tx1"/>
          </a:solidFill>
          <a:latin typeface="+mn-lt"/>
          <a:ea typeface="+mn-ea"/>
          <a:cs typeface="+mn-cs"/>
        </a:defRPr>
      </a:lvl6pPr>
      <a:lvl7pPr marL="2743749" algn="l" defTabSz="914583" rtl="0" eaLnBrk="1" latinLnBrk="0" hangingPunct="1">
        <a:defRPr sz="1800" kern="1200">
          <a:solidFill>
            <a:schemeClr val="tx1"/>
          </a:solidFill>
          <a:latin typeface="+mn-lt"/>
          <a:ea typeface="+mn-ea"/>
          <a:cs typeface="+mn-cs"/>
        </a:defRPr>
      </a:lvl7pPr>
      <a:lvl8pPr marL="3201040" algn="l" defTabSz="914583" rtl="0" eaLnBrk="1" latinLnBrk="0" hangingPunct="1">
        <a:defRPr sz="1800" kern="1200">
          <a:solidFill>
            <a:schemeClr val="tx1"/>
          </a:solidFill>
          <a:latin typeface="+mn-lt"/>
          <a:ea typeface="+mn-ea"/>
          <a:cs typeface="+mn-cs"/>
        </a:defRPr>
      </a:lvl8pPr>
      <a:lvl9pPr marL="3658332" algn="l" defTabSz="91458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asx.com.au/" TargetMode="External"/><Relationship Id="rId2" Type="http://schemas.openxmlformats.org/officeDocument/2006/relationships/hyperlink" Target="http://www.gatewaymining.com.au/"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1.jp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microsoft.com/office/2007/relationships/hdphoto" Target="../media/hdphoto1.wdp"/><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76" y="0"/>
            <a:ext cx="12194517" cy="6859588"/>
          </a:xfrm>
          <a:prstGeom prst="rect">
            <a:avLst/>
          </a:prstGeom>
          <a:solidFill>
            <a:srgbClr val="0B0B0B">
              <a:alpha val="60000"/>
            </a:srgbClr>
          </a:solidFill>
          <a:ln w="12700">
            <a:solidFill>
              <a:srgbClr val="0B0B0B"/>
            </a:solidFill>
            <a:prstDash val="solid"/>
          </a:ln>
        </p:spPr>
        <p:txBody>
          <a:bodyPr/>
          <a:lstStyle/>
          <a:p>
            <a:pPr defTabSz="914583" fontAlgn="auto">
              <a:spcBef>
                <a:spcPts val="0"/>
              </a:spcBef>
              <a:spcAft>
                <a:spcPts val="0"/>
              </a:spcAft>
            </a:pPr>
            <a:endParaRPr lang="en-US" sz="1800">
              <a:solidFill>
                <a:prstClr val="black"/>
              </a:solidFill>
              <a:latin typeface="Calibri" panose="020F0502020204030204"/>
              <a:ea typeface="+mn-ea"/>
              <a:cs typeface="+mn-cs"/>
            </a:endParaRPr>
          </a:p>
        </p:txBody>
      </p:sp>
      <p:sp>
        <p:nvSpPr>
          <p:cNvPr id="3" name="Shape 1"/>
          <p:cNvSpPr/>
          <p:nvPr/>
        </p:nvSpPr>
        <p:spPr>
          <a:xfrm>
            <a:off x="176" y="4481598"/>
            <a:ext cx="12194517" cy="2377990"/>
          </a:xfrm>
          <a:prstGeom prst="rect">
            <a:avLst/>
          </a:prstGeom>
          <a:solidFill>
            <a:srgbClr val="0B0B0B">
              <a:alpha val="45000"/>
            </a:srgbClr>
          </a:solidFill>
          <a:ln w="12700">
            <a:solidFill>
              <a:srgbClr val="0B0B0B"/>
            </a:solidFill>
            <a:prstDash val="solid"/>
          </a:ln>
        </p:spPr>
        <p:txBody>
          <a:bodyPr/>
          <a:lstStyle/>
          <a:p>
            <a:pPr defTabSz="914583" fontAlgn="auto">
              <a:spcBef>
                <a:spcPts val="0"/>
              </a:spcBef>
              <a:spcAft>
                <a:spcPts val="0"/>
              </a:spcAft>
            </a:pPr>
            <a:endParaRPr lang="en-US" sz="1800">
              <a:solidFill>
                <a:prstClr val="black"/>
              </a:solidFill>
              <a:latin typeface="Calibri" panose="020F0502020204030204"/>
              <a:ea typeface="+mn-ea"/>
              <a:cs typeface="+mn-cs"/>
            </a:endParaRPr>
          </a:p>
        </p:txBody>
      </p:sp>
      <p:pic>
        <p:nvPicPr>
          <p:cNvPr id="4" name="Image 0" descr="img/logo_stack_transparent.png"/>
          <p:cNvPicPr>
            <a:picLocks noChangeAspect="1"/>
          </p:cNvPicPr>
          <p:nvPr/>
        </p:nvPicPr>
        <p:blipFill>
          <a:blip r:embed="rId4"/>
          <a:stretch>
            <a:fillRect/>
          </a:stretch>
        </p:blipFill>
        <p:spPr>
          <a:xfrm>
            <a:off x="548943" y="457306"/>
            <a:ext cx="1143265" cy="1592903"/>
          </a:xfrm>
          <a:prstGeom prst="rect">
            <a:avLst/>
          </a:prstGeom>
        </p:spPr>
      </p:pic>
      <p:sp>
        <p:nvSpPr>
          <p:cNvPr id="5" name="Text 2"/>
          <p:cNvSpPr txBox="1"/>
          <p:nvPr/>
        </p:nvSpPr>
        <p:spPr>
          <a:xfrm>
            <a:off x="548943" y="2515182"/>
            <a:ext cx="9010146" cy="274384"/>
          </a:xfrm>
          <a:prstGeom prst="rect">
            <a:avLst/>
          </a:prstGeom>
          <a:noFill/>
          <a:ln/>
        </p:spPr>
        <p:txBody>
          <a:bodyPr wrap="square" lIns="0" tIns="0" rIns="0" bIns="0" rtlCol="0" anchor="ctr"/>
          <a:lstStyle/>
          <a:p>
            <a:pPr defTabSz="914583" fontAlgn="auto">
              <a:spcBef>
                <a:spcPts val="0"/>
              </a:spcBef>
              <a:spcAft>
                <a:spcPts val="0"/>
              </a:spcAft>
            </a:pPr>
            <a:r>
              <a:rPr lang="en-US" sz="1450" b="1" kern="0" spc="300" dirty="0">
                <a:solidFill>
                  <a:srgbClr val="FCB040"/>
                </a:solidFill>
                <a:latin typeface="Calibri" pitchFamily="34" charset="0"/>
                <a:ea typeface="Calibri" pitchFamily="34" charset="-122"/>
                <a:cs typeface="Calibri" pitchFamily="34" charset="-120"/>
              </a:rPr>
              <a:t>ASX: GML   |   RESOURCES RISING STARS PRESENTATION   |   SEPTEMBER 2026</a:t>
            </a:r>
            <a:endParaRPr lang="en-US" sz="1450" dirty="0">
              <a:solidFill>
                <a:prstClr val="black"/>
              </a:solidFill>
              <a:latin typeface="Calibri" panose="020F0502020204030204"/>
              <a:ea typeface="+mn-ea"/>
              <a:cs typeface="+mn-cs"/>
            </a:endParaRPr>
          </a:p>
        </p:txBody>
      </p:sp>
      <p:sp>
        <p:nvSpPr>
          <p:cNvPr id="6" name="Text 3"/>
          <p:cNvSpPr txBox="1"/>
          <p:nvPr/>
        </p:nvSpPr>
        <p:spPr>
          <a:xfrm>
            <a:off x="548943" y="2789566"/>
            <a:ext cx="10060728" cy="960342"/>
          </a:xfrm>
          <a:prstGeom prst="rect">
            <a:avLst/>
          </a:prstGeom>
          <a:noFill/>
          <a:ln/>
        </p:spPr>
        <p:txBody>
          <a:bodyPr wrap="square" lIns="0" tIns="0" rIns="0" bIns="0" rtlCol="0" anchor="ctr"/>
          <a:lstStyle/>
          <a:p>
            <a:pPr defTabSz="914583" fontAlgn="auto">
              <a:spcBef>
                <a:spcPts val="0"/>
              </a:spcBef>
              <a:spcAft>
                <a:spcPts val="0"/>
              </a:spcAft>
            </a:pPr>
            <a:r>
              <a:rPr lang="en-US" sz="6001" b="1" dirty="0">
                <a:solidFill>
                  <a:srgbClr val="FFFFFF"/>
                </a:solidFill>
                <a:latin typeface="Calibri" pitchFamily="34" charset="0"/>
                <a:ea typeface="Calibri" pitchFamily="34" charset="-122"/>
                <a:cs typeface="Calibri" pitchFamily="34" charset="-120"/>
              </a:rPr>
              <a:t>Major Discovery Underway</a:t>
            </a:r>
            <a:endParaRPr lang="en-US" sz="6001" dirty="0">
              <a:solidFill>
                <a:prstClr val="black"/>
              </a:solidFill>
              <a:latin typeface="Calibri" panose="020F0502020204030204"/>
              <a:ea typeface="+mn-ea"/>
              <a:cs typeface="+mn-cs"/>
            </a:endParaRPr>
          </a:p>
        </p:txBody>
      </p:sp>
      <p:sp>
        <p:nvSpPr>
          <p:cNvPr id="7" name="Text 4"/>
          <p:cNvSpPr txBox="1"/>
          <p:nvPr/>
        </p:nvSpPr>
        <p:spPr>
          <a:xfrm>
            <a:off x="548943" y="3749908"/>
            <a:ext cx="10060728" cy="457306"/>
          </a:xfrm>
          <a:prstGeom prst="rect">
            <a:avLst/>
          </a:prstGeom>
          <a:noFill/>
          <a:ln/>
        </p:spPr>
        <p:txBody>
          <a:bodyPr wrap="square" lIns="0" tIns="0" rIns="0" bIns="0" rtlCol="0" anchor="ctr"/>
          <a:lstStyle/>
          <a:p>
            <a:pPr defTabSz="914583" fontAlgn="auto">
              <a:spcBef>
                <a:spcPts val="0"/>
              </a:spcBef>
              <a:spcAft>
                <a:spcPts val="0"/>
              </a:spcAft>
            </a:pPr>
            <a:r>
              <a:rPr lang="en-US" sz="2501" dirty="0">
                <a:solidFill>
                  <a:srgbClr val="FFFFFF"/>
                </a:solidFill>
                <a:latin typeface="Calibri" pitchFamily="34" charset="0"/>
                <a:ea typeface="Calibri" pitchFamily="34" charset="-122"/>
                <a:cs typeface="Calibri" pitchFamily="34" charset="-120"/>
              </a:rPr>
              <a:t>Yandal — building Australia's next multi-million-ounce gold camp</a:t>
            </a:r>
            <a:endParaRPr lang="en-US" sz="2501" dirty="0">
              <a:solidFill>
                <a:prstClr val="black"/>
              </a:solidFill>
              <a:latin typeface="Calibri" panose="020F0502020204030204"/>
              <a:ea typeface="+mn-ea"/>
              <a:cs typeface="+mn-cs"/>
            </a:endParaRPr>
          </a:p>
        </p:txBody>
      </p:sp>
      <p:sp>
        <p:nvSpPr>
          <p:cNvPr id="8" name="Text 5"/>
          <p:cNvSpPr txBox="1"/>
          <p:nvPr/>
        </p:nvSpPr>
        <p:spPr>
          <a:xfrm>
            <a:off x="548943" y="4801712"/>
            <a:ext cx="3566986" cy="503036"/>
          </a:xfrm>
          <a:prstGeom prst="rect">
            <a:avLst/>
          </a:prstGeom>
          <a:noFill/>
          <a:ln/>
        </p:spPr>
        <p:txBody>
          <a:bodyPr wrap="square" lIns="0" tIns="0" rIns="0" bIns="0" rtlCol="0" anchor="b"/>
          <a:lstStyle/>
          <a:p>
            <a:pPr defTabSz="914583" fontAlgn="auto">
              <a:spcBef>
                <a:spcPts val="0"/>
              </a:spcBef>
              <a:spcAft>
                <a:spcPts val="0"/>
              </a:spcAft>
            </a:pPr>
            <a:r>
              <a:rPr lang="en-US" sz="2901" b="1" dirty="0">
                <a:solidFill>
                  <a:srgbClr val="FCB040"/>
                </a:solidFill>
                <a:latin typeface="Calibri" pitchFamily="34" charset="0"/>
                <a:ea typeface="Calibri" pitchFamily="34" charset="-122"/>
                <a:cs typeface="Calibri" pitchFamily="34" charset="-120"/>
              </a:rPr>
              <a:t>41m @ 2.0 g/t Au</a:t>
            </a:r>
            <a:endParaRPr lang="en-US" sz="2901" dirty="0">
              <a:solidFill>
                <a:prstClr val="black"/>
              </a:solidFill>
              <a:latin typeface="Calibri" panose="020F0502020204030204"/>
              <a:ea typeface="+mn-ea"/>
              <a:cs typeface="+mn-cs"/>
            </a:endParaRPr>
          </a:p>
        </p:txBody>
      </p:sp>
      <p:sp>
        <p:nvSpPr>
          <p:cNvPr id="9" name="Text 6"/>
          <p:cNvSpPr txBox="1"/>
          <p:nvPr/>
        </p:nvSpPr>
        <p:spPr>
          <a:xfrm>
            <a:off x="548943" y="5323040"/>
            <a:ext cx="3566986" cy="457306"/>
          </a:xfrm>
          <a:prstGeom prst="rect">
            <a:avLst/>
          </a:prstGeom>
          <a:noFill/>
          <a:ln/>
        </p:spPr>
        <p:txBody>
          <a:bodyPr wrap="square" lIns="0" tIns="0" rIns="0" bIns="0" rtlCol="0" anchor="t"/>
          <a:lstStyle/>
          <a:p>
            <a:pPr defTabSz="914583" fontAlgn="auto">
              <a:spcBef>
                <a:spcPts val="0"/>
              </a:spcBef>
              <a:spcAft>
                <a:spcPts val="0"/>
              </a:spcAft>
            </a:pPr>
            <a:r>
              <a:rPr lang="en-US" sz="2900" b="1" dirty="0">
                <a:solidFill>
                  <a:schemeClr val="bg1">
                    <a:lumMod val="95000"/>
                  </a:schemeClr>
                </a:solidFill>
                <a:latin typeface="Calibri" pitchFamily="34" charset="0"/>
                <a:ea typeface="Calibri" pitchFamily="34" charset="-122"/>
                <a:cs typeface="Calibri" pitchFamily="34" charset="-120"/>
              </a:rPr>
              <a:t>incl. </a:t>
            </a:r>
            <a:r>
              <a:rPr lang="en-US" sz="2900" b="1" dirty="0">
                <a:solidFill>
                  <a:srgbClr val="FFC000"/>
                </a:solidFill>
                <a:latin typeface="Calibri" pitchFamily="34" charset="0"/>
                <a:ea typeface="Calibri" pitchFamily="34" charset="-122"/>
                <a:cs typeface="Calibri" pitchFamily="34" charset="-120"/>
              </a:rPr>
              <a:t>9m @ 7.5 g/t Au.</a:t>
            </a:r>
          </a:p>
          <a:p>
            <a:pPr defTabSz="914583" fontAlgn="auto">
              <a:spcBef>
                <a:spcPts val="0"/>
              </a:spcBef>
              <a:spcAft>
                <a:spcPts val="0"/>
              </a:spcAft>
            </a:pPr>
            <a:r>
              <a:rPr lang="en-US" sz="2000" b="1" dirty="0" err="1">
                <a:solidFill>
                  <a:schemeClr val="bg1">
                    <a:lumMod val="95000"/>
                  </a:schemeClr>
                </a:solidFill>
                <a:latin typeface="Calibri" pitchFamily="34" charset="0"/>
                <a:ea typeface="Calibri" pitchFamily="34" charset="-122"/>
                <a:cs typeface="Calibri" pitchFamily="34" charset="-120"/>
              </a:rPr>
              <a:t>Cowza</a:t>
            </a:r>
            <a:r>
              <a:rPr lang="en-US" sz="2000" b="1" dirty="0">
                <a:solidFill>
                  <a:schemeClr val="bg1">
                    <a:lumMod val="95000"/>
                  </a:schemeClr>
                </a:solidFill>
                <a:latin typeface="Calibri" pitchFamily="34" charset="0"/>
                <a:ea typeface="Calibri" pitchFamily="34" charset="-122"/>
                <a:cs typeface="Calibri" pitchFamily="34" charset="-120"/>
              </a:rPr>
              <a:t> RC discovery (CZRC057)</a:t>
            </a:r>
            <a:endParaRPr lang="en-US" sz="2000" b="1" dirty="0">
              <a:solidFill>
                <a:srgbClr val="FFC000"/>
              </a:solidFill>
              <a:latin typeface="Calibri" panose="020F0502020204030204"/>
              <a:ea typeface="+mn-ea"/>
              <a:cs typeface="+mn-cs"/>
            </a:endParaRPr>
          </a:p>
        </p:txBody>
      </p:sp>
      <p:sp>
        <p:nvSpPr>
          <p:cNvPr id="10" name="Text 7"/>
          <p:cNvSpPr txBox="1"/>
          <p:nvPr/>
        </p:nvSpPr>
        <p:spPr>
          <a:xfrm>
            <a:off x="4298850" y="4801712"/>
            <a:ext cx="3566986" cy="503036"/>
          </a:xfrm>
          <a:prstGeom prst="rect">
            <a:avLst/>
          </a:prstGeom>
          <a:noFill/>
          <a:ln/>
        </p:spPr>
        <p:txBody>
          <a:bodyPr wrap="square" lIns="0" tIns="0" rIns="0" bIns="0" rtlCol="0" anchor="b"/>
          <a:lstStyle/>
          <a:p>
            <a:pPr defTabSz="914583" fontAlgn="auto">
              <a:spcBef>
                <a:spcPts val="0"/>
              </a:spcBef>
              <a:spcAft>
                <a:spcPts val="0"/>
              </a:spcAft>
            </a:pPr>
            <a:r>
              <a:rPr lang="en-US" sz="2901" b="1" dirty="0">
                <a:solidFill>
                  <a:srgbClr val="FCB040"/>
                </a:solidFill>
                <a:latin typeface="Calibri" pitchFamily="34" charset="0"/>
                <a:ea typeface="Calibri" pitchFamily="34" charset="-122"/>
                <a:cs typeface="Calibri" pitchFamily="34" charset="-120"/>
              </a:rPr>
              <a:t>13km+</a:t>
            </a:r>
            <a:endParaRPr lang="en-US" sz="2901" dirty="0">
              <a:solidFill>
                <a:prstClr val="black"/>
              </a:solidFill>
              <a:latin typeface="Calibri" panose="020F0502020204030204"/>
              <a:ea typeface="+mn-ea"/>
              <a:cs typeface="+mn-cs"/>
            </a:endParaRPr>
          </a:p>
        </p:txBody>
      </p:sp>
      <p:sp>
        <p:nvSpPr>
          <p:cNvPr id="11" name="Text 8"/>
          <p:cNvSpPr txBox="1"/>
          <p:nvPr/>
        </p:nvSpPr>
        <p:spPr>
          <a:xfrm>
            <a:off x="4298850" y="5323040"/>
            <a:ext cx="3566986" cy="457306"/>
          </a:xfrm>
          <a:prstGeom prst="rect">
            <a:avLst/>
          </a:prstGeom>
          <a:noFill/>
          <a:ln/>
        </p:spPr>
        <p:txBody>
          <a:bodyPr wrap="square" lIns="0" tIns="0" rIns="0" bIns="0" rtlCol="0" anchor="t"/>
          <a:lstStyle/>
          <a:p>
            <a:pPr defTabSz="914583" fontAlgn="auto">
              <a:spcBef>
                <a:spcPts val="0"/>
              </a:spcBef>
              <a:spcAft>
                <a:spcPts val="0"/>
              </a:spcAft>
            </a:pPr>
            <a:r>
              <a:rPr lang="en-US" sz="2000" dirty="0">
                <a:solidFill>
                  <a:srgbClr val="E6E6E6"/>
                </a:solidFill>
                <a:latin typeface="Calibri" pitchFamily="34" charset="0"/>
                <a:ea typeface="Calibri" pitchFamily="34" charset="-122"/>
                <a:cs typeface="Calibri" pitchFamily="34" charset="-120"/>
              </a:rPr>
              <a:t>of mineralised strike on the Celia Shear Zone.</a:t>
            </a:r>
            <a:endParaRPr lang="en-US" sz="2000" dirty="0">
              <a:solidFill>
                <a:prstClr val="black"/>
              </a:solidFill>
              <a:latin typeface="Calibri" panose="020F0502020204030204"/>
              <a:ea typeface="+mn-ea"/>
              <a:cs typeface="+mn-cs"/>
            </a:endParaRPr>
          </a:p>
        </p:txBody>
      </p:sp>
      <p:sp>
        <p:nvSpPr>
          <p:cNvPr id="12" name="Text 9"/>
          <p:cNvSpPr txBox="1"/>
          <p:nvPr/>
        </p:nvSpPr>
        <p:spPr>
          <a:xfrm>
            <a:off x="8048758" y="4801712"/>
            <a:ext cx="3566986" cy="503036"/>
          </a:xfrm>
          <a:prstGeom prst="rect">
            <a:avLst/>
          </a:prstGeom>
          <a:noFill/>
          <a:ln/>
        </p:spPr>
        <p:txBody>
          <a:bodyPr wrap="square" lIns="0" tIns="0" rIns="0" bIns="0" rtlCol="0" anchor="b"/>
          <a:lstStyle/>
          <a:p>
            <a:pPr defTabSz="914583" fontAlgn="auto">
              <a:spcBef>
                <a:spcPts val="0"/>
              </a:spcBef>
              <a:spcAft>
                <a:spcPts val="0"/>
              </a:spcAft>
            </a:pPr>
            <a:r>
              <a:rPr lang="en-US" sz="2901" b="1" dirty="0">
                <a:solidFill>
                  <a:srgbClr val="FCB040"/>
                </a:solidFill>
                <a:latin typeface="Calibri" pitchFamily="34" charset="0"/>
                <a:ea typeface="Calibri" pitchFamily="34" charset="-122"/>
                <a:cs typeface="Calibri" pitchFamily="34" charset="-120"/>
              </a:rPr>
              <a:t>400koz</a:t>
            </a:r>
            <a:endParaRPr lang="en-US" sz="2901" dirty="0">
              <a:solidFill>
                <a:prstClr val="black"/>
              </a:solidFill>
              <a:latin typeface="Calibri" panose="020F0502020204030204"/>
              <a:ea typeface="+mn-ea"/>
              <a:cs typeface="+mn-cs"/>
            </a:endParaRPr>
          </a:p>
        </p:txBody>
      </p:sp>
      <p:sp>
        <p:nvSpPr>
          <p:cNvPr id="13" name="Text 10"/>
          <p:cNvSpPr txBox="1"/>
          <p:nvPr/>
        </p:nvSpPr>
        <p:spPr>
          <a:xfrm>
            <a:off x="8048758" y="5323040"/>
            <a:ext cx="3566986" cy="457306"/>
          </a:xfrm>
          <a:prstGeom prst="rect">
            <a:avLst/>
          </a:prstGeom>
          <a:noFill/>
          <a:ln/>
        </p:spPr>
        <p:txBody>
          <a:bodyPr wrap="square" lIns="0" tIns="0" rIns="0" bIns="0" rtlCol="0" anchor="t"/>
          <a:lstStyle/>
          <a:p>
            <a:pPr defTabSz="914583" fontAlgn="auto">
              <a:spcBef>
                <a:spcPts val="0"/>
              </a:spcBef>
              <a:spcAft>
                <a:spcPts val="0"/>
              </a:spcAft>
            </a:pPr>
            <a:r>
              <a:rPr lang="en-US" sz="2000" dirty="0">
                <a:solidFill>
                  <a:srgbClr val="E6E6E6"/>
                </a:solidFill>
                <a:latin typeface="Calibri" pitchFamily="34" charset="0"/>
                <a:ea typeface="Calibri" pitchFamily="34" charset="-122"/>
                <a:cs typeface="Calibri" pitchFamily="34" charset="-120"/>
              </a:rPr>
              <a:t>Inferred Mineral Resource — open at depth.</a:t>
            </a:r>
            <a:endParaRPr lang="en-US" sz="2000" dirty="0">
              <a:solidFill>
                <a:prstClr val="black"/>
              </a:solidFill>
              <a:latin typeface="Calibri" panose="020F0502020204030204"/>
              <a:ea typeface="+mn-ea"/>
              <a:cs typeface="+mn-cs"/>
            </a:endParaRPr>
          </a:p>
        </p:txBody>
      </p:sp>
      <p:sp>
        <p:nvSpPr>
          <p:cNvPr id="14" name="Text 11"/>
          <p:cNvSpPr txBox="1"/>
          <p:nvPr/>
        </p:nvSpPr>
        <p:spPr>
          <a:xfrm>
            <a:off x="8994034" y="6364219"/>
            <a:ext cx="6402282" cy="274384"/>
          </a:xfrm>
          <a:prstGeom prst="rect">
            <a:avLst/>
          </a:prstGeom>
          <a:noFill/>
          <a:ln/>
        </p:spPr>
        <p:txBody>
          <a:bodyPr wrap="square" lIns="0" tIns="0" rIns="0" bIns="0" rtlCol="0" anchor="ctr"/>
          <a:lstStyle/>
          <a:p>
            <a:pPr defTabSz="914583" fontAlgn="auto">
              <a:spcBef>
                <a:spcPts val="0"/>
              </a:spcBef>
              <a:spcAft>
                <a:spcPts val="0"/>
              </a:spcAft>
            </a:pPr>
            <a:r>
              <a:rPr lang="en-US" sz="1450" dirty="0">
                <a:solidFill>
                  <a:srgbClr val="DADADA"/>
                </a:solidFill>
                <a:latin typeface="Calibri" pitchFamily="34" charset="0"/>
                <a:ea typeface="Calibri" pitchFamily="34" charset="-122"/>
                <a:cs typeface="Calibri" pitchFamily="34" charset="-120"/>
              </a:rPr>
              <a:t>Richard Pugh, Chief Executive Officer</a:t>
            </a:r>
            <a:endParaRPr lang="en-US" sz="1450"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708090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8DFAA26D-312C-7ACB-6B0A-26F9E09CE35A}"/>
              </a:ext>
            </a:extLst>
          </p:cNvPr>
          <p:cNvSpPr>
            <a:spLocks noGrp="1" noChangeArrowheads="1"/>
          </p:cNvSpPr>
          <p:nvPr>
            <p:ph type="sldNum" sz="quarter" idx="10"/>
          </p:nvPr>
        </p:nvSpPr>
        <p:spPr>
          <a:ln/>
        </p:spPr>
        <p:txBody>
          <a:bodyPr/>
          <a:lstStyle/>
          <a:p>
            <a:fld id="{CE91AF7D-280D-9B4A-89A9-13CCE634262D}" type="slidenum">
              <a:rPr lang="en-US" altLang="en-US"/>
              <a:pPr/>
              <a:t>2</a:t>
            </a:fld>
            <a:endParaRPr lang="en-US" altLang="en-US"/>
          </a:p>
        </p:txBody>
      </p:sp>
      <p:sp>
        <p:nvSpPr>
          <p:cNvPr id="182274" name="Rectangle 6">
            <a:extLst>
              <a:ext uri="{FF2B5EF4-FFF2-40B4-BE49-F238E27FC236}">
                <a16:creationId xmlns:a16="http://schemas.microsoft.com/office/drawing/2014/main" id="{DEBF5E3F-D7F1-62DF-E5A2-47DFF031D605}"/>
              </a:ext>
            </a:extLst>
          </p:cNvPr>
          <p:cNvSpPr txBox="1">
            <a:spLocks noGrp="1" noChangeArrowheads="1"/>
          </p:cNvSpPr>
          <p:nvPr/>
        </p:nvSpPr>
        <p:spPr bwMode="auto">
          <a:xfrm>
            <a:off x="0" y="0"/>
            <a:ext cx="30718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 tIns="54420" rIns="18288" bIns="54420"/>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ctr" eaLnBrk="1" hangingPunct="1"/>
            <a:fld id="{03F91002-0594-9F41-948D-90F97E939434}" type="slidenum">
              <a:rPr lang="en-US" altLang="en-US" sz="13000">
                <a:solidFill>
                  <a:srgbClr val="EAEAEA"/>
                </a:solidFill>
                <a:latin typeface="AvantGarde Md BT" panose="020B0602020202020204" pitchFamily="34" charset="0"/>
                <a:cs typeface="Arial" panose="020B0604020202020204" pitchFamily="34" charset="0"/>
              </a:rPr>
              <a:pPr algn="ctr" eaLnBrk="1" hangingPunct="1"/>
              <a:t>2</a:t>
            </a:fld>
            <a:endParaRPr lang="en-US" altLang="en-US" sz="13000">
              <a:solidFill>
                <a:srgbClr val="EAEAEA"/>
              </a:solidFill>
              <a:latin typeface="AvantGarde Md BT" panose="020B0602020202020204" pitchFamily="34" charset="0"/>
              <a:cs typeface="Arial" panose="020B0604020202020204" pitchFamily="34" charset="0"/>
            </a:endParaRPr>
          </a:p>
        </p:txBody>
      </p:sp>
      <p:sp>
        <p:nvSpPr>
          <p:cNvPr id="182275" name="Rectangle 6">
            <a:extLst>
              <a:ext uri="{FF2B5EF4-FFF2-40B4-BE49-F238E27FC236}">
                <a16:creationId xmlns:a16="http://schemas.microsoft.com/office/drawing/2014/main" id="{0CACCEE9-E64C-6A77-508E-A8FF3B682AF6}"/>
              </a:ext>
            </a:extLst>
          </p:cNvPr>
          <p:cNvSpPr txBox="1">
            <a:spLocks noGrp="1" noChangeArrowheads="1"/>
          </p:cNvSpPr>
          <p:nvPr/>
        </p:nvSpPr>
        <p:spPr bwMode="auto">
          <a:xfrm>
            <a:off x="0" y="0"/>
            <a:ext cx="30718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 tIns="54420" rIns="18288" bIns="54420"/>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ctr" eaLnBrk="1" hangingPunct="1"/>
            <a:fld id="{A3373756-9368-1646-B58C-BD2096D672ED}" type="slidenum">
              <a:rPr lang="en-US" altLang="en-US" sz="13000">
                <a:solidFill>
                  <a:srgbClr val="EAEAEA"/>
                </a:solidFill>
                <a:latin typeface="AvantGarde Md BT" panose="020B0602020202020204" pitchFamily="34" charset="0"/>
                <a:cs typeface="Arial" panose="020B0604020202020204" pitchFamily="34" charset="0"/>
              </a:rPr>
              <a:pPr algn="ctr" eaLnBrk="1" hangingPunct="1"/>
              <a:t>2</a:t>
            </a:fld>
            <a:endParaRPr lang="en-US" altLang="en-US" sz="13000">
              <a:solidFill>
                <a:srgbClr val="EAEAEA"/>
              </a:solidFill>
              <a:latin typeface="AvantGarde Md BT" panose="020B0602020202020204" pitchFamily="34" charset="0"/>
              <a:cs typeface="Arial" panose="020B0604020202020204" pitchFamily="34" charset="0"/>
            </a:endParaRPr>
          </a:p>
        </p:txBody>
      </p:sp>
      <p:sp>
        <p:nvSpPr>
          <p:cNvPr id="182276" name="Rectangle 2">
            <a:extLst>
              <a:ext uri="{FF2B5EF4-FFF2-40B4-BE49-F238E27FC236}">
                <a16:creationId xmlns:a16="http://schemas.microsoft.com/office/drawing/2014/main" id="{260270AC-D93D-28FF-98E8-52F5874C95D7}"/>
              </a:ext>
            </a:extLst>
          </p:cNvPr>
          <p:cNvSpPr>
            <a:spLocks noGrp="1" noChangeArrowheads="1"/>
          </p:cNvSpPr>
          <p:nvPr>
            <p:ph type="title" idx="4294967295"/>
          </p:nvPr>
        </p:nvSpPr>
        <p:spPr>
          <a:xfrm>
            <a:off x="158750" y="209550"/>
            <a:ext cx="11109325" cy="676275"/>
          </a:xfrm>
        </p:spPr>
        <p:txBody>
          <a:bodyPr/>
          <a:lstStyle/>
          <a:p>
            <a:r>
              <a:rPr lang="en-US" altLang="en-US" sz="3000" b="1" dirty="0">
                <a:solidFill>
                  <a:schemeClr val="bg2">
                    <a:lumMod val="75000"/>
                  </a:schemeClr>
                </a:solidFill>
                <a:cs typeface="MS PGothic" panose="020B0600070205080204" pitchFamily="34" charset="-128"/>
              </a:rPr>
              <a:t>Important Information and Disclaimer</a:t>
            </a:r>
          </a:p>
        </p:txBody>
      </p:sp>
      <p:sp>
        <p:nvSpPr>
          <p:cNvPr id="182277" name="Rectangle 3">
            <a:extLst>
              <a:ext uri="{FF2B5EF4-FFF2-40B4-BE49-F238E27FC236}">
                <a16:creationId xmlns:a16="http://schemas.microsoft.com/office/drawing/2014/main" id="{D9A65D9F-0E9B-A037-AC90-4D49AEF7FD55}"/>
              </a:ext>
            </a:extLst>
          </p:cNvPr>
          <p:cNvSpPr>
            <a:spLocks noGrp="1" noChangeArrowheads="1"/>
          </p:cNvSpPr>
          <p:nvPr>
            <p:ph type="body" idx="4294967295"/>
          </p:nvPr>
        </p:nvSpPr>
        <p:spPr>
          <a:xfrm>
            <a:off x="331250" y="843500"/>
            <a:ext cx="11342688" cy="5256213"/>
          </a:xfrm>
        </p:spPr>
        <p:txBody>
          <a:bodyPr/>
          <a:lstStyle/>
          <a:p>
            <a:pPr algn="just">
              <a:buFont typeface="Arial Narrow" panose="020B0604020202020204" pitchFamily="34" charset="0"/>
              <a:buNone/>
            </a:pPr>
            <a:r>
              <a:rPr lang="en-US" altLang="en-US" sz="1100" b="1" dirty="0">
                <a:solidFill>
                  <a:srgbClr val="BE5B48"/>
                </a:solidFill>
                <a:cs typeface="MS PGothic" panose="020B0600070205080204" pitchFamily="34" charset="-128"/>
              </a:rPr>
              <a:t>Forward Looking Statements</a:t>
            </a:r>
          </a:p>
          <a:p>
            <a:pPr algn="just"/>
            <a:r>
              <a:rPr lang="en-US" altLang="en-US" sz="1100" dirty="0">
                <a:solidFill>
                  <a:schemeClr val="tx1"/>
                </a:solidFill>
                <a:cs typeface="MS PGothic" panose="020B0600070205080204" pitchFamily="34" charset="-128"/>
              </a:rPr>
              <a:t>This presentation has been prepared by Gateway Mining Ltd (GML). The information contained in this presentation is a professional opinion only and is given in good faith. Certain information in this document has been derived from third parties and through GML has no reason to believe that it is not accurate, reliable or complete, it has not been independently audited or verified by GML.</a:t>
            </a:r>
          </a:p>
          <a:p>
            <a:pPr algn="just"/>
            <a:r>
              <a:rPr lang="en-US" altLang="en-US" sz="1100" dirty="0">
                <a:solidFill>
                  <a:schemeClr val="tx1"/>
                </a:solidFill>
                <a:cs typeface="MS PGothic" panose="020B0600070205080204" pitchFamily="34" charset="-128"/>
              </a:rPr>
              <a:t>This presentation is in summary form and does not purport to be all inclusive or complete. Recipients should conduct their own investigations and perform their own analysis in order to satisfy themselves as to the accuracy and the completeness of the information, statements and opinions contained.</a:t>
            </a:r>
          </a:p>
          <a:p>
            <a:pPr algn="just"/>
            <a:r>
              <a:rPr lang="en-US" altLang="en-US" sz="1100" dirty="0">
                <a:solidFill>
                  <a:schemeClr val="tx1"/>
                </a:solidFill>
                <a:cs typeface="MS PGothic" panose="020B0600070205080204" pitchFamily="34" charset="-128"/>
              </a:rPr>
              <a:t>This is for information purposes only. Neither this nor the information contained in it constitutes an offer, invitation, solicitation or recommendation in relation to the purchase or sale of GML shares in any jurisdiction. This does not constitute investment advice and has been prepared without taking into account the recipient’s investment objectives, financial circumstances or particular needs and the opinions and recommendations in this presentation are not intended to represent recommendations of particular investments to particular persons. Recipients should seek professional advice when deciding if an investment is appropriate. All securities transactions involve risks, which include (among others) the risk of adverse or unanticipated market, financial or political developments.</a:t>
            </a:r>
          </a:p>
          <a:p>
            <a:pPr algn="just"/>
            <a:r>
              <a:rPr lang="en-US" altLang="en-US" sz="1100" dirty="0">
                <a:solidFill>
                  <a:schemeClr val="tx1"/>
                </a:solidFill>
                <a:cs typeface="MS PGothic" panose="020B0600070205080204" pitchFamily="34" charset="-128"/>
              </a:rPr>
              <a:t>To the fullest extent permitted by law, GML, its officers, employees, related bodies corporate, agents and advisors do not make any representations or warranty, express or implied, as to the currency, accuracy, reliability or completeness of any information, statements, opinions, estimated, forecasts or other representations contained in this presentation. No responsibility for any errors or omissions from this arising out of negligence or otherwise is accepted.</a:t>
            </a:r>
          </a:p>
          <a:p>
            <a:pPr algn="just"/>
            <a:r>
              <a:rPr lang="en-US" altLang="en-US" sz="1100" dirty="0">
                <a:solidFill>
                  <a:schemeClr val="tx1"/>
                </a:solidFill>
                <a:cs typeface="MS PGothic" panose="020B0600070205080204" pitchFamily="34" charset="-128"/>
              </a:rPr>
              <a:t>Any forward looking statements included in this document involve subjective judgment and analysis and are subject to uncertainties, risks and contingencies, many of which are outside the control of, and may be unknown to, GML. In particular they speak only as of the date of this document, they assume the success of GML’s strategies, and they are subject to significant regulatory business, competitive and economic uncertainties and risks. Actual events may vary materially from the forward-looking statements and the assumptions on which the forward-looking statements are based. Recipients of this document are cautioned to not place undue reliance on such forward-looking statements.</a:t>
            </a:r>
          </a:p>
          <a:p>
            <a:pPr marL="0" indent="0" algn="just">
              <a:buNone/>
            </a:pPr>
            <a:r>
              <a:rPr lang="en-US" altLang="en-US" sz="1100" b="1" dirty="0">
                <a:solidFill>
                  <a:schemeClr val="tx1"/>
                </a:solidFill>
                <a:cs typeface="MS PGothic" panose="020B0600070205080204" pitchFamily="34" charset="-128"/>
              </a:rPr>
              <a:t>Important Information</a:t>
            </a:r>
            <a:endParaRPr lang="en-US" altLang="en-US" sz="1100" dirty="0">
              <a:solidFill>
                <a:schemeClr val="tx1"/>
              </a:solidFill>
              <a:cs typeface="MS PGothic" panose="020B0600070205080204" pitchFamily="34" charset="-128"/>
            </a:endParaRPr>
          </a:p>
          <a:p>
            <a:pPr algn="just"/>
            <a:r>
              <a:rPr lang="en-GB" altLang="en-US" sz="1100" dirty="0">
                <a:solidFill>
                  <a:schemeClr val="tx1"/>
                </a:solidFill>
                <a:cs typeface="MS PGothic" panose="020B0600070205080204" pitchFamily="34" charset="-128"/>
              </a:rPr>
              <a:t>Nothing in this material should be construed as either an offer to sell or a solicitation of an offer to buy or sell securities.</a:t>
            </a:r>
            <a:endParaRPr lang="en-US" altLang="en-US" sz="1100" dirty="0">
              <a:solidFill>
                <a:schemeClr val="tx1"/>
              </a:solidFill>
              <a:cs typeface="MS PGothic" panose="020B0600070205080204" pitchFamily="34" charset="-128"/>
            </a:endParaRPr>
          </a:p>
          <a:p>
            <a:pPr algn="just"/>
            <a:r>
              <a:rPr lang="en-GB" altLang="en-US" sz="1100" dirty="0">
                <a:solidFill>
                  <a:schemeClr val="tx1"/>
                </a:solidFill>
                <a:cs typeface="MS PGothic" panose="020B0600070205080204" pitchFamily="34" charset="-128"/>
              </a:rPr>
              <a:t>Recipients should conduct their own investigations and perform their own analysis in order to satisfy themselves as to the accuracy and the completeness of the information, statements and opinions contained. </a:t>
            </a:r>
          </a:p>
          <a:p>
            <a:pPr algn="just"/>
            <a:r>
              <a:rPr lang="en-GB" altLang="en-US" sz="1100" dirty="0">
                <a:solidFill>
                  <a:schemeClr val="tx1"/>
                </a:solidFill>
                <a:cs typeface="MS PGothic" panose="020B0600070205080204" pitchFamily="34" charset="-128"/>
              </a:rPr>
              <a:t>By receiving the Presentation, you acknowledge and represent to the Company that you have read, understood and accepted the terms of this disclaimer. This Presentation is not a prospectus, product disclosure statement or other offering document under Australian law or any other law (and will not be lodged with the Australian Securities and Investments Commission (ASIC) or any other foreign regulator) and is not, and does not constitute, an invitation or offer of securities for subscription, purchase or sale in any jurisdiction. In particular, this Presentation does not constitute an invitation or offer of securities for subscription, purchase or sale in the United States or any other jurisdiction in which such an offer would be illegal. The securities referred to in this Presentation have not been, and will not be, registered under the US Securities Act of 1933 as amended or the securities laws of any state or other jurisdiction of the United States and may not be offered or sold, directly or indirectly in the United States.</a:t>
            </a:r>
          </a:p>
          <a:p>
            <a:pPr algn="just"/>
            <a:r>
              <a:rPr lang="en-GB" altLang="en-US" sz="1100" dirty="0">
                <a:solidFill>
                  <a:schemeClr val="tx1"/>
                </a:solidFill>
                <a:cs typeface="MS PGothic" panose="020B0600070205080204" pitchFamily="34" charset="-128"/>
              </a:rPr>
              <a:t>The presentation has been authorised for release by the Executive Chairman of the Company. </a:t>
            </a:r>
            <a:endParaRPr lang="en-US" altLang="en-US" sz="1100" b="1" dirty="0">
              <a:solidFill>
                <a:schemeClr val="tx1"/>
              </a:solidFill>
              <a:cs typeface="MS PGothic" panose="020B0600070205080204" pitchFamily="34" charset="-128"/>
            </a:endParaRPr>
          </a:p>
          <a:p>
            <a:pPr algn="just">
              <a:buFont typeface="Arial Narrow" panose="020B0604020202020204" pitchFamily="34" charset="0"/>
              <a:buNone/>
            </a:pPr>
            <a:r>
              <a:rPr lang="en-US" altLang="en-US" sz="1100" b="1" dirty="0">
                <a:solidFill>
                  <a:schemeClr val="tx1"/>
                </a:solidFill>
                <a:cs typeface="MS PGothic" panose="020B0600070205080204" pitchFamily="34" charset="-128"/>
              </a:rPr>
              <a:t>Competent Person Statement</a:t>
            </a:r>
          </a:p>
          <a:p>
            <a:pPr algn="just"/>
            <a:r>
              <a:rPr lang="en-US" altLang="en-US" sz="1100" dirty="0">
                <a:solidFill>
                  <a:schemeClr val="tx1"/>
                </a:solidFill>
                <a:cs typeface="MS PGothic" panose="020B0600070205080204" pitchFamily="34" charset="-128"/>
              </a:rPr>
              <a:t>The information in this presentation that relates to Exploration Results and Mineral Resources has been extracted from various GML ASX announcements and are available to view on the GML website at </a:t>
            </a:r>
            <a:r>
              <a:rPr lang="en-US" altLang="en-US" sz="1100" dirty="0">
                <a:solidFill>
                  <a:schemeClr val="tx1"/>
                </a:solidFill>
                <a:cs typeface="MS PGothic" panose="020B0600070205080204" pitchFamily="34" charset="-128"/>
                <a:hlinkClick r:id="rId2">
                  <a:extLst>
                    <a:ext uri="{A12FA001-AC4F-418D-AE19-62706E023703}">
                      <ahyp:hlinkClr xmlns:ahyp="http://schemas.microsoft.com/office/drawing/2018/hyperlinkcolor" val="tx"/>
                    </a:ext>
                  </a:extLst>
                </a:hlinkClick>
              </a:rPr>
              <a:t>www.gatewaymining.com.au</a:t>
            </a:r>
            <a:r>
              <a:rPr lang="en-US" altLang="en-US" sz="1100" dirty="0">
                <a:solidFill>
                  <a:schemeClr val="tx1"/>
                </a:solidFill>
                <a:cs typeface="MS PGothic" panose="020B0600070205080204" pitchFamily="34" charset="-128"/>
              </a:rPr>
              <a:t> or through the ASX website at </a:t>
            </a:r>
            <a:r>
              <a:rPr lang="en-US" altLang="en-US" sz="1100" dirty="0">
                <a:solidFill>
                  <a:schemeClr val="tx1"/>
                </a:solidFill>
                <a:cs typeface="MS PGothic" panose="020B0600070205080204" pitchFamily="34" charset="-128"/>
                <a:hlinkClick r:id="rId3">
                  <a:extLst>
                    <a:ext uri="{A12FA001-AC4F-418D-AE19-62706E023703}">
                      <ahyp:hlinkClr xmlns:ahyp="http://schemas.microsoft.com/office/drawing/2018/hyperlinkcolor" val="tx"/>
                    </a:ext>
                  </a:extLst>
                </a:hlinkClick>
              </a:rPr>
              <a:t>www.asx.com.au</a:t>
            </a:r>
            <a:r>
              <a:rPr lang="en-US" altLang="en-US" sz="1100" dirty="0">
                <a:solidFill>
                  <a:schemeClr val="tx1"/>
                </a:solidFill>
                <a:cs typeface="MS PGothic" panose="020B0600070205080204" pitchFamily="34" charset="-128"/>
              </a:rPr>
              <a:t> (using ticker code </a:t>
            </a:r>
            <a:r>
              <a:rPr lang="ja-JP" altLang="en-US" sz="1100" dirty="0">
                <a:solidFill>
                  <a:schemeClr val="tx1"/>
                </a:solidFill>
                <a:cs typeface="MS PGothic" panose="020B0600070205080204" pitchFamily="34" charset="-128"/>
              </a:rPr>
              <a:t>“</a:t>
            </a:r>
            <a:r>
              <a:rPr lang="en-US" altLang="ja-JP" sz="1100" dirty="0">
                <a:solidFill>
                  <a:schemeClr val="tx1"/>
                </a:solidFill>
                <a:cs typeface="MS PGothic" panose="020B0600070205080204" pitchFamily="34" charset="-128"/>
              </a:rPr>
              <a:t>GML</a:t>
            </a:r>
            <a:r>
              <a:rPr lang="ja-JP" altLang="en-US" sz="1100" dirty="0">
                <a:solidFill>
                  <a:schemeClr val="tx1"/>
                </a:solidFill>
                <a:cs typeface="MS PGothic" panose="020B0600070205080204" pitchFamily="34" charset="-128"/>
              </a:rPr>
              <a:t>”</a:t>
            </a:r>
            <a:r>
              <a:rPr lang="en-US" altLang="ja-JP" sz="1100" dirty="0">
                <a:solidFill>
                  <a:schemeClr val="tx1"/>
                </a:solidFill>
                <a:cs typeface="MS PGothic" panose="020B0600070205080204" pitchFamily="34" charset="-128"/>
              </a:rPr>
              <a:t>).</a:t>
            </a:r>
            <a:endParaRPr lang="en-AU" altLang="ja-JP" sz="1100" dirty="0">
              <a:solidFill>
                <a:schemeClr val="tx1"/>
              </a:solidFill>
              <a:cs typeface="MS PGothic" panose="020B0600070205080204" pitchFamily="34" charset="-128"/>
            </a:endParaRPr>
          </a:p>
          <a:p>
            <a:pPr algn="just"/>
            <a:r>
              <a:rPr lang="en-US" altLang="en-US" sz="1100" dirty="0">
                <a:solidFill>
                  <a:schemeClr val="tx1"/>
                </a:solidFill>
                <a:cs typeface="MS PGothic" panose="020B0600070205080204" pitchFamily="34" charset="-128"/>
              </a:rPr>
              <a:t>GML confirms that it is not aware of any new information or data that materially affects the information included in the original market announcement</a:t>
            </a:r>
            <a:r>
              <a:rPr lang="en-GB" altLang="en-US" sz="1100" dirty="0">
                <a:solidFill>
                  <a:schemeClr val="tx1"/>
                </a:solidFill>
                <a:cs typeface="MS PGothic" panose="020B0600070205080204" pitchFamily="34" charset="-128"/>
              </a:rPr>
              <a:t>and that all material assumptions and technical parameters underpinning the Mineral Resources in the relevant market announcement continue to apply and have not materially changed</a:t>
            </a:r>
            <a:r>
              <a:rPr lang="en-US" altLang="en-US" sz="1100" dirty="0">
                <a:solidFill>
                  <a:schemeClr val="tx1"/>
                </a:solidFill>
                <a:cs typeface="MS PGothic" panose="020B0600070205080204" pitchFamily="34" charset="-128"/>
              </a:rPr>
              <a:t>. The Company confirms that the form and context in which the Competent Person</a:t>
            </a:r>
            <a:r>
              <a:rPr lang="en-AU" altLang="en-US" sz="1100" dirty="0">
                <a:solidFill>
                  <a:schemeClr val="tx1"/>
                </a:solidFill>
                <a:cs typeface="MS PGothic" panose="020B0600070205080204" pitchFamily="34" charset="-128"/>
              </a:rPr>
              <a:t>’</a:t>
            </a:r>
            <a:r>
              <a:rPr lang="en-US" altLang="ja-JP" sz="1100" dirty="0">
                <a:solidFill>
                  <a:schemeClr val="tx1"/>
                </a:solidFill>
                <a:cs typeface="MS PGothic" panose="020B0600070205080204" pitchFamily="34" charset="-128"/>
              </a:rPr>
              <a:t>s findings are presented have not been materially modified from the original market announcement.</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BOARD &amp; MANAGEMENT</a:t>
            </a:r>
            <a:endParaRPr lang="en-US" sz="1250" dirty="0">
              <a:latin typeface="AvantGarde Md BT"/>
            </a:endParaRPr>
          </a:p>
        </p:txBody>
      </p:sp>
      <p:sp>
        <p:nvSpPr>
          <p:cNvPr id="3" name="Text 1"/>
          <p:cNvSpPr txBox="1"/>
          <p:nvPr/>
        </p:nvSpPr>
        <p:spPr>
          <a:xfrm>
            <a:off x="548943" y="746951"/>
            <a:ext cx="9786345" cy="621936"/>
          </a:xfrm>
          <a:prstGeom prst="rect">
            <a:avLst/>
          </a:prstGeom>
          <a:noFill/>
          <a:ln/>
        </p:spPr>
        <p:txBody>
          <a:bodyPr wrap="square" lIns="0" tIns="0" rIns="0" bIns="0" rtlCol="0" anchor="ctr"/>
          <a:lstStyle/>
          <a:p>
            <a:r>
              <a:rPr lang="en-US" sz="3000" b="1" dirty="0">
                <a:solidFill>
                  <a:schemeClr val="bg2">
                    <a:lumMod val="75000"/>
                  </a:schemeClr>
                </a:solidFill>
                <a:latin typeface="AvantGarde Md BT"/>
                <a:ea typeface="Calibri" pitchFamily="34" charset="-122"/>
                <a:cs typeface="Calibri" pitchFamily="34" charset="-120"/>
              </a:rPr>
              <a:t>The Team That Identified, Acquired and Advanced Yandal</a:t>
            </a:r>
            <a:endParaRPr lang="en-US" sz="3000" dirty="0">
              <a:solidFill>
                <a:schemeClr val="bg2">
                  <a:lumMod val="75000"/>
                </a:schemeClr>
              </a:solidFill>
              <a:latin typeface="AvantGarde Md B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6" name="Shape 3"/>
          <p:cNvSpPr/>
          <p:nvPr/>
        </p:nvSpPr>
        <p:spPr>
          <a:xfrm>
            <a:off x="548943" y="1692032"/>
            <a:ext cx="9283308" cy="804858"/>
          </a:xfrm>
          <a:prstGeom prst="roundRect">
            <a:avLst>
              <a:gd name="adj" fmla="val 9091"/>
            </a:avLst>
          </a:prstGeom>
          <a:solidFill>
            <a:srgbClr val="F4F4F4"/>
          </a:solidFill>
          <a:ln w="12700">
            <a:solidFill>
              <a:srgbClr val="F4F4F4"/>
            </a:solidFill>
            <a:prstDash val="solid"/>
          </a:ln>
        </p:spPr>
        <p:txBody>
          <a:bodyPr/>
          <a:lstStyle/>
          <a:p>
            <a:endParaRPr lang="en-US"/>
          </a:p>
        </p:txBody>
      </p:sp>
      <p:sp>
        <p:nvSpPr>
          <p:cNvPr id="7" name="Text 4"/>
          <p:cNvSpPr txBox="1"/>
          <p:nvPr/>
        </p:nvSpPr>
        <p:spPr>
          <a:xfrm>
            <a:off x="750157" y="1783493"/>
            <a:ext cx="2195068" cy="347552"/>
          </a:xfrm>
          <a:prstGeom prst="rect">
            <a:avLst/>
          </a:prstGeom>
          <a:noFill/>
          <a:ln/>
        </p:spPr>
        <p:txBody>
          <a:bodyPr wrap="square" lIns="0" tIns="0" rIns="0" bIns="0" rtlCol="0" anchor="ctr"/>
          <a:lstStyle/>
          <a:p>
            <a:r>
              <a:rPr lang="en-US" sz="1600" b="1" dirty="0">
                <a:solidFill>
                  <a:srgbClr val="1F1F1F"/>
                </a:solidFill>
                <a:latin typeface="+mn-lt"/>
                <a:ea typeface="Calibri" pitchFamily="34" charset="-122"/>
                <a:cs typeface="Calibri" pitchFamily="34" charset="-120"/>
              </a:rPr>
              <a:t>Andrew Bray</a:t>
            </a:r>
            <a:endParaRPr lang="en-US" sz="1600" dirty="0">
              <a:latin typeface="+mn-lt"/>
            </a:endParaRPr>
          </a:p>
        </p:txBody>
      </p:sp>
      <p:sp>
        <p:nvSpPr>
          <p:cNvPr id="8" name="Text 5"/>
          <p:cNvSpPr txBox="1"/>
          <p:nvPr/>
        </p:nvSpPr>
        <p:spPr>
          <a:xfrm>
            <a:off x="750157" y="2112753"/>
            <a:ext cx="2195068" cy="292676"/>
          </a:xfrm>
          <a:prstGeom prst="rect">
            <a:avLst/>
          </a:prstGeom>
          <a:noFill/>
          <a:ln/>
        </p:spPr>
        <p:txBody>
          <a:bodyPr wrap="square" lIns="0" tIns="0" rIns="0" bIns="0" rtlCol="0" anchor="t"/>
          <a:lstStyle/>
          <a:p>
            <a:r>
              <a:rPr lang="en-US" sz="1250" dirty="0">
                <a:solidFill>
                  <a:srgbClr val="CE2027"/>
                </a:solidFill>
                <a:latin typeface="+mn-lt"/>
                <a:ea typeface="Calibri" pitchFamily="34" charset="-122"/>
                <a:cs typeface="Calibri" pitchFamily="34" charset="-120"/>
              </a:rPr>
              <a:t>Executive Chairman</a:t>
            </a:r>
            <a:endParaRPr lang="en-US" sz="1250" dirty="0">
              <a:latin typeface="+mn-lt"/>
            </a:endParaRPr>
          </a:p>
        </p:txBody>
      </p:sp>
      <p:sp>
        <p:nvSpPr>
          <p:cNvPr id="9" name="Text 6"/>
          <p:cNvSpPr txBox="1"/>
          <p:nvPr/>
        </p:nvSpPr>
        <p:spPr>
          <a:xfrm>
            <a:off x="3064125" y="1765201"/>
            <a:ext cx="6585204" cy="658520"/>
          </a:xfrm>
          <a:prstGeom prst="rect">
            <a:avLst/>
          </a:prstGeom>
          <a:noFill/>
          <a:ln/>
        </p:spPr>
        <p:txBody>
          <a:bodyPr wrap="square" lIns="0" tIns="0" rIns="0" bIns="0" rtlCol="0" anchor="ctr"/>
          <a:lstStyle/>
          <a:p>
            <a:pPr algn="just">
              <a:lnSpc>
                <a:spcPct val="105000"/>
              </a:lnSpc>
            </a:pPr>
            <a:r>
              <a:rPr lang="en-US" sz="1250" dirty="0">
                <a:solidFill>
                  <a:srgbClr val="2B2B2B"/>
                </a:solidFill>
                <a:latin typeface="+mn-lt"/>
                <a:ea typeface="Calibri" pitchFamily="34" charset="-122"/>
                <a:cs typeface="Calibri" pitchFamily="34" charset="-120"/>
              </a:rPr>
              <a:t>15+ years in the formation, financing and development of natural resources companies including Strickland Metals, Silver Mines and Futura Resources. Former CEO of Strickland Metals (previous owner of the Yandal Gold Project).</a:t>
            </a:r>
            <a:endParaRPr lang="en-US" sz="1250" dirty="0">
              <a:latin typeface="+mn-lt"/>
            </a:endParaRPr>
          </a:p>
        </p:txBody>
      </p:sp>
      <p:sp>
        <p:nvSpPr>
          <p:cNvPr id="10" name="Shape 7"/>
          <p:cNvSpPr/>
          <p:nvPr/>
        </p:nvSpPr>
        <p:spPr>
          <a:xfrm>
            <a:off x="548943" y="2588351"/>
            <a:ext cx="9283308" cy="804858"/>
          </a:xfrm>
          <a:prstGeom prst="roundRect">
            <a:avLst>
              <a:gd name="adj" fmla="val 9091"/>
            </a:avLst>
          </a:prstGeom>
          <a:solidFill>
            <a:srgbClr val="F4F4F4"/>
          </a:solidFill>
          <a:ln w="12700">
            <a:solidFill>
              <a:srgbClr val="F4F4F4"/>
            </a:solidFill>
            <a:prstDash val="solid"/>
          </a:ln>
        </p:spPr>
        <p:txBody>
          <a:bodyPr/>
          <a:lstStyle/>
          <a:p>
            <a:endParaRPr lang="en-US"/>
          </a:p>
        </p:txBody>
      </p:sp>
      <p:sp>
        <p:nvSpPr>
          <p:cNvPr id="11" name="Text 8"/>
          <p:cNvSpPr txBox="1"/>
          <p:nvPr/>
        </p:nvSpPr>
        <p:spPr>
          <a:xfrm>
            <a:off x="750157" y="2679813"/>
            <a:ext cx="2195068" cy="347552"/>
          </a:xfrm>
          <a:prstGeom prst="rect">
            <a:avLst/>
          </a:prstGeom>
          <a:noFill/>
          <a:ln/>
        </p:spPr>
        <p:txBody>
          <a:bodyPr wrap="square" lIns="0" tIns="0" rIns="0" bIns="0" rtlCol="0" anchor="ctr"/>
          <a:lstStyle/>
          <a:p>
            <a:r>
              <a:rPr lang="en-US" sz="1600" b="1" dirty="0">
                <a:solidFill>
                  <a:srgbClr val="1F1F1F"/>
                </a:solidFill>
                <a:latin typeface="+mn-lt"/>
                <a:ea typeface="Calibri" pitchFamily="34" charset="-122"/>
                <a:cs typeface="Calibri" pitchFamily="34" charset="-120"/>
              </a:rPr>
              <a:t>Richard Pugh</a:t>
            </a:r>
            <a:endParaRPr lang="en-US" sz="1600" dirty="0">
              <a:latin typeface="+mn-lt"/>
            </a:endParaRPr>
          </a:p>
        </p:txBody>
      </p:sp>
      <p:sp>
        <p:nvSpPr>
          <p:cNvPr id="12" name="Text 9"/>
          <p:cNvSpPr txBox="1"/>
          <p:nvPr/>
        </p:nvSpPr>
        <p:spPr>
          <a:xfrm>
            <a:off x="750157" y="3009073"/>
            <a:ext cx="2195068" cy="292676"/>
          </a:xfrm>
          <a:prstGeom prst="rect">
            <a:avLst/>
          </a:prstGeom>
          <a:noFill/>
          <a:ln/>
        </p:spPr>
        <p:txBody>
          <a:bodyPr wrap="square" lIns="0" tIns="0" rIns="0" bIns="0" rtlCol="0" anchor="t"/>
          <a:lstStyle/>
          <a:p>
            <a:r>
              <a:rPr lang="en-US" sz="1250" dirty="0">
                <a:solidFill>
                  <a:srgbClr val="CE2027"/>
                </a:solidFill>
                <a:latin typeface="+mn-lt"/>
                <a:ea typeface="Calibri" pitchFamily="34" charset="-122"/>
                <a:cs typeface="Calibri" pitchFamily="34" charset="-120"/>
              </a:rPr>
              <a:t>Chief Executive Officer</a:t>
            </a:r>
            <a:endParaRPr lang="en-US" sz="1250" dirty="0">
              <a:latin typeface="+mn-lt"/>
            </a:endParaRPr>
          </a:p>
        </p:txBody>
      </p:sp>
      <p:sp>
        <p:nvSpPr>
          <p:cNvPr id="13" name="Text 10"/>
          <p:cNvSpPr txBox="1"/>
          <p:nvPr/>
        </p:nvSpPr>
        <p:spPr>
          <a:xfrm>
            <a:off x="3064125" y="2661520"/>
            <a:ext cx="6585204" cy="658520"/>
          </a:xfrm>
          <a:prstGeom prst="rect">
            <a:avLst/>
          </a:prstGeom>
          <a:noFill/>
          <a:ln/>
        </p:spPr>
        <p:txBody>
          <a:bodyPr wrap="square" lIns="0" tIns="0" rIns="0" bIns="0" rtlCol="0" anchor="ctr"/>
          <a:lstStyle/>
          <a:p>
            <a:pPr algn="just">
              <a:lnSpc>
                <a:spcPct val="105000"/>
              </a:lnSpc>
            </a:pPr>
            <a:r>
              <a:rPr lang="en-US" sz="1250" dirty="0">
                <a:solidFill>
                  <a:srgbClr val="2B2B2B"/>
                </a:solidFill>
                <a:latin typeface="+mn-lt"/>
                <a:ea typeface="Calibri" pitchFamily="34" charset="-122"/>
                <a:cs typeface="Calibri" pitchFamily="34" charset="-120"/>
              </a:rPr>
              <a:t>20+ years of geology experience across several ASX mineral exploration companies. Former Executive Technical Director, Strickland Metals.</a:t>
            </a:r>
            <a:endParaRPr lang="en-US" sz="1250" dirty="0">
              <a:latin typeface="+mn-lt"/>
            </a:endParaRPr>
          </a:p>
        </p:txBody>
      </p:sp>
      <p:sp>
        <p:nvSpPr>
          <p:cNvPr id="14" name="Shape 11"/>
          <p:cNvSpPr/>
          <p:nvPr/>
        </p:nvSpPr>
        <p:spPr>
          <a:xfrm>
            <a:off x="548943" y="3484671"/>
            <a:ext cx="9283308" cy="804858"/>
          </a:xfrm>
          <a:prstGeom prst="roundRect">
            <a:avLst>
              <a:gd name="adj" fmla="val 9091"/>
            </a:avLst>
          </a:prstGeom>
          <a:solidFill>
            <a:srgbClr val="F4F4F4"/>
          </a:solidFill>
          <a:ln w="12700">
            <a:solidFill>
              <a:srgbClr val="F4F4F4"/>
            </a:solidFill>
            <a:prstDash val="solid"/>
          </a:ln>
        </p:spPr>
        <p:txBody>
          <a:bodyPr/>
          <a:lstStyle/>
          <a:p>
            <a:endParaRPr lang="en-US"/>
          </a:p>
        </p:txBody>
      </p:sp>
      <p:sp>
        <p:nvSpPr>
          <p:cNvPr id="15" name="Text 12"/>
          <p:cNvSpPr txBox="1"/>
          <p:nvPr/>
        </p:nvSpPr>
        <p:spPr>
          <a:xfrm>
            <a:off x="750157" y="3576132"/>
            <a:ext cx="2195068" cy="347552"/>
          </a:xfrm>
          <a:prstGeom prst="rect">
            <a:avLst/>
          </a:prstGeom>
          <a:noFill/>
          <a:ln/>
        </p:spPr>
        <p:txBody>
          <a:bodyPr wrap="square" lIns="0" tIns="0" rIns="0" bIns="0" rtlCol="0" anchor="ctr"/>
          <a:lstStyle/>
          <a:p>
            <a:r>
              <a:rPr lang="en-US" sz="1600" b="1" dirty="0">
                <a:solidFill>
                  <a:srgbClr val="1F1F1F"/>
                </a:solidFill>
                <a:latin typeface="+mn-lt"/>
                <a:ea typeface="Calibri" pitchFamily="34" charset="-122"/>
                <a:cs typeface="Calibri" pitchFamily="34" charset="-120"/>
              </a:rPr>
              <a:t>Anthony McClure</a:t>
            </a:r>
            <a:endParaRPr lang="en-US" sz="1600" dirty="0">
              <a:latin typeface="+mn-lt"/>
            </a:endParaRPr>
          </a:p>
        </p:txBody>
      </p:sp>
      <p:sp>
        <p:nvSpPr>
          <p:cNvPr id="16" name="Text 13"/>
          <p:cNvSpPr txBox="1"/>
          <p:nvPr/>
        </p:nvSpPr>
        <p:spPr>
          <a:xfrm>
            <a:off x="750157" y="3905392"/>
            <a:ext cx="2195068" cy="292676"/>
          </a:xfrm>
          <a:prstGeom prst="rect">
            <a:avLst/>
          </a:prstGeom>
          <a:noFill/>
          <a:ln/>
        </p:spPr>
        <p:txBody>
          <a:bodyPr wrap="square" lIns="0" tIns="0" rIns="0" bIns="0" rtlCol="0" anchor="t"/>
          <a:lstStyle/>
          <a:p>
            <a:r>
              <a:rPr lang="en-US" sz="1250" dirty="0">
                <a:solidFill>
                  <a:srgbClr val="CE2027"/>
                </a:solidFill>
                <a:latin typeface="+mn-lt"/>
                <a:ea typeface="Calibri" pitchFamily="34" charset="-122"/>
                <a:cs typeface="Calibri" pitchFamily="34" charset="-120"/>
              </a:rPr>
              <a:t>Non-Executive Director</a:t>
            </a:r>
            <a:endParaRPr lang="en-US" sz="1250" dirty="0">
              <a:latin typeface="+mn-lt"/>
            </a:endParaRPr>
          </a:p>
        </p:txBody>
      </p:sp>
      <p:sp>
        <p:nvSpPr>
          <p:cNvPr id="17" name="Text 14"/>
          <p:cNvSpPr txBox="1"/>
          <p:nvPr/>
        </p:nvSpPr>
        <p:spPr>
          <a:xfrm>
            <a:off x="3064125" y="3557840"/>
            <a:ext cx="6585204" cy="658520"/>
          </a:xfrm>
          <a:prstGeom prst="rect">
            <a:avLst/>
          </a:prstGeom>
          <a:noFill/>
          <a:ln/>
        </p:spPr>
        <p:txBody>
          <a:bodyPr wrap="square" lIns="0" tIns="0" rIns="0" bIns="0" rtlCol="0" anchor="ctr"/>
          <a:lstStyle/>
          <a:p>
            <a:pPr algn="just">
              <a:lnSpc>
                <a:spcPct val="105000"/>
              </a:lnSpc>
            </a:pPr>
            <a:r>
              <a:rPr lang="en-US" sz="1250" dirty="0">
                <a:solidFill>
                  <a:srgbClr val="2B2B2B"/>
                </a:solidFill>
                <a:latin typeface="+mn-lt"/>
                <a:ea typeface="Calibri" pitchFamily="34" charset="-122"/>
                <a:cs typeface="Calibri" pitchFamily="34" charset="-120"/>
              </a:rPr>
              <a:t>30+ years of technical, management and financial experience in the resources sector worldwide. Current Chair of Strickland Metals; former director of Silver Mines, Bolnisi Gold, Nickel Mines, European Gas and Santana Minerals.</a:t>
            </a:r>
            <a:endParaRPr lang="en-US" sz="1250" dirty="0">
              <a:latin typeface="+mn-lt"/>
            </a:endParaRPr>
          </a:p>
        </p:txBody>
      </p:sp>
      <p:sp>
        <p:nvSpPr>
          <p:cNvPr id="18" name="Shape 15"/>
          <p:cNvSpPr/>
          <p:nvPr/>
        </p:nvSpPr>
        <p:spPr>
          <a:xfrm>
            <a:off x="548943" y="4380990"/>
            <a:ext cx="9283308" cy="804858"/>
          </a:xfrm>
          <a:prstGeom prst="roundRect">
            <a:avLst>
              <a:gd name="adj" fmla="val 9091"/>
            </a:avLst>
          </a:prstGeom>
          <a:solidFill>
            <a:srgbClr val="F4F4F4"/>
          </a:solidFill>
          <a:ln w="12700">
            <a:solidFill>
              <a:srgbClr val="F4F4F4"/>
            </a:solidFill>
            <a:prstDash val="solid"/>
          </a:ln>
        </p:spPr>
        <p:txBody>
          <a:bodyPr/>
          <a:lstStyle/>
          <a:p>
            <a:endParaRPr lang="en-US"/>
          </a:p>
        </p:txBody>
      </p:sp>
      <p:sp>
        <p:nvSpPr>
          <p:cNvPr id="19" name="Text 16"/>
          <p:cNvSpPr txBox="1"/>
          <p:nvPr/>
        </p:nvSpPr>
        <p:spPr>
          <a:xfrm>
            <a:off x="750157" y="4472452"/>
            <a:ext cx="2195068" cy="347552"/>
          </a:xfrm>
          <a:prstGeom prst="rect">
            <a:avLst/>
          </a:prstGeom>
          <a:noFill/>
          <a:ln/>
        </p:spPr>
        <p:txBody>
          <a:bodyPr wrap="square" lIns="0" tIns="0" rIns="0" bIns="0" rtlCol="0" anchor="ctr"/>
          <a:lstStyle/>
          <a:p>
            <a:r>
              <a:rPr lang="en-US" sz="1600" b="1" dirty="0">
                <a:solidFill>
                  <a:srgbClr val="1F1F1F"/>
                </a:solidFill>
                <a:latin typeface="+mn-lt"/>
                <a:ea typeface="Calibri" pitchFamily="34" charset="-122"/>
                <a:cs typeface="Calibri" pitchFamily="34" charset="-120"/>
              </a:rPr>
              <a:t>David Morgan</a:t>
            </a:r>
            <a:endParaRPr lang="en-US" sz="1600" dirty="0">
              <a:latin typeface="+mn-lt"/>
            </a:endParaRPr>
          </a:p>
        </p:txBody>
      </p:sp>
      <p:sp>
        <p:nvSpPr>
          <p:cNvPr id="20" name="Text 17"/>
          <p:cNvSpPr txBox="1"/>
          <p:nvPr/>
        </p:nvSpPr>
        <p:spPr>
          <a:xfrm>
            <a:off x="750157" y="4801711"/>
            <a:ext cx="2195068" cy="292676"/>
          </a:xfrm>
          <a:prstGeom prst="rect">
            <a:avLst/>
          </a:prstGeom>
          <a:noFill/>
          <a:ln/>
        </p:spPr>
        <p:txBody>
          <a:bodyPr wrap="square" lIns="0" tIns="0" rIns="0" bIns="0" rtlCol="0" anchor="t"/>
          <a:lstStyle/>
          <a:p>
            <a:r>
              <a:rPr lang="en-US" sz="1250" dirty="0">
                <a:solidFill>
                  <a:srgbClr val="CE2027"/>
                </a:solidFill>
                <a:latin typeface="+mn-lt"/>
                <a:ea typeface="Calibri" pitchFamily="34" charset="-122"/>
                <a:cs typeface="Calibri" pitchFamily="34" charset="-120"/>
              </a:rPr>
              <a:t>Non-Executive Director</a:t>
            </a:r>
            <a:endParaRPr lang="en-US" sz="1250" dirty="0">
              <a:latin typeface="+mn-lt"/>
            </a:endParaRPr>
          </a:p>
        </p:txBody>
      </p:sp>
      <p:sp>
        <p:nvSpPr>
          <p:cNvPr id="21" name="Text 18"/>
          <p:cNvSpPr txBox="1"/>
          <p:nvPr/>
        </p:nvSpPr>
        <p:spPr>
          <a:xfrm>
            <a:off x="3064125" y="4454159"/>
            <a:ext cx="6585204" cy="658520"/>
          </a:xfrm>
          <a:prstGeom prst="rect">
            <a:avLst/>
          </a:prstGeom>
          <a:noFill/>
          <a:ln/>
        </p:spPr>
        <p:txBody>
          <a:bodyPr wrap="square" lIns="0" tIns="0" rIns="0" bIns="0" rtlCol="0" anchor="ctr"/>
          <a:lstStyle/>
          <a:p>
            <a:pPr algn="just">
              <a:lnSpc>
                <a:spcPct val="105000"/>
              </a:lnSpc>
            </a:pPr>
            <a:r>
              <a:rPr lang="en-US" sz="1250" dirty="0">
                <a:solidFill>
                  <a:srgbClr val="2B2B2B"/>
                </a:solidFill>
                <a:latin typeface="+mn-lt"/>
                <a:ea typeface="Calibri" pitchFamily="34" charset="-122"/>
                <a:cs typeface="Calibri" pitchFamily="34" charset="-120"/>
              </a:rPr>
              <a:t>Mining and mechanical engineer with 40+ years in Australia and Africa, including Rio Tinto, Macmahon and WMC Resources. Former GM at Equigold and Sundance Resources; former director of Discovex and Strickland Metals; current NED of Nagambie Resources.</a:t>
            </a:r>
            <a:endParaRPr lang="en-US" sz="1250" dirty="0">
              <a:latin typeface="+mn-lt"/>
            </a:endParaRPr>
          </a:p>
        </p:txBody>
      </p:sp>
      <p:sp>
        <p:nvSpPr>
          <p:cNvPr id="22" name="Shape 19"/>
          <p:cNvSpPr/>
          <p:nvPr/>
        </p:nvSpPr>
        <p:spPr>
          <a:xfrm>
            <a:off x="548943" y="5277310"/>
            <a:ext cx="9283308" cy="804858"/>
          </a:xfrm>
          <a:prstGeom prst="roundRect">
            <a:avLst>
              <a:gd name="adj" fmla="val 9091"/>
            </a:avLst>
          </a:prstGeom>
          <a:solidFill>
            <a:srgbClr val="F4F4F4"/>
          </a:solidFill>
          <a:ln w="12700">
            <a:solidFill>
              <a:srgbClr val="F4F4F4"/>
            </a:solidFill>
            <a:prstDash val="solid"/>
          </a:ln>
        </p:spPr>
        <p:txBody>
          <a:bodyPr/>
          <a:lstStyle/>
          <a:p>
            <a:endParaRPr lang="en-US"/>
          </a:p>
        </p:txBody>
      </p:sp>
      <p:sp>
        <p:nvSpPr>
          <p:cNvPr id="23" name="Text 20"/>
          <p:cNvSpPr txBox="1"/>
          <p:nvPr/>
        </p:nvSpPr>
        <p:spPr>
          <a:xfrm>
            <a:off x="750157" y="5368771"/>
            <a:ext cx="2195068" cy="347552"/>
          </a:xfrm>
          <a:prstGeom prst="rect">
            <a:avLst/>
          </a:prstGeom>
          <a:noFill/>
          <a:ln/>
        </p:spPr>
        <p:txBody>
          <a:bodyPr wrap="square" lIns="0" tIns="0" rIns="0" bIns="0" rtlCol="0" anchor="ctr"/>
          <a:lstStyle/>
          <a:p>
            <a:r>
              <a:rPr lang="en-US" sz="1600" b="1" dirty="0">
                <a:solidFill>
                  <a:srgbClr val="1F1F1F"/>
                </a:solidFill>
                <a:latin typeface="+mn-lt"/>
                <a:ea typeface="Calibri" pitchFamily="34" charset="-122"/>
                <a:cs typeface="Calibri" pitchFamily="34" charset="-120"/>
              </a:rPr>
              <a:t>David Crook</a:t>
            </a:r>
            <a:endParaRPr lang="en-US" sz="1600" dirty="0">
              <a:latin typeface="+mn-lt"/>
            </a:endParaRPr>
          </a:p>
        </p:txBody>
      </p:sp>
      <p:sp>
        <p:nvSpPr>
          <p:cNvPr id="24" name="Text 21"/>
          <p:cNvSpPr txBox="1"/>
          <p:nvPr/>
        </p:nvSpPr>
        <p:spPr>
          <a:xfrm>
            <a:off x="750157" y="5698031"/>
            <a:ext cx="2195068" cy="292676"/>
          </a:xfrm>
          <a:prstGeom prst="rect">
            <a:avLst/>
          </a:prstGeom>
          <a:noFill/>
          <a:ln/>
        </p:spPr>
        <p:txBody>
          <a:bodyPr wrap="square" lIns="0" tIns="0" rIns="0" bIns="0" rtlCol="0" anchor="t"/>
          <a:lstStyle/>
          <a:p>
            <a:r>
              <a:rPr lang="en-US" sz="1250" dirty="0">
                <a:solidFill>
                  <a:srgbClr val="CE2027"/>
                </a:solidFill>
                <a:latin typeface="+mn-lt"/>
                <a:ea typeface="Calibri" pitchFamily="34" charset="-122"/>
                <a:cs typeface="Calibri" pitchFamily="34" charset="-120"/>
              </a:rPr>
              <a:t>Non-Executive Director</a:t>
            </a:r>
            <a:endParaRPr lang="en-US" sz="1250" dirty="0">
              <a:latin typeface="+mn-lt"/>
            </a:endParaRPr>
          </a:p>
        </p:txBody>
      </p:sp>
      <p:sp>
        <p:nvSpPr>
          <p:cNvPr id="25" name="Text 22"/>
          <p:cNvSpPr txBox="1"/>
          <p:nvPr/>
        </p:nvSpPr>
        <p:spPr>
          <a:xfrm>
            <a:off x="3064125" y="5350479"/>
            <a:ext cx="6585204" cy="658520"/>
          </a:xfrm>
          <a:prstGeom prst="rect">
            <a:avLst/>
          </a:prstGeom>
          <a:noFill/>
          <a:ln/>
        </p:spPr>
        <p:txBody>
          <a:bodyPr wrap="square" lIns="0" tIns="0" rIns="0" bIns="0" rtlCol="0" anchor="ctr"/>
          <a:lstStyle/>
          <a:p>
            <a:pPr algn="just">
              <a:lnSpc>
                <a:spcPct val="105000"/>
              </a:lnSpc>
            </a:pPr>
            <a:r>
              <a:rPr lang="en-US" sz="1250" dirty="0">
                <a:solidFill>
                  <a:srgbClr val="2B2B2B"/>
                </a:solidFill>
                <a:latin typeface="+mn-lt"/>
                <a:ea typeface="Calibri" pitchFamily="34" charset="-122"/>
                <a:cs typeface="Calibri" pitchFamily="34" charset="-120"/>
              </a:rPr>
              <a:t>Geologist and company director with 40+ years’ experience. Inaugural Managing Director of Pioneer Resources; current Managing Director of Tyranna Resources.</a:t>
            </a:r>
            <a:endParaRPr lang="en-US" sz="1250" dirty="0">
              <a:latin typeface="+mn-lt"/>
            </a:endParaRPr>
          </a:p>
        </p:txBody>
      </p:sp>
      <p:pic>
        <p:nvPicPr>
          <p:cNvPr id="26" name="Image 1" descr="img/opt/x-004-004.jpg"/>
          <p:cNvPicPr>
            <a:picLocks noChangeAspect="1"/>
          </p:cNvPicPr>
          <p:nvPr/>
        </p:nvPicPr>
        <p:blipFill>
          <a:blip r:embed="rId4"/>
          <a:stretch>
            <a:fillRect/>
          </a:stretch>
        </p:blipFill>
        <p:spPr>
          <a:xfrm>
            <a:off x="10079196" y="1692032"/>
            <a:ext cx="1545694" cy="4480350"/>
          </a:xfrm>
          <a:prstGeom prst="rect">
            <a:avLst/>
          </a:prstGeom>
        </p:spPr>
      </p:pic>
      <p:sp>
        <p:nvSpPr>
          <p:cNvPr id="28" name="Text 24"/>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21</a:t>
            </a:r>
            <a:endParaRPr lang="en-US" sz="1100" dirty="0"/>
          </a:p>
        </p:txBody>
      </p:sp>
    </p:spTree>
    <p:extLst>
      <p:ext uri="{BB962C8B-B14F-4D97-AF65-F5344CB8AC3E}">
        <p14:creationId xmlns:p14="http://schemas.microsoft.com/office/powerpoint/2010/main" val="273607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019314-F2D6-495E-A5C1-11946719515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74674" y="923635"/>
            <a:ext cx="4991101" cy="2852743"/>
          </a:xfrm>
          <a:prstGeom prst="rect">
            <a:avLst/>
          </a:prstGeom>
        </p:spPr>
      </p:pic>
      <p:graphicFrame>
        <p:nvGraphicFramePr>
          <p:cNvPr id="90189" name="Group 77">
            <a:extLst>
              <a:ext uri="{FF2B5EF4-FFF2-40B4-BE49-F238E27FC236}">
                <a16:creationId xmlns:a16="http://schemas.microsoft.com/office/drawing/2014/main" id="{16B85613-86CB-8D49-F565-4EAAEDC37D1F}"/>
              </a:ext>
            </a:extLst>
          </p:cNvPr>
          <p:cNvGraphicFramePr>
            <a:graphicFrameLocks noGrp="1"/>
          </p:cNvGraphicFramePr>
          <p:nvPr>
            <p:extLst>
              <p:ext uri="{D42A27DB-BD31-4B8C-83A1-F6EECF244321}">
                <p14:modId xmlns:p14="http://schemas.microsoft.com/office/powerpoint/2010/main" val="2239546093"/>
              </p:ext>
            </p:extLst>
          </p:nvPr>
        </p:nvGraphicFramePr>
        <p:xfrm>
          <a:off x="574675" y="4362450"/>
          <a:ext cx="5054600" cy="1916115"/>
        </p:xfrm>
        <a:graphic>
          <a:graphicData uri="http://schemas.openxmlformats.org/drawingml/2006/table">
            <a:tbl>
              <a:tblPr/>
              <a:tblGrid>
                <a:gridCol w="2765425">
                  <a:extLst>
                    <a:ext uri="{9D8B030D-6E8A-4147-A177-3AD203B41FA5}">
                      <a16:colId xmlns:a16="http://schemas.microsoft.com/office/drawing/2014/main" val="20000"/>
                    </a:ext>
                  </a:extLst>
                </a:gridCol>
                <a:gridCol w="2289175">
                  <a:extLst>
                    <a:ext uri="{9D8B030D-6E8A-4147-A177-3AD203B41FA5}">
                      <a16:colId xmlns:a16="http://schemas.microsoft.com/office/drawing/2014/main" val="20001"/>
                    </a:ext>
                  </a:extLst>
                </a:gridCol>
              </a:tblGrid>
              <a:tr h="3190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Andrew Bray</a:t>
                      </a: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Executive Chairman</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347159400"/>
                  </a:ext>
                </a:extLst>
              </a:tr>
              <a:tr h="3190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Anthony McClure</a:t>
                      </a: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EAEAEA">
                        <a:alpha val="50000"/>
                      </a:srgb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Non-Executive Director</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EAEAEA">
                        <a:alpha val="50000"/>
                      </a:srgbClr>
                    </a:solidFill>
                  </a:tcPr>
                </a:tc>
                <a:extLst>
                  <a:ext uri="{0D108BD9-81ED-4DB2-BD59-A6C34878D82A}">
                    <a16:rowId xmlns:a16="http://schemas.microsoft.com/office/drawing/2014/main" val="10000"/>
                  </a:ext>
                </a:extLst>
              </a:tr>
              <a:tr h="320675">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David Crook</a:t>
                      </a: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Non-Executive Director</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1"/>
                  </a:ext>
                </a:extLst>
              </a:tr>
              <a:tr h="319088">
                <a:tc>
                  <a:txBody>
                    <a:body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David Morgan</a:t>
                      </a: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EAEAEA">
                        <a:alpha val="50000"/>
                      </a:srgbClr>
                    </a:solidFill>
                  </a:tcPr>
                </a:tc>
                <a:tc>
                  <a:txBody>
                    <a:body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defRPr/>
                      </a:pPr>
                      <a:r>
                        <a:rPr kumimoji="0" lang="en-AU"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Non-Executive Director</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EAEAEA">
                        <a:alpha val="50000"/>
                      </a:srgbClr>
                    </a:solidFill>
                  </a:tcPr>
                </a:tc>
                <a:extLst>
                  <a:ext uri="{0D108BD9-81ED-4DB2-BD59-A6C34878D82A}">
                    <a16:rowId xmlns:a16="http://schemas.microsoft.com/office/drawing/2014/main" val="1119306784"/>
                  </a:ext>
                </a:extLst>
              </a:tr>
              <a:tr h="3190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Richard Pugh</a:t>
                      </a: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1">
                        <a:alpha val="50000"/>
                      </a:scheme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Chief Executive Officer</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1">
                        <a:alpha val="50000"/>
                      </a:schemeClr>
                    </a:solidFill>
                  </a:tcPr>
                </a:tc>
                <a:extLst>
                  <a:ext uri="{0D108BD9-81ED-4DB2-BD59-A6C34878D82A}">
                    <a16:rowId xmlns:a16="http://schemas.microsoft.com/office/drawing/2014/main" val="10002"/>
                  </a:ext>
                </a:extLst>
              </a:tr>
              <a:tr h="3190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Kar Chua</a:t>
                      </a:r>
                      <a:endParaRPr kumimoji="0" lang="en-US" altLang="en-US" sz="1000" b="1" i="1"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200" marR="137200" marT="18290" marB="18290"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1">
                        <a:lumMod val="95000"/>
                      </a:scheme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Company Secretary</a:t>
                      </a:r>
                    </a:p>
                  </a:txBody>
                  <a:tcPr marL="137200" marR="137200" marT="18290" marB="18290"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185394" name="Rectangle 6">
            <a:extLst>
              <a:ext uri="{FF2B5EF4-FFF2-40B4-BE49-F238E27FC236}">
                <a16:creationId xmlns:a16="http://schemas.microsoft.com/office/drawing/2014/main" id="{9B71887E-CF62-F34C-1844-DA526AC6883A}"/>
              </a:ext>
            </a:extLst>
          </p:cNvPr>
          <p:cNvSpPr txBox="1">
            <a:spLocks noGrp="1" noChangeArrowheads="1"/>
          </p:cNvSpPr>
          <p:nvPr/>
        </p:nvSpPr>
        <p:spPr bwMode="auto">
          <a:xfrm>
            <a:off x="11657013" y="6542088"/>
            <a:ext cx="3286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 tIns="54420" rIns="18288" bIns="54420"/>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ctr" eaLnBrk="1" hangingPunct="1"/>
            <a:fld id="{93622C51-90D1-E24F-8BC4-674E57AA8F37}" type="slidenum">
              <a:rPr lang="en-US" altLang="en-US" sz="1000">
                <a:solidFill>
                  <a:schemeClr val="bg1"/>
                </a:solidFill>
                <a:latin typeface="AvantGarde Md BT" panose="020B0602020202020204" pitchFamily="34" charset="0"/>
                <a:cs typeface="Arial" panose="020B0604020202020204" pitchFamily="34" charset="0"/>
              </a:rPr>
              <a:pPr algn="ctr" eaLnBrk="1" hangingPunct="1"/>
              <a:t>4</a:t>
            </a:fld>
            <a:endParaRPr lang="en-US" altLang="en-US" sz="1000">
              <a:solidFill>
                <a:schemeClr val="bg1"/>
              </a:solidFill>
              <a:latin typeface="AvantGarde Md BT" panose="020B0602020202020204" pitchFamily="34" charset="0"/>
              <a:cs typeface="Arial" panose="020B0604020202020204" pitchFamily="34" charset="0"/>
            </a:endParaRPr>
          </a:p>
        </p:txBody>
      </p:sp>
      <p:sp>
        <p:nvSpPr>
          <p:cNvPr id="185395" name="Title 1">
            <a:extLst>
              <a:ext uri="{FF2B5EF4-FFF2-40B4-BE49-F238E27FC236}">
                <a16:creationId xmlns:a16="http://schemas.microsoft.com/office/drawing/2014/main" id="{F4248127-A5CC-E6FF-FE34-981DC90A1BEA}"/>
              </a:ext>
            </a:extLst>
          </p:cNvPr>
          <p:cNvSpPr>
            <a:spLocks noGrp="1" noChangeArrowheads="1"/>
          </p:cNvSpPr>
          <p:nvPr>
            <p:ph type="title" idx="4294967295"/>
          </p:nvPr>
        </p:nvSpPr>
        <p:spPr>
          <a:xfrm>
            <a:off x="158750" y="238125"/>
            <a:ext cx="11106150" cy="638175"/>
          </a:xfrm>
        </p:spPr>
        <p:txBody>
          <a:bodyPr/>
          <a:lstStyle/>
          <a:p>
            <a:r>
              <a:rPr lang="en-US" altLang="en-US" sz="3000" b="1" dirty="0">
                <a:solidFill>
                  <a:schemeClr val="bg2">
                    <a:lumMod val="75000"/>
                  </a:schemeClr>
                </a:solidFill>
                <a:cs typeface="MS PGothic" panose="020B0600070205080204" pitchFamily="34" charset="-128"/>
              </a:rPr>
              <a:t>Corporate Summary</a:t>
            </a:r>
            <a:endParaRPr lang="en-AU" altLang="en-US" sz="3000" b="1" dirty="0">
              <a:solidFill>
                <a:schemeClr val="bg2">
                  <a:lumMod val="75000"/>
                </a:schemeClr>
              </a:solidFill>
              <a:cs typeface="MS PGothic" panose="020B0600070205080204" pitchFamily="34" charset="-128"/>
            </a:endParaRPr>
          </a:p>
        </p:txBody>
      </p:sp>
      <p:sp>
        <p:nvSpPr>
          <p:cNvPr id="185396" name="Rectangle 7">
            <a:extLst>
              <a:ext uri="{FF2B5EF4-FFF2-40B4-BE49-F238E27FC236}">
                <a16:creationId xmlns:a16="http://schemas.microsoft.com/office/drawing/2014/main" id="{3BAA4341-0E02-C864-7A7B-F76B46E6C8EE}"/>
              </a:ext>
            </a:extLst>
          </p:cNvPr>
          <p:cNvSpPr>
            <a:spLocks noChangeArrowheads="1"/>
          </p:cNvSpPr>
          <p:nvPr/>
        </p:nvSpPr>
        <p:spPr bwMode="auto">
          <a:xfrm>
            <a:off x="6621462" y="4321354"/>
            <a:ext cx="4567237" cy="501650"/>
          </a:xfrm>
          <a:prstGeom prst="rect">
            <a:avLst/>
          </a:prstGeom>
          <a:solidFill>
            <a:srgbClr val="CE2027"/>
          </a:solidFill>
          <a:ln>
            <a:noFill/>
          </a:ln>
        </p:spPr>
        <p:txBody>
          <a:bodyPr lIns="137187" tIns="18288" rIns="137187" bIns="18288" anchor="ctr"/>
          <a:lstStyle>
            <a:lvl1pPr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spcBef>
                <a:spcPct val="20000"/>
              </a:spcBef>
              <a:buClr>
                <a:srgbClr val="D66C45"/>
              </a:buClr>
              <a:buSzPct val="50000"/>
            </a:pPr>
            <a:r>
              <a:rPr lang="en-US" altLang="en-US" sz="1800" dirty="0">
                <a:solidFill>
                  <a:srgbClr val="FFFFFF"/>
                </a:solidFill>
                <a:latin typeface="AvantGarde Md BT" panose="020B0602020202020204" pitchFamily="34" charset="0"/>
              </a:rPr>
              <a:t>MAJOR SHAREHOLDERS</a:t>
            </a:r>
            <a:endParaRPr lang="en-AU" altLang="en-US" sz="1800" dirty="0">
              <a:solidFill>
                <a:srgbClr val="FFFFFF"/>
              </a:solidFill>
              <a:latin typeface="AvantGarde Md BT" panose="020B0602020202020204" pitchFamily="34" charset="0"/>
            </a:endParaRPr>
          </a:p>
        </p:txBody>
      </p:sp>
      <p:sp>
        <p:nvSpPr>
          <p:cNvPr id="185397" name="Rectangle 23">
            <a:extLst>
              <a:ext uri="{FF2B5EF4-FFF2-40B4-BE49-F238E27FC236}">
                <a16:creationId xmlns:a16="http://schemas.microsoft.com/office/drawing/2014/main" id="{14FA4084-2591-168C-A59F-943C1AB8CB28}"/>
              </a:ext>
            </a:extLst>
          </p:cNvPr>
          <p:cNvSpPr>
            <a:spLocks noChangeArrowheads="1"/>
          </p:cNvSpPr>
          <p:nvPr/>
        </p:nvSpPr>
        <p:spPr bwMode="auto">
          <a:xfrm>
            <a:off x="574675" y="3886200"/>
            <a:ext cx="4559300" cy="501650"/>
          </a:xfrm>
          <a:prstGeom prst="rect">
            <a:avLst/>
          </a:prstGeom>
          <a:solidFill>
            <a:srgbClr val="C00000"/>
          </a:solidFill>
          <a:ln>
            <a:noFill/>
          </a:ln>
        </p:spPr>
        <p:txBody>
          <a:bodyPr lIns="137200" tIns="18290" rIns="137200" bIns="18290" anchor="ctr"/>
          <a:lstStyle>
            <a:lvl1pPr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spcBef>
                <a:spcPct val="20000"/>
              </a:spcBef>
              <a:buClr>
                <a:srgbClr val="D66C45"/>
              </a:buClr>
              <a:buSzPct val="50000"/>
            </a:pPr>
            <a:r>
              <a:rPr lang="en-US" altLang="en-US" sz="1800" dirty="0">
                <a:solidFill>
                  <a:srgbClr val="FFFFFF"/>
                </a:solidFill>
                <a:latin typeface="AvantGarde Md BT" panose="020B0602020202020204" pitchFamily="34" charset="0"/>
              </a:rPr>
              <a:t>DIRECTORS &amp; MANAGEMENT</a:t>
            </a:r>
            <a:endParaRPr lang="en-AU" altLang="en-US" sz="1800" dirty="0">
              <a:solidFill>
                <a:srgbClr val="FFFFFF"/>
              </a:solidFill>
              <a:latin typeface="AvantGarde Md BT" panose="020B0602020202020204" pitchFamily="34" charset="0"/>
            </a:endParaRPr>
          </a:p>
        </p:txBody>
      </p:sp>
      <p:sp>
        <p:nvSpPr>
          <p:cNvPr id="185398" name="Rectangle 37">
            <a:extLst>
              <a:ext uri="{FF2B5EF4-FFF2-40B4-BE49-F238E27FC236}">
                <a16:creationId xmlns:a16="http://schemas.microsoft.com/office/drawing/2014/main" id="{64338659-66ED-859F-0B0D-F26BB29A2E9C}"/>
              </a:ext>
            </a:extLst>
          </p:cNvPr>
          <p:cNvSpPr>
            <a:spLocks noChangeArrowheads="1"/>
          </p:cNvSpPr>
          <p:nvPr/>
        </p:nvSpPr>
        <p:spPr bwMode="auto">
          <a:xfrm>
            <a:off x="6621463" y="1011238"/>
            <a:ext cx="4567237" cy="501650"/>
          </a:xfrm>
          <a:prstGeom prst="rect">
            <a:avLst/>
          </a:prstGeom>
          <a:solidFill>
            <a:srgbClr val="C00000"/>
          </a:solidFill>
          <a:ln>
            <a:noFill/>
          </a:ln>
        </p:spPr>
        <p:txBody>
          <a:bodyPr lIns="137187" tIns="18286" rIns="137187" bIns="18286" anchor="ctr"/>
          <a:lstStyle>
            <a:lvl1pPr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spcBef>
                <a:spcPct val="20000"/>
              </a:spcBef>
              <a:buClr>
                <a:srgbClr val="D66C45"/>
              </a:buClr>
              <a:buSzPct val="50000"/>
            </a:pPr>
            <a:r>
              <a:rPr lang="en-US" altLang="en-US" sz="1800" dirty="0">
                <a:solidFill>
                  <a:srgbClr val="FFFFFF"/>
                </a:solidFill>
                <a:latin typeface="AvantGarde Md BT" panose="020B0602020202020204" pitchFamily="34" charset="0"/>
              </a:rPr>
              <a:t>CAPITAL STRUCTURE (as at 4 September)</a:t>
            </a:r>
            <a:endParaRPr lang="en-AU" altLang="en-US" sz="1800" dirty="0">
              <a:solidFill>
                <a:srgbClr val="FFFFFF"/>
              </a:solidFill>
              <a:latin typeface="AvantGarde Md BT" panose="020B0602020202020204" pitchFamily="34" charset="0"/>
            </a:endParaRPr>
          </a:p>
        </p:txBody>
      </p:sp>
      <p:pic>
        <p:nvPicPr>
          <p:cNvPr id="185399" name="Picture 57">
            <a:extLst>
              <a:ext uri="{FF2B5EF4-FFF2-40B4-BE49-F238E27FC236}">
                <a16:creationId xmlns:a16="http://schemas.microsoft.com/office/drawing/2014/main" id="{17E01982-EAEE-347F-608F-D29176082145}"/>
              </a:ext>
            </a:extLst>
          </p:cNvPr>
          <p:cNvPicPr>
            <a:picLocks noChangeAspect="1" noChangeArrowheads="1"/>
          </p:cNvPicPr>
          <p:nvPr/>
        </p:nvPicPr>
        <p:blipFill>
          <a:blip r:embed="rId4" cstate="screen">
            <a:grayscl/>
            <a:extLst>
              <a:ext uri="{28A0092B-C50C-407E-A947-70E740481C1C}">
                <a14:useLocalDpi xmlns:a14="http://schemas.microsoft.com/office/drawing/2010/main"/>
              </a:ext>
            </a:extLst>
          </a:blip>
          <a:srcRect/>
          <a:stretch>
            <a:fillRect/>
          </a:stretch>
        </p:blipFill>
        <p:spPr bwMode="auto">
          <a:xfrm>
            <a:off x="11106150" y="962025"/>
            <a:ext cx="611188"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401" name="Picture 59">
            <a:extLst>
              <a:ext uri="{FF2B5EF4-FFF2-40B4-BE49-F238E27FC236}">
                <a16:creationId xmlns:a16="http://schemas.microsoft.com/office/drawing/2014/main" id="{C4C6B8C3-A0F7-6735-1F30-F1CC672008A6}"/>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096669" y="3831431"/>
            <a:ext cx="569913" cy="611188"/>
          </a:xfrm>
          <a:prstGeom prst="rect">
            <a:avLst/>
          </a:prstGeom>
          <a:solidFill>
            <a:schemeClr val="bg1"/>
          </a:solidFill>
          <a:ln>
            <a:noFill/>
          </a:ln>
        </p:spPr>
      </p:pic>
      <p:graphicFrame>
        <p:nvGraphicFramePr>
          <p:cNvPr id="2" name="Group 110">
            <a:extLst>
              <a:ext uri="{FF2B5EF4-FFF2-40B4-BE49-F238E27FC236}">
                <a16:creationId xmlns:a16="http://schemas.microsoft.com/office/drawing/2014/main" id="{79AAC27F-8846-003E-BB0F-BFE93FBED7C7}"/>
              </a:ext>
            </a:extLst>
          </p:cNvPr>
          <p:cNvGraphicFramePr>
            <a:graphicFrameLocks noGrp="1"/>
          </p:cNvGraphicFramePr>
          <p:nvPr>
            <p:extLst>
              <p:ext uri="{D42A27DB-BD31-4B8C-83A1-F6EECF244321}">
                <p14:modId xmlns:p14="http://schemas.microsoft.com/office/powerpoint/2010/main" val="2545156859"/>
              </p:ext>
            </p:extLst>
          </p:nvPr>
        </p:nvGraphicFramePr>
        <p:xfrm>
          <a:off x="6621462" y="1561626"/>
          <a:ext cx="5062537" cy="2031794"/>
        </p:xfrm>
        <a:graphic>
          <a:graphicData uri="http://schemas.openxmlformats.org/drawingml/2006/table">
            <a:tbl>
              <a:tblPr/>
              <a:tblGrid>
                <a:gridCol w="3580372">
                  <a:extLst>
                    <a:ext uri="{9D8B030D-6E8A-4147-A177-3AD203B41FA5}">
                      <a16:colId xmlns:a16="http://schemas.microsoft.com/office/drawing/2014/main" val="20000"/>
                    </a:ext>
                  </a:extLst>
                </a:gridCol>
                <a:gridCol w="1482165">
                  <a:extLst>
                    <a:ext uri="{9D8B030D-6E8A-4147-A177-3AD203B41FA5}">
                      <a16:colId xmlns:a16="http://schemas.microsoft.com/office/drawing/2014/main" val="20001"/>
                    </a:ext>
                  </a:extLst>
                </a:gridCol>
              </a:tblGrid>
              <a:tr h="266700">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ASX Ticker </a:t>
                      </a: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GML</a:t>
                      </a: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0"/>
                  </a:ext>
                </a:extLst>
              </a:tr>
              <a:tr h="271463">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Shares on issue</a:t>
                      </a:r>
                      <a:endParaRPr kumimoji="0" lang="en-US" altLang="en-US" sz="1400" b="0" i="0" u="none" strike="noStrike" cap="none" normalizeH="0" baseline="3000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EAEAEA">
                        <a:alpha val="50000"/>
                      </a:srgb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2,322,814,859</a:t>
                      </a: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EAEAEA">
                        <a:alpha val="50000"/>
                      </a:srgbClr>
                    </a:solidFill>
                  </a:tcPr>
                </a:tc>
                <a:extLst>
                  <a:ext uri="{0D108BD9-81ED-4DB2-BD59-A6C34878D82A}">
                    <a16:rowId xmlns:a16="http://schemas.microsoft.com/office/drawing/2014/main" val="10001"/>
                  </a:ext>
                </a:extLst>
              </a:tr>
              <a:tr h="269875">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Options on issue</a:t>
                      </a:r>
                      <a:r>
                        <a:rPr kumimoji="0" lang="en-US" altLang="en-US" sz="1400" b="1" i="0" u="none" strike="noStrike" cap="none" normalizeH="0" baseline="3000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1</a:t>
                      </a:r>
                      <a:endPar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91,558,083</a:t>
                      </a:r>
                      <a:endParaRPr kumimoji="0" lang="en-US" altLang="en-US" sz="1400" b="0"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133350">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Performance Rights (12.5c, 17.5c and 25c)</a:t>
                      </a:r>
                      <a:endParaRPr kumimoji="0" lang="en-US" altLang="en-US" sz="1400" b="1" i="0" u="none" strike="noStrike" cap="none" normalizeH="0" baseline="3000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F4F4F4"/>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72,300,000</a:t>
                      </a:r>
                      <a:endPar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F4F4F4"/>
                    </a:solidFill>
                  </a:tcPr>
                </a:tc>
                <a:extLst>
                  <a:ext uri="{0D108BD9-81ED-4DB2-BD59-A6C34878D82A}">
                    <a16:rowId xmlns:a16="http://schemas.microsoft.com/office/drawing/2014/main" val="10003"/>
                  </a:ext>
                </a:extLst>
              </a:tr>
              <a:tr h="133350">
                <a:tc>
                  <a:txBody>
                    <a:body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defRPr/>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Cash and liquids</a:t>
                      </a:r>
                      <a:r>
                        <a:rPr kumimoji="0" lang="en-US" altLang="en-US" sz="1400" b="1" i="0" u="none" strike="noStrike" cap="none" normalizeH="0" baseline="3000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2</a:t>
                      </a: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 </a:t>
                      </a:r>
                      <a:endParaRPr kumimoji="0" lang="en-US" altLang="en-US" sz="1400" b="1" i="0" u="none" strike="noStrike" cap="none" normalizeH="0" baseline="3000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defRPr/>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$15.1M</a:t>
                      </a:r>
                      <a:endPar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44659659"/>
                  </a:ext>
                </a:extLst>
              </a:tr>
              <a:tr h="135732">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Placement Completed September Quarter</a:t>
                      </a:r>
                      <a:r>
                        <a:rPr kumimoji="0" lang="en-US" altLang="en-US" sz="1400" b="1" i="0" u="none" strike="noStrike" cap="none" normalizeH="0" baseline="3000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3</a:t>
                      </a: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F4F4F4"/>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$45M</a:t>
                      </a:r>
                      <a:endPar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F4F4F4"/>
                    </a:solidFill>
                  </a:tcPr>
                </a:tc>
                <a:extLst>
                  <a:ext uri="{0D108BD9-81ED-4DB2-BD59-A6C34878D82A}">
                    <a16:rowId xmlns:a16="http://schemas.microsoft.com/office/drawing/2014/main" val="10005"/>
                  </a:ext>
                </a:extLst>
              </a:tr>
              <a:tr h="135732">
                <a:tc>
                  <a:txBody>
                    <a:body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defRPr/>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Share Price </a:t>
                      </a: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defRPr/>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$0.096</a:t>
                      </a:r>
                      <a:endPar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3009227101"/>
                  </a:ext>
                </a:extLst>
              </a:tr>
              <a:tr h="266700">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Market </a:t>
                      </a:r>
                      <a:r>
                        <a:rPr kumimoji="0" lang="en-US" altLang="en-US" sz="1400" b="1" i="0" u="none" strike="noStrike" cap="none" normalizeH="0" baseline="0" dirty="0" err="1">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Capitalisation</a:t>
                      </a:r>
                      <a:r>
                        <a:rPr kumimoji="0" lang="en-US" altLang="en-US" sz="1400" b="1" i="0" u="none" strike="noStrike"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 </a:t>
                      </a:r>
                    </a:p>
                  </a:txBody>
                  <a:tcPr marL="137187" marR="137187" marT="18286" marB="18286"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F4F4F4"/>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kern="1200"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~$223</a:t>
                      </a:r>
                      <a:r>
                        <a:rPr kumimoji="0" lang="en-AU" altLang="en-US" sz="1400" b="1" i="0" u="none" strike="noStrike" kern="1200" cap="none" normalizeH="0" baseline="0" dirty="0">
                          <a:ln>
                            <a:noFill/>
                          </a:ln>
                          <a:solidFill>
                            <a:schemeClr val="tx1">
                              <a:lumMod val="65000"/>
                              <a:lumOff val="35000"/>
                            </a:schemeClr>
                          </a:solidFill>
                          <a:effectLst/>
                          <a:latin typeface="Arial Narrow" panose="020B0604020202020204" pitchFamily="34" charset="0"/>
                          <a:ea typeface="MS PGothic" panose="020B0600070205080204" pitchFamily="34" charset="-128"/>
                          <a:cs typeface="MS PGothic" panose="020B0600070205080204" pitchFamily="34" charset="-128"/>
                        </a:rPr>
                        <a:t>M</a:t>
                      </a:r>
                    </a:p>
                  </a:txBody>
                  <a:tcPr marL="137187" marR="137187" marT="18286" marB="18286"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F4F4F4"/>
                    </a:solidFill>
                  </a:tcPr>
                </a:tc>
                <a:extLst>
                  <a:ext uri="{0D108BD9-81ED-4DB2-BD59-A6C34878D82A}">
                    <a16:rowId xmlns:a16="http://schemas.microsoft.com/office/drawing/2014/main" val="10006"/>
                  </a:ext>
                </a:extLst>
              </a:tr>
            </a:tbl>
          </a:graphicData>
        </a:graphic>
      </p:graphicFrame>
      <p:graphicFrame>
        <p:nvGraphicFramePr>
          <p:cNvPr id="3" name="Group 63">
            <a:extLst>
              <a:ext uri="{FF2B5EF4-FFF2-40B4-BE49-F238E27FC236}">
                <a16:creationId xmlns:a16="http://schemas.microsoft.com/office/drawing/2014/main" id="{9D3EE200-2C7F-0552-8DCE-FC1C8279EEF7}"/>
              </a:ext>
            </a:extLst>
          </p:cNvPr>
          <p:cNvGraphicFramePr>
            <a:graphicFrameLocks noGrp="1"/>
          </p:cNvGraphicFramePr>
          <p:nvPr>
            <p:extLst>
              <p:ext uri="{D42A27DB-BD31-4B8C-83A1-F6EECF244321}">
                <p14:modId xmlns:p14="http://schemas.microsoft.com/office/powerpoint/2010/main" val="1202236861"/>
              </p:ext>
            </p:extLst>
          </p:nvPr>
        </p:nvGraphicFramePr>
        <p:xfrm>
          <a:off x="6629399" y="4835524"/>
          <a:ext cx="5062537" cy="1073151"/>
        </p:xfrm>
        <a:graphic>
          <a:graphicData uri="http://schemas.openxmlformats.org/drawingml/2006/table">
            <a:tbl>
              <a:tblPr/>
              <a:tblGrid>
                <a:gridCol w="3538537">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2682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Strickland Metals Limited</a:t>
                      </a:r>
                    </a:p>
                  </a:txBody>
                  <a:tcPr marL="137187" marR="137187" marT="18288" marB="18288"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12.9%</a:t>
                      </a:r>
                    </a:p>
                  </a:txBody>
                  <a:tcPr marL="137187" marR="137187" marT="18288" marB="18288"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0"/>
                  </a:ext>
                </a:extLst>
              </a:tr>
              <a:tr h="268288">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defRPr/>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L11 Capital Pty Ltd</a:t>
                      </a:r>
                    </a:p>
                  </a:txBody>
                  <a:tcPr marL="137187" marR="137187" marT="18288" marB="18288"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rgbClr val="EAEAEA">
                        <a:alpha val="50000"/>
                      </a:srgb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9.8%</a:t>
                      </a:r>
                      <a:endParaRPr kumimoji="0" lang="en-US" altLang="en-US" sz="1400" b="0"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endParaRPr>
                    </a:p>
                  </a:txBody>
                  <a:tcPr marL="137187" marR="137187" marT="18288" marB="18288"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EAEAEA">
                        <a:alpha val="50000"/>
                      </a:srgbClr>
                    </a:solidFill>
                  </a:tcPr>
                </a:tc>
                <a:extLst>
                  <a:ext uri="{0D108BD9-81ED-4DB2-BD59-A6C34878D82A}">
                    <a16:rowId xmlns:a16="http://schemas.microsoft.com/office/drawing/2014/main" val="10001"/>
                  </a:ext>
                </a:extLst>
              </a:tr>
              <a:tr h="266700">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Top 20 </a:t>
                      </a:r>
                    </a:p>
                  </a:txBody>
                  <a:tcPr marL="137187" marR="137187" marT="18288" marB="18288"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no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52.0%</a:t>
                      </a:r>
                    </a:p>
                  </a:txBody>
                  <a:tcPr marL="137187" marR="137187" marT="18288" marB="18288"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269875">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l" defTabSz="1089025" rtl="0" eaLnBrk="0" fontAlgn="base" latinLnBrk="0" hangingPunct="0">
                        <a:lnSpc>
                          <a:spcPct val="95000"/>
                        </a:lnSpc>
                        <a:spcBef>
                          <a:spcPct val="0"/>
                        </a:spcBef>
                        <a:spcAft>
                          <a:spcPct val="0"/>
                        </a:spcAft>
                        <a:buClr>
                          <a:srgbClr val="D66C45"/>
                        </a:buClr>
                        <a:buSzPct val="50000"/>
                        <a:buFontTx/>
                        <a:buNone/>
                        <a:tabLst/>
                      </a:pPr>
                      <a:r>
                        <a:rPr kumimoji="0" lang="en-US"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Directors </a:t>
                      </a:r>
                      <a:r>
                        <a:rPr kumimoji="0" lang="en-US" altLang="en-US" sz="1000" b="1" i="1"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(Directly &amp; Indirectly)</a:t>
                      </a:r>
                    </a:p>
                  </a:txBody>
                  <a:tcPr marL="137187" marR="137187" marT="18288" marB="18288" anchor="ctr" horzOverflow="overflow">
                    <a:lnL>
                      <a:noFill/>
                    </a:lnL>
                    <a:lnR w="57150" cap="flat" cmpd="sng" algn="ctr">
                      <a:solidFill>
                        <a:schemeClr val="bg1"/>
                      </a:solidFill>
                      <a:prstDash val="solid"/>
                      <a:round/>
                      <a:headEnd type="none" w="med" len="med"/>
                      <a:tailEnd type="none" w="med" len="med"/>
                    </a:lnR>
                    <a:lnT>
                      <a:noFill/>
                    </a:lnT>
                    <a:lnB>
                      <a:noFill/>
                    </a:lnB>
                    <a:lnTlToBr>
                      <a:noFill/>
                    </a:lnTlToBr>
                    <a:lnBlToTr>
                      <a:noFill/>
                    </a:lnBlToTr>
                    <a:solidFill>
                      <a:schemeClr val="bg2">
                        <a:lumMod val="20000"/>
                        <a:lumOff val="80000"/>
                        <a:alpha val="50000"/>
                      </a:schemeClr>
                    </a:solidFill>
                  </a:tcPr>
                </a:tc>
                <a:tc>
                  <a:txBody>
                    <a:bodyPr/>
                    <a:lstStyle>
                      <a:lvl1pPr defTabSz="1089025" eaLnBrk="0" hangingPunct="0">
                        <a:spcBef>
                          <a:spcPct val="20000"/>
                        </a:spcBef>
                        <a:buClr>
                          <a:srgbClr val="BE5B48"/>
                        </a:buClr>
                        <a:buSzPct val="75000"/>
                        <a:buFont typeface="Arial Narrow" panose="020B0604020202020204" pitchFamily="34" charset="0"/>
                        <a:defRPr sz="2100">
                          <a:solidFill>
                            <a:srgbClr val="5F5F5F"/>
                          </a:solidFill>
                          <a:latin typeface="Arial Narrow"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spcBef>
                          <a:spcPct val="20000"/>
                        </a:spcBef>
                        <a:buClr>
                          <a:srgbClr val="BE5B48"/>
                        </a:buClr>
                        <a:buSzPct val="75000"/>
                        <a:buFont typeface="Arial Narrow" panose="020B0604020202020204" pitchFamily="34" charset="0"/>
                        <a:defRPr sz="19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spcBef>
                          <a:spcPct val="20000"/>
                        </a:spcBef>
                        <a:buClr>
                          <a:srgbClr val="BE5B48"/>
                        </a:buClr>
                        <a:buSzPct val="75000"/>
                        <a:buFont typeface="Arial Narrow" panose="020B0604020202020204" pitchFamily="34" charset="0"/>
                        <a:defRPr sz="17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spcBef>
                          <a:spcPct val="20000"/>
                        </a:spcBef>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20000"/>
                        </a:spcBef>
                        <a:spcAft>
                          <a:spcPct val="0"/>
                        </a:spcAft>
                        <a:buClr>
                          <a:srgbClr val="BE5B48"/>
                        </a:buClr>
                        <a:buSzPct val="75000"/>
                        <a:buFont typeface="Arial Narrow" panose="020B0604020202020204" pitchFamily="34" charset="0"/>
                        <a:defRPr sz="1500" i="1">
                          <a:solidFill>
                            <a:srgbClr val="838162"/>
                          </a:solidFill>
                          <a:latin typeface="Arial Narrow" panose="020B0604020202020204" pitchFamily="34" charset="0"/>
                          <a:ea typeface="MS PGothic" panose="020B0600070205080204" pitchFamily="34" charset="-128"/>
                          <a:cs typeface="MS PGothic" panose="020B0600070205080204" pitchFamily="34" charset="-128"/>
                        </a:defRPr>
                      </a:lvl9pPr>
                    </a:lstStyle>
                    <a:p>
                      <a:pPr marL="0" marR="0" lvl="0" indent="0" algn="ctr" defTabSz="1089025" rtl="0" eaLnBrk="0" fontAlgn="base" latinLnBrk="0" hangingPunct="0">
                        <a:lnSpc>
                          <a:spcPct val="95000"/>
                        </a:lnSpc>
                        <a:spcBef>
                          <a:spcPct val="0"/>
                        </a:spcBef>
                        <a:spcAft>
                          <a:spcPct val="0"/>
                        </a:spcAft>
                        <a:buClr>
                          <a:srgbClr val="BE5B48"/>
                        </a:buClr>
                        <a:buSzPct val="50000"/>
                        <a:buFont typeface="Arial Narrow" panose="020B0604020202020204" pitchFamily="34" charset="0"/>
                        <a:buNone/>
                        <a:tabLst/>
                      </a:pPr>
                      <a:r>
                        <a:rPr kumimoji="0" lang="en-AU" altLang="en-US" sz="1400" b="1" i="0" u="none" strike="noStrike" cap="none" normalizeH="0" baseline="0" dirty="0">
                          <a:ln>
                            <a:noFill/>
                          </a:ln>
                          <a:solidFill>
                            <a:srgbClr val="5F5F5F"/>
                          </a:solidFill>
                          <a:effectLst/>
                          <a:latin typeface="Arial Narrow" panose="020B0604020202020204" pitchFamily="34" charset="0"/>
                          <a:ea typeface="MS PGothic" panose="020B0600070205080204" pitchFamily="34" charset="-128"/>
                          <a:cs typeface="MS PGothic" panose="020B0600070205080204" pitchFamily="34" charset="-128"/>
                        </a:rPr>
                        <a:t>10.3%</a:t>
                      </a:r>
                    </a:p>
                  </a:txBody>
                  <a:tcPr marL="137187" marR="137187" marT="18288" marB="18288" anchor="ctr" horzOverflow="overflow">
                    <a:lnL w="57150" cap="flat" cmpd="sng" algn="ctr">
                      <a:solidFill>
                        <a:schemeClr val="bg1"/>
                      </a:solidFill>
                      <a:prstDash val="solid"/>
                      <a:round/>
                      <a:headEnd type="none" w="med" len="med"/>
                      <a:tailEnd type="none" w="med" len="med"/>
                    </a:lnL>
                    <a:lnR>
                      <a:noFill/>
                    </a:lnR>
                    <a:lnT>
                      <a:noFill/>
                    </a:lnT>
                    <a:lnB>
                      <a:noFill/>
                    </a:lnB>
                    <a:lnTlToBr>
                      <a:noFill/>
                    </a:lnTlToBr>
                    <a:lnBlToTr>
                      <a:noFill/>
                    </a:lnBlToTr>
                    <a:solidFill>
                      <a:schemeClr val="bg2">
                        <a:lumMod val="20000"/>
                        <a:lumOff val="80000"/>
                        <a:alpha val="50000"/>
                      </a:schemeClr>
                    </a:solidFill>
                  </a:tcPr>
                </a:tc>
                <a:extLst>
                  <a:ext uri="{0D108BD9-81ED-4DB2-BD59-A6C34878D82A}">
                    <a16:rowId xmlns:a16="http://schemas.microsoft.com/office/drawing/2014/main" val="10005"/>
                  </a:ext>
                </a:extLst>
              </a:tr>
            </a:tbl>
          </a:graphicData>
        </a:graphic>
      </p:graphicFrame>
      <p:sp>
        <p:nvSpPr>
          <p:cNvPr id="4" name="TextBox 5">
            <a:extLst>
              <a:ext uri="{FF2B5EF4-FFF2-40B4-BE49-F238E27FC236}">
                <a16:creationId xmlns:a16="http://schemas.microsoft.com/office/drawing/2014/main" id="{A763C5E6-F933-708A-7FA9-6CC7D61E8E75}"/>
              </a:ext>
            </a:extLst>
          </p:cNvPr>
          <p:cNvSpPr txBox="1">
            <a:spLocks noChangeArrowheads="1"/>
          </p:cNvSpPr>
          <p:nvPr/>
        </p:nvSpPr>
        <p:spPr bwMode="auto">
          <a:xfrm>
            <a:off x="6629399" y="3593420"/>
            <a:ext cx="52106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marL="228600" indent="-228600">
              <a:buAutoNum type="arabicPeriod"/>
            </a:pPr>
            <a:r>
              <a:rPr lang="en-US" altLang="en-US" sz="900" i="1" dirty="0">
                <a:solidFill>
                  <a:srgbClr val="BE5B48"/>
                </a:solidFill>
              </a:rPr>
              <a:t>71,558,083 options expiry 15/12/2026 at $0.033 per option and 20,000,000 options expiry 2/10/2028 at $0.10 per option.</a:t>
            </a:r>
          </a:p>
          <a:p>
            <a:pPr marL="228600" indent="-228600">
              <a:buAutoNum type="arabicPeriod"/>
            </a:pPr>
            <a:r>
              <a:rPr lang="en-US" altLang="en-US" sz="900" i="1" dirty="0">
                <a:solidFill>
                  <a:srgbClr val="BE5B48"/>
                </a:solidFill>
              </a:rPr>
              <a:t>Cash balance and liquids as at 30 June 2026.</a:t>
            </a:r>
          </a:p>
          <a:p>
            <a:pPr marL="228600" indent="-228600">
              <a:buAutoNum type="arabicPeriod"/>
            </a:pPr>
            <a:r>
              <a:rPr lang="en-US" altLang="en-US" sz="900" i="1" dirty="0">
                <a:solidFill>
                  <a:srgbClr val="BE5B48"/>
                </a:solidFill>
              </a:rPr>
              <a:t>Please refer to ASX announcement dated 9 September 2026.</a:t>
            </a:r>
          </a:p>
        </p:txBody>
      </p:sp>
      <p:pic>
        <p:nvPicPr>
          <p:cNvPr id="185400" name="Picture 58">
            <a:extLst>
              <a:ext uri="{FF2B5EF4-FFF2-40B4-BE49-F238E27FC236}">
                <a16:creationId xmlns:a16="http://schemas.microsoft.com/office/drawing/2014/main" id="{1E878BDC-6938-FB0E-522D-B3F61DD74C25}"/>
              </a:ext>
            </a:extLst>
          </p:cNvPr>
          <p:cNvPicPr>
            <a:picLocks noChangeAspect="1" noChangeArrowheads="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106150" y="4266585"/>
            <a:ext cx="611188"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ustralia with orange and black text&#10;&#10;AI-generated content may be incorrect.">
            <a:extLst>
              <a:ext uri="{FF2B5EF4-FFF2-40B4-BE49-F238E27FC236}">
                <a16:creationId xmlns:a16="http://schemas.microsoft.com/office/drawing/2014/main" id="{3428FAAB-04F4-281E-8933-C993FA5663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67922" y="2260389"/>
            <a:ext cx="2178128" cy="2587602"/>
          </a:xfrm>
          <a:prstGeom prst="rect">
            <a:avLst/>
          </a:prstGeom>
        </p:spPr>
      </p:pic>
      <p:pic>
        <p:nvPicPr>
          <p:cNvPr id="5" name="Content Placeholder 5" descr="A map of a mining company&#10;&#10;AI-generated content may be incorrect.">
            <a:extLst>
              <a:ext uri="{FF2B5EF4-FFF2-40B4-BE49-F238E27FC236}">
                <a16:creationId xmlns:a16="http://schemas.microsoft.com/office/drawing/2014/main" id="{A7D646B1-CCAD-9022-50A2-27D1344F445D}"/>
              </a:ext>
            </a:extLst>
          </p:cNvPr>
          <p:cNvPicPr>
            <a:picLocks noGrp="1" noChangeAspect="1"/>
          </p:cNvPicPr>
          <p:nvPr/>
        </p:nvPicPr>
        <p:blipFill>
          <a:blip r:embed="rId4" cstate="screen">
            <a:extLst>
              <a:ext uri="{28A0092B-C50C-407E-A947-70E740481C1C}">
                <a14:useLocalDpi xmlns:a14="http://schemas.microsoft.com/office/drawing/2010/main"/>
              </a:ext>
            </a:extLst>
          </a:blip>
          <a:stretch>
            <a:fillRect/>
          </a:stretch>
        </p:blipFill>
        <p:spPr>
          <a:xfrm>
            <a:off x="7227253" y="184542"/>
            <a:ext cx="4674870" cy="6610795"/>
          </a:xfrm>
          <a:prstGeom prst="rect">
            <a:avLst/>
          </a:prstGeom>
        </p:spPr>
      </p:pic>
      <p:sp>
        <p:nvSpPr>
          <p:cNvPr id="11" name="Text Placeholder 3">
            <a:extLst>
              <a:ext uri="{FF2B5EF4-FFF2-40B4-BE49-F238E27FC236}">
                <a16:creationId xmlns:a16="http://schemas.microsoft.com/office/drawing/2014/main" id="{7F43EA24-6909-6F42-79B1-D528165870E0}"/>
              </a:ext>
            </a:extLst>
          </p:cNvPr>
          <p:cNvSpPr txBox="1">
            <a:spLocks/>
          </p:cNvSpPr>
          <p:nvPr/>
        </p:nvSpPr>
        <p:spPr>
          <a:xfrm>
            <a:off x="457199" y="2336548"/>
            <a:ext cx="4429520" cy="3379124"/>
          </a:xfrm>
          <a:prstGeom prst="rect">
            <a:avLst/>
          </a:prstGeom>
        </p:spPr>
        <p:txBody>
          <a:bodyPr/>
          <a:lstStyle>
            <a:lvl1pPr marL="1714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300">
                <a:solidFill>
                  <a:srgbClr val="5F5F5F"/>
                </a:solidFill>
                <a:latin typeface="+mn-lt"/>
                <a:ea typeface="MS PGothic" panose="020B0600070205080204" pitchFamily="34" charset="-128"/>
                <a:cs typeface="MS PGothic" charset="0"/>
              </a:defRPr>
            </a:lvl1pPr>
            <a:lvl2pPr marL="5143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100" i="1">
                <a:solidFill>
                  <a:srgbClr val="838162"/>
                </a:solidFill>
                <a:latin typeface="+mn-lt"/>
                <a:ea typeface="MS PGothic" panose="020B0600070205080204" pitchFamily="34" charset="-128"/>
                <a:cs typeface="MS PGothic" charset="0"/>
              </a:defRPr>
            </a:lvl2pPr>
            <a:lvl3pPr marL="8572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900" i="1">
                <a:solidFill>
                  <a:srgbClr val="838162"/>
                </a:solidFill>
                <a:latin typeface="+mn-lt"/>
                <a:ea typeface="MS PGothic" panose="020B0600070205080204" pitchFamily="34" charset="-128"/>
                <a:cs typeface="MS PGothic" charset="0"/>
              </a:defRPr>
            </a:lvl3pPr>
            <a:lvl4pPr marL="12573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4pPr>
            <a:lvl5pPr marL="16002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5pPr>
            <a:lvl6pPr marL="24860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6pPr>
            <a:lvl7pPr marL="29432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7pPr>
            <a:lvl8pPr marL="34004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8pPr>
            <a:lvl9pPr marL="38576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9pPr>
          </a:lstStyle>
          <a:p>
            <a:pPr>
              <a:buClr>
                <a:srgbClr val="CE2027"/>
              </a:buClr>
              <a:buFont typeface="Wingdings" panose="05000000000000000000" pitchFamily="2" charset="2"/>
              <a:buChar char="§"/>
            </a:pPr>
            <a:r>
              <a:rPr lang="en-AU" kern="0" dirty="0">
                <a:solidFill>
                  <a:schemeClr val="tx1"/>
                </a:solidFill>
              </a:rPr>
              <a:t>Within 50km of Northern Star’s Yandal Operations Centre.</a:t>
            </a:r>
          </a:p>
          <a:p>
            <a:pPr>
              <a:buClr>
                <a:srgbClr val="CE2027"/>
              </a:buClr>
              <a:buFont typeface="Wingdings" panose="05000000000000000000" pitchFamily="2" charset="2"/>
              <a:buChar char="§"/>
            </a:pPr>
            <a:r>
              <a:rPr lang="en-US" kern="0" dirty="0">
                <a:solidFill>
                  <a:schemeClr val="tx1"/>
                </a:solidFill>
              </a:rPr>
              <a:t>&gt;400koz Mineral Resource Estimate.</a:t>
            </a:r>
            <a:r>
              <a:rPr lang="en-US" kern="0" baseline="30000" dirty="0">
                <a:solidFill>
                  <a:schemeClr val="tx1"/>
                </a:solidFill>
              </a:rPr>
              <a:t>1</a:t>
            </a:r>
          </a:p>
          <a:p>
            <a:pPr>
              <a:buClr>
                <a:srgbClr val="CE2027"/>
              </a:buClr>
              <a:buFont typeface="Wingdings" panose="05000000000000000000" pitchFamily="2" charset="2"/>
              <a:buChar char="§"/>
            </a:pPr>
            <a:endParaRPr lang="en-AU" kern="0" dirty="0"/>
          </a:p>
          <a:p>
            <a:pPr marL="0" indent="0">
              <a:buNone/>
            </a:pPr>
            <a:endParaRPr lang="en-AU" kern="0" dirty="0"/>
          </a:p>
          <a:p>
            <a:pPr marL="0" indent="0">
              <a:buNone/>
            </a:pPr>
            <a:endParaRPr lang="en-AU" kern="0" dirty="0"/>
          </a:p>
          <a:p>
            <a:pPr marL="0" indent="0">
              <a:buNone/>
            </a:pPr>
            <a:endParaRPr lang="en-AU" kern="0" dirty="0"/>
          </a:p>
          <a:p>
            <a:pPr marL="0" indent="0">
              <a:buNone/>
            </a:pPr>
            <a:endParaRPr lang="en-AU" kern="0" dirty="0"/>
          </a:p>
          <a:p>
            <a:pPr marL="0" indent="0">
              <a:buNone/>
            </a:pPr>
            <a:endParaRPr lang="en-AU" kern="0" dirty="0">
              <a:solidFill>
                <a:srgbClr val="606060"/>
              </a:solidFill>
            </a:endParaRPr>
          </a:p>
          <a:p>
            <a:pPr marL="0" indent="0">
              <a:buNone/>
            </a:pPr>
            <a:r>
              <a:rPr lang="en-AU" sz="1200" kern="0" dirty="0">
                <a:solidFill>
                  <a:srgbClr val="606060"/>
                </a:solidFill>
              </a:rPr>
              <a:t>1. Refer to Appendix A for further details regarding Yandal Mineral Resource Estimate.</a:t>
            </a:r>
          </a:p>
        </p:txBody>
      </p:sp>
      <p:cxnSp>
        <p:nvCxnSpPr>
          <p:cNvPr id="13" name="Straight Connector 12">
            <a:extLst>
              <a:ext uri="{FF2B5EF4-FFF2-40B4-BE49-F238E27FC236}">
                <a16:creationId xmlns:a16="http://schemas.microsoft.com/office/drawing/2014/main" id="{DB83BE84-2C43-0508-B606-FFA1BA29CA44}"/>
              </a:ext>
            </a:extLst>
          </p:cNvPr>
          <p:cNvCxnSpPr>
            <a:cxnSpLocks/>
          </p:cNvCxnSpPr>
          <p:nvPr/>
        </p:nvCxnSpPr>
        <p:spPr bwMode="auto">
          <a:xfrm>
            <a:off x="6014301" y="3752967"/>
            <a:ext cx="1212952" cy="3042370"/>
          </a:xfrm>
          <a:prstGeom prst="line">
            <a:avLst/>
          </a:prstGeom>
          <a:ln>
            <a:headEnd type="none" w="med" len="med"/>
            <a:tailEnd type="none" w="med" len="med"/>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83986EF-29C8-22F0-4156-DD5AA900B327}"/>
              </a:ext>
            </a:extLst>
          </p:cNvPr>
          <p:cNvCxnSpPr>
            <a:cxnSpLocks/>
          </p:cNvCxnSpPr>
          <p:nvPr/>
        </p:nvCxnSpPr>
        <p:spPr bwMode="auto">
          <a:xfrm flipV="1">
            <a:off x="6014301" y="184542"/>
            <a:ext cx="1212952" cy="348708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6" name="Image 0" descr="img/logo_h_transparent.png">
            <a:extLst>
              <a:ext uri="{FF2B5EF4-FFF2-40B4-BE49-F238E27FC236}">
                <a16:creationId xmlns:a16="http://schemas.microsoft.com/office/drawing/2014/main" id="{5ED342AC-DAB3-BD12-4E93-FD6A77B9D724}"/>
              </a:ext>
            </a:extLst>
          </p:cNvPr>
          <p:cNvPicPr>
            <a:picLocks noChangeAspect="1"/>
          </p:cNvPicPr>
          <p:nvPr/>
        </p:nvPicPr>
        <p:blipFill>
          <a:blip r:embed="rId5"/>
          <a:stretch>
            <a:fillRect/>
          </a:stretch>
        </p:blipFill>
        <p:spPr>
          <a:xfrm>
            <a:off x="10770002" y="339177"/>
            <a:ext cx="1051560" cy="639462"/>
          </a:xfrm>
          <a:prstGeom prst="rect">
            <a:avLst/>
          </a:prstGeom>
        </p:spPr>
      </p:pic>
      <p:sp>
        <p:nvSpPr>
          <p:cNvPr id="72" name="Text 0">
            <a:extLst>
              <a:ext uri="{FF2B5EF4-FFF2-40B4-BE49-F238E27FC236}">
                <a16:creationId xmlns:a16="http://schemas.microsoft.com/office/drawing/2014/main" id="{1C4681DF-EAE7-6B80-E1B7-083979E16F3C}"/>
              </a:ext>
            </a:extLst>
          </p:cNvPr>
          <p:cNvSpPr txBox="1"/>
          <p:nvPr/>
        </p:nvSpPr>
        <p:spPr>
          <a:xfrm>
            <a:off x="548640" y="365760"/>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panose="020B0602020202020204"/>
                <a:ea typeface="Calibri" pitchFamily="34" charset="-122"/>
                <a:cs typeface="Calibri" pitchFamily="34" charset="-120"/>
              </a:rPr>
              <a:t>YANDAL GOLD PROJECT</a:t>
            </a:r>
            <a:endParaRPr lang="en-US" sz="1250" dirty="0">
              <a:latin typeface="AvantGarde Md BT" panose="020B0602020202020204"/>
            </a:endParaRPr>
          </a:p>
        </p:txBody>
      </p:sp>
      <p:sp>
        <p:nvSpPr>
          <p:cNvPr id="73" name="TextBox 72">
            <a:extLst>
              <a:ext uri="{FF2B5EF4-FFF2-40B4-BE49-F238E27FC236}">
                <a16:creationId xmlns:a16="http://schemas.microsoft.com/office/drawing/2014/main" id="{0CB0D531-88A6-6082-DDAA-1E980E3CDA6C}"/>
              </a:ext>
            </a:extLst>
          </p:cNvPr>
          <p:cNvSpPr txBox="1"/>
          <p:nvPr/>
        </p:nvSpPr>
        <p:spPr>
          <a:xfrm>
            <a:off x="457199" y="658908"/>
            <a:ext cx="2964017" cy="553998"/>
          </a:xfrm>
          <a:prstGeom prst="rect">
            <a:avLst/>
          </a:prstGeom>
          <a:noFill/>
        </p:spPr>
        <p:txBody>
          <a:bodyPr wrap="none" rtlCol="0">
            <a:spAutoFit/>
          </a:bodyPr>
          <a:lstStyle/>
          <a:p>
            <a:r>
              <a:rPr lang="en-AU" sz="3000" b="1" dirty="0">
                <a:solidFill>
                  <a:schemeClr val="bg2">
                    <a:lumMod val="75000"/>
                  </a:schemeClr>
                </a:solidFill>
                <a:latin typeface="AvantGarde Md BT" panose="020B0602020202020204"/>
              </a:rPr>
              <a:t>Key Project Areas</a:t>
            </a:r>
          </a:p>
        </p:txBody>
      </p:sp>
    </p:spTree>
    <p:extLst>
      <p:ext uri="{BB962C8B-B14F-4D97-AF65-F5344CB8AC3E}">
        <p14:creationId xmlns:p14="http://schemas.microsoft.com/office/powerpoint/2010/main" val="201368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THE PAST TWELVE MONTHS</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51" b="1" dirty="0">
                <a:solidFill>
                  <a:schemeClr val="bg2">
                    <a:lumMod val="75000"/>
                  </a:schemeClr>
                </a:solidFill>
                <a:latin typeface="AvantGarde Md BT"/>
                <a:ea typeface="Calibri" pitchFamily="34" charset="-122"/>
                <a:cs typeface="Calibri" pitchFamily="34" charset="-120"/>
              </a:rPr>
              <a:t>Foundations Laid, Targets Defined, Drilling Underway</a:t>
            </a:r>
            <a:endParaRPr lang="en-US" sz="3251" dirty="0">
              <a:solidFill>
                <a:schemeClr val="bg2">
                  <a:lumMod val="75000"/>
                </a:schemeClr>
              </a:solidFill>
              <a:latin typeface="AvantGarde Md BT"/>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pPr algn="just"/>
            <a:r>
              <a:rPr lang="en-US" sz="1300" i="1" dirty="0">
                <a:solidFill>
                  <a:srgbClr val="6B6B6B"/>
                </a:solidFill>
                <a:latin typeface="+mn-lt"/>
                <a:ea typeface="Calibri" pitchFamily="34" charset="-122"/>
                <a:cs typeface="Calibri" pitchFamily="34" charset="-120"/>
              </a:rPr>
              <a:t>Since the Yandal acquisition and management change in mid-2025, Gateway has run a systematic, belt-scale exploration program</a:t>
            </a:r>
            <a:endParaRPr lang="en-US" sz="13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6" name="Text 3"/>
          <p:cNvSpPr txBox="1"/>
          <p:nvPr/>
        </p:nvSpPr>
        <p:spPr>
          <a:xfrm>
            <a:off x="548943" y="1692032"/>
            <a:ext cx="5121825" cy="228653"/>
          </a:xfrm>
          <a:prstGeom prst="rect">
            <a:avLst/>
          </a:prstGeom>
          <a:noFill/>
          <a:ln/>
        </p:spPr>
        <p:txBody>
          <a:bodyPr wrap="square" lIns="0" tIns="0" rIns="0" bIns="0" rtlCol="0" anchor="t"/>
          <a:lstStyle/>
          <a:p>
            <a:pPr>
              <a:lnSpc>
                <a:spcPct val="105000"/>
              </a:lnSpc>
            </a:pPr>
            <a:r>
              <a:rPr lang="en-US" sz="1250" b="1" kern="0" spc="200" dirty="0">
                <a:solidFill>
                  <a:srgbClr val="CE2027"/>
                </a:solidFill>
                <a:latin typeface="Calibri" pitchFamily="34" charset="0"/>
                <a:ea typeface="Calibri" pitchFamily="34" charset="-122"/>
                <a:cs typeface="Calibri" pitchFamily="34" charset="-120"/>
              </a:rPr>
              <a:t>WORK COMPLETED</a:t>
            </a:r>
            <a:endParaRPr lang="en-US" sz="1250" dirty="0"/>
          </a:p>
        </p:txBody>
      </p:sp>
      <p:sp>
        <p:nvSpPr>
          <p:cNvPr id="7" name="Shape 4"/>
          <p:cNvSpPr/>
          <p:nvPr/>
        </p:nvSpPr>
        <p:spPr>
          <a:xfrm>
            <a:off x="548943" y="2085315"/>
            <a:ext cx="503036" cy="503036"/>
          </a:xfrm>
          <a:prstGeom prst="ellipse">
            <a:avLst/>
          </a:prstGeom>
          <a:solidFill>
            <a:srgbClr val="CE2027"/>
          </a:solidFill>
          <a:ln w="12700">
            <a:solidFill>
              <a:srgbClr val="CE2027"/>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669672" y="2206044"/>
            <a:ext cx="261579" cy="261579"/>
          </a:xfrm>
          <a:prstGeom prst="rect">
            <a:avLst/>
          </a:prstGeom>
        </p:spPr>
      </p:pic>
      <p:sp>
        <p:nvSpPr>
          <p:cNvPr id="9" name="Text 5"/>
          <p:cNvSpPr txBox="1"/>
          <p:nvPr/>
        </p:nvSpPr>
        <p:spPr>
          <a:xfrm>
            <a:off x="1234902" y="2012146"/>
            <a:ext cx="4481597" cy="365845"/>
          </a:xfrm>
          <a:prstGeom prst="rect">
            <a:avLst/>
          </a:prstGeom>
          <a:noFill/>
          <a:ln/>
        </p:spPr>
        <p:txBody>
          <a:bodyPr wrap="square" lIns="0" tIns="0" rIns="0" bIns="0" rtlCol="0" anchor="ctr"/>
          <a:lstStyle/>
          <a:p>
            <a:r>
              <a:rPr lang="en-US" sz="2501" b="1" dirty="0">
                <a:solidFill>
                  <a:srgbClr val="1F1F1F"/>
                </a:solidFill>
                <a:latin typeface="+mn-lt"/>
                <a:ea typeface="Calibri" pitchFamily="34" charset="-122"/>
                <a:cs typeface="Calibri" pitchFamily="34" charset="-120"/>
              </a:rPr>
              <a:t>&gt;160,000m</a:t>
            </a:r>
            <a:endParaRPr lang="en-US" sz="2501" dirty="0">
              <a:latin typeface="+mn-lt"/>
            </a:endParaRPr>
          </a:p>
        </p:txBody>
      </p:sp>
      <p:sp>
        <p:nvSpPr>
          <p:cNvPr id="10" name="Text 6"/>
          <p:cNvSpPr txBox="1"/>
          <p:nvPr/>
        </p:nvSpPr>
        <p:spPr>
          <a:xfrm>
            <a:off x="1234902" y="2377990"/>
            <a:ext cx="4481597" cy="365845"/>
          </a:xfrm>
          <a:prstGeom prst="rect">
            <a:avLst/>
          </a:prstGeom>
          <a:noFill/>
          <a:ln/>
        </p:spPr>
        <p:txBody>
          <a:bodyPr wrap="square" lIns="0" tIns="0" rIns="0" bIns="0" rtlCol="0" anchor="t"/>
          <a:lstStyle/>
          <a:p>
            <a:r>
              <a:rPr lang="en-US" sz="1300" dirty="0">
                <a:solidFill>
                  <a:srgbClr val="6B6B6B"/>
                </a:solidFill>
                <a:latin typeface="+mn-lt"/>
                <a:ea typeface="Calibri" pitchFamily="34" charset="-122"/>
                <a:cs typeface="Calibri" pitchFamily="34" charset="-120"/>
              </a:rPr>
              <a:t>of aircore drilling across the belt</a:t>
            </a:r>
            <a:endParaRPr lang="en-US" sz="1300" dirty="0">
              <a:latin typeface="+mn-lt"/>
            </a:endParaRPr>
          </a:p>
        </p:txBody>
      </p:sp>
      <p:sp>
        <p:nvSpPr>
          <p:cNvPr id="11" name="Shape 7"/>
          <p:cNvSpPr/>
          <p:nvPr/>
        </p:nvSpPr>
        <p:spPr>
          <a:xfrm>
            <a:off x="548943" y="2926758"/>
            <a:ext cx="503036" cy="503036"/>
          </a:xfrm>
          <a:prstGeom prst="ellipse">
            <a:avLst/>
          </a:prstGeom>
          <a:solidFill>
            <a:srgbClr val="CE2027"/>
          </a:solidFill>
          <a:ln w="12700">
            <a:solidFill>
              <a:srgbClr val="CE2027"/>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669672" y="3047486"/>
            <a:ext cx="261579" cy="261579"/>
          </a:xfrm>
          <a:prstGeom prst="rect">
            <a:avLst/>
          </a:prstGeom>
        </p:spPr>
      </p:pic>
      <p:sp>
        <p:nvSpPr>
          <p:cNvPr id="13" name="Text 8"/>
          <p:cNvSpPr txBox="1"/>
          <p:nvPr/>
        </p:nvSpPr>
        <p:spPr>
          <a:xfrm>
            <a:off x="1234902" y="2853588"/>
            <a:ext cx="4481597" cy="365845"/>
          </a:xfrm>
          <a:prstGeom prst="rect">
            <a:avLst/>
          </a:prstGeom>
          <a:noFill/>
          <a:ln/>
        </p:spPr>
        <p:txBody>
          <a:bodyPr wrap="square" lIns="0" tIns="0" rIns="0" bIns="0" rtlCol="0" anchor="ctr"/>
          <a:lstStyle/>
          <a:p>
            <a:r>
              <a:rPr lang="en-US" sz="2501" b="1" dirty="0">
                <a:solidFill>
                  <a:srgbClr val="1F1F1F"/>
                </a:solidFill>
                <a:latin typeface="+mn-lt"/>
                <a:ea typeface="Calibri" pitchFamily="34" charset="-122"/>
                <a:cs typeface="Calibri" pitchFamily="34" charset="-120"/>
              </a:rPr>
              <a:t>&gt;20,000</a:t>
            </a:r>
            <a:endParaRPr lang="en-US" sz="2501" dirty="0">
              <a:latin typeface="+mn-lt"/>
            </a:endParaRPr>
          </a:p>
        </p:txBody>
      </p:sp>
      <p:sp>
        <p:nvSpPr>
          <p:cNvPr id="14" name="Text 9"/>
          <p:cNvSpPr txBox="1"/>
          <p:nvPr/>
        </p:nvSpPr>
        <p:spPr>
          <a:xfrm>
            <a:off x="1234902" y="3219433"/>
            <a:ext cx="4481597" cy="365845"/>
          </a:xfrm>
          <a:prstGeom prst="rect">
            <a:avLst/>
          </a:prstGeom>
          <a:noFill/>
          <a:ln/>
        </p:spPr>
        <p:txBody>
          <a:bodyPr wrap="square" lIns="0" tIns="0" rIns="0" bIns="0" rtlCol="0" anchor="t"/>
          <a:lstStyle/>
          <a:p>
            <a:r>
              <a:rPr lang="en-US" sz="1300" dirty="0">
                <a:solidFill>
                  <a:srgbClr val="6B6B6B"/>
                </a:solidFill>
                <a:latin typeface="+mn-lt"/>
                <a:ea typeface="Calibri" pitchFamily="34" charset="-122"/>
                <a:cs typeface="Calibri" pitchFamily="34" charset="-120"/>
              </a:rPr>
              <a:t>multi-element drill samples analysed</a:t>
            </a:r>
            <a:endParaRPr lang="en-US" sz="1300" dirty="0">
              <a:latin typeface="+mn-lt"/>
            </a:endParaRPr>
          </a:p>
        </p:txBody>
      </p:sp>
      <p:sp>
        <p:nvSpPr>
          <p:cNvPr id="15" name="Shape 10"/>
          <p:cNvSpPr/>
          <p:nvPr/>
        </p:nvSpPr>
        <p:spPr>
          <a:xfrm>
            <a:off x="548943" y="3768201"/>
            <a:ext cx="503036" cy="503036"/>
          </a:xfrm>
          <a:prstGeom prst="ellipse">
            <a:avLst/>
          </a:prstGeom>
          <a:solidFill>
            <a:srgbClr val="CE2027"/>
          </a:solidFill>
          <a:ln w="12700">
            <a:solidFill>
              <a:srgbClr val="CE2027"/>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669672" y="3888929"/>
            <a:ext cx="261579" cy="261579"/>
          </a:xfrm>
          <a:prstGeom prst="rect">
            <a:avLst/>
          </a:prstGeom>
        </p:spPr>
      </p:pic>
      <p:sp>
        <p:nvSpPr>
          <p:cNvPr id="17" name="Text 11"/>
          <p:cNvSpPr txBox="1"/>
          <p:nvPr/>
        </p:nvSpPr>
        <p:spPr>
          <a:xfrm>
            <a:off x="1234902" y="3695031"/>
            <a:ext cx="4481597" cy="365845"/>
          </a:xfrm>
          <a:prstGeom prst="rect">
            <a:avLst/>
          </a:prstGeom>
          <a:noFill/>
          <a:ln/>
        </p:spPr>
        <p:txBody>
          <a:bodyPr wrap="square" lIns="0" tIns="0" rIns="0" bIns="0" rtlCol="0" anchor="ctr"/>
          <a:lstStyle/>
          <a:p>
            <a:r>
              <a:rPr lang="en-US" sz="2501" b="1" dirty="0">
                <a:solidFill>
                  <a:srgbClr val="1F1F1F"/>
                </a:solidFill>
                <a:latin typeface="+mn-lt"/>
                <a:ea typeface="Calibri" pitchFamily="34" charset="-122"/>
                <a:cs typeface="Calibri" pitchFamily="34" charset="-120"/>
              </a:rPr>
              <a:t>Belt-scale</a:t>
            </a:r>
            <a:endParaRPr lang="en-US" sz="2501" dirty="0">
              <a:latin typeface="+mn-lt"/>
            </a:endParaRPr>
          </a:p>
        </p:txBody>
      </p:sp>
      <p:sp>
        <p:nvSpPr>
          <p:cNvPr id="18" name="Text 12"/>
          <p:cNvSpPr txBox="1"/>
          <p:nvPr/>
        </p:nvSpPr>
        <p:spPr>
          <a:xfrm>
            <a:off x="1234902" y="4060876"/>
            <a:ext cx="4481597" cy="365845"/>
          </a:xfrm>
          <a:prstGeom prst="rect">
            <a:avLst/>
          </a:prstGeom>
          <a:noFill/>
          <a:ln/>
        </p:spPr>
        <p:txBody>
          <a:bodyPr wrap="square" lIns="0" tIns="0" rIns="0" bIns="0" rtlCol="0" anchor="t"/>
          <a:lstStyle/>
          <a:p>
            <a:r>
              <a:rPr lang="en-US" sz="1300" dirty="0">
                <a:solidFill>
                  <a:srgbClr val="6B6B6B"/>
                </a:solidFill>
                <a:latin typeface="+mn-lt"/>
                <a:ea typeface="Calibri" pitchFamily="34" charset="-122"/>
                <a:cs typeface="Calibri" pitchFamily="34" charset="-120"/>
              </a:rPr>
              <a:t>magnetic and gravity data processed to map the key mineralised structures</a:t>
            </a:r>
            <a:endParaRPr lang="en-US" sz="1300" dirty="0">
              <a:latin typeface="+mn-lt"/>
            </a:endParaRPr>
          </a:p>
        </p:txBody>
      </p:sp>
      <p:sp>
        <p:nvSpPr>
          <p:cNvPr id="19" name="Text 13"/>
          <p:cNvSpPr txBox="1"/>
          <p:nvPr/>
        </p:nvSpPr>
        <p:spPr>
          <a:xfrm>
            <a:off x="6036613" y="1692032"/>
            <a:ext cx="5579131" cy="228653"/>
          </a:xfrm>
          <a:prstGeom prst="rect">
            <a:avLst/>
          </a:prstGeom>
          <a:noFill/>
          <a:ln/>
        </p:spPr>
        <p:txBody>
          <a:bodyPr wrap="square" lIns="0" tIns="0" rIns="0" bIns="0" rtlCol="0" anchor="t"/>
          <a:lstStyle/>
          <a:p>
            <a:pPr>
              <a:lnSpc>
                <a:spcPct val="105000"/>
              </a:lnSpc>
            </a:pPr>
            <a:r>
              <a:rPr lang="en-US" sz="1250" b="1" kern="0" spc="200" dirty="0">
                <a:solidFill>
                  <a:srgbClr val="CE2027"/>
                </a:solidFill>
                <a:latin typeface="+mn-lt"/>
                <a:ea typeface="Calibri" pitchFamily="34" charset="-122"/>
                <a:cs typeface="Calibri" pitchFamily="34" charset="-120"/>
              </a:rPr>
              <a:t>GML SHARE PRICE (A$) — JULY 2025 TO SEPTEMBER 2026</a:t>
            </a:r>
            <a:endParaRPr lang="en-US" sz="1250" dirty="0">
              <a:latin typeface="+mn-lt"/>
            </a:endParaRPr>
          </a:p>
        </p:txBody>
      </p:sp>
      <p:graphicFrame>
        <p:nvGraphicFramePr>
          <p:cNvPr id="20" name="Chart 0"/>
          <p:cNvGraphicFramePr/>
          <p:nvPr/>
        </p:nvGraphicFramePr>
        <p:xfrm>
          <a:off x="6036613" y="1920685"/>
          <a:ext cx="5670593" cy="2377990"/>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 14"/>
          <p:cNvSpPr txBox="1"/>
          <p:nvPr/>
        </p:nvSpPr>
        <p:spPr>
          <a:xfrm>
            <a:off x="6036613" y="4298675"/>
            <a:ext cx="5579131" cy="201215"/>
          </a:xfrm>
          <a:prstGeom prst="rect">
            <a:avLst/>
          </a:prstGeom>
          <a:noFill/>
          <a:ln/>
        </p:spPr>
        <p:txBody>
          <a:bodyPr wrap="square" lIns="0" tIns="0" rIns="0" bIns="0" rtlCol="0" anchor="ctr"/>
          <a:lstStyle/>
          <a:p>
            <a:r>
              <a:rPr lang="en-US" sz="950" i="1" dirty="0">
                <a:solidFill>
                  <a:srgbClr val="6B6B6B"/>
                </a:solidFill>
                <a:latin typeface="Calibri" pitchFamily="34" charset="0"/>
                <a:ea typeface="Calibri" pitchFamily="34" charset="-122"/>
                <a:cs typeface="Calibri" pitchFamily="34" charset="-120"/>
              </a:rPr>
              <a:t>Last price A$0.096 (4 September 2026)..</a:t>
            </a:r>
            <a:endParaRPr lang="en-US" sz="950" dirty="0"/>
          </a:p>
        </p:txBody>
      </p:sp>
      <p:sp>
        <p:nvSpPr>
          <p:cNvPr id="22" name="Text 15"/>
          <p:cNvSpPr txBox="1"/>
          <p:nvPr/>
        </p:nvSpPr>
        <p:spPr>
          <a:xfrm>
            <a:off x="548943" y="4573059"/>
            <a:ext cx="4573058" cy="228653"/>
          </a:xfrm>
          <a:prstGeom prst="rect">
            <a:avLst/>
          </a:prstGeom>
          <a:noFill/>
          <a:ln/>
        </p:spPr>
        <p:txBody>
          <a:bodyPr wrap="square" lIns="0" tIns="0" rIns="0" bIns="0" rtlCol="0" anchor="t"/>
          <a:lstStyle/>
          <a:p>
            <a:pPr>
              <a:lnSpc>
                <a:spcPct val="105000"/>
              </a:lnSpc>
            </a:pPr>
            <a:r>
              <a:rPr lang="en-US" sz="1250" b="1" kern="0" spc="200" dirty="0">
                <a:solidFill>
                  <a:srgbClr val="CE2027"/>
                </a:solidFill>
                <a:latin typeface="+mn-lt"/>
                <a:ea typeface="Calibri" pitchFamily="34" charset="-122"/>
                <a:cs typeface="Calibri" pitchFamily="34" charset="-120"/>
              </a:rPr>
              <a:t>OUTCOMES</a:t>
            </a:r>
            <a:endParaRPr lang="en-US" sz="1250" dirty="0">
              <a:latin typeface="+mn-lt"/>
            </a:endParaRPr>
          </a:p>
        </p:txBody>
      </p:sp>
      <p:sp>
        <p:nvSpPr>
          <p:cNvPr id="23" name="Shape 16"/>
          <p:cNvSpPr/>
          <p:nvPr/>
        </p:nvSpPr>
        <p:spPr>
          <a:xfrm>
            <a:off x="548943" y="4847442"/>
            <a:ext cx="2698104" cy="1280456"/>
          </a:xfrm>
          <a:prstGeom prst="roundRect">
            <a:avLst>
              <a:gd name="adj" fmla="val 5714"/>
            </a:avLst>
          </a:prstGeom>
          <a:solidFill>
            <a:srgbClr val="F4F4F4"/>
          </a:solidFill>
          <a:ln w="12700">
            <a:solidFill>
              <a:srgbClr val="F4F4F4"/>
            </a:solidFill>
            <a:prstDash val="solid"/>
          </a:ln>
        </p:spPr>
        <p:txBody>
          <a:bodyPr/>
          <a:lstStyle/>
          <a:p>
            <a:endParaRPr lang="en-US"/>
          </a:p>
        </p:txBody>
      </p:sp>
      <p:sp>
        <p:nvSpPr>
          <p:cNvPr id="24" name="Text 17"/>
          <p:cNvSpPr txBox="1"/>
          <p:nvPr/>
        </p:nvSpPr>
        <p:spPr>
          <a:xfrm>
            <a:off x="731865" y="4957196"/>
            <a:ext cx="2332260" cy="411575"/>
          </a:xfrm>
          <a:prstGeom prst="rect">
            <a:avLst/>
          </a:prstGeom>
          <a:noFill/>
          <a:ln/>
        </p:spPr>
        <p:txBody>
          <a:bodyPr wrap="square" lIns="0" tIns="0" rIns="0" bIns="0" rtlCol="0" anchor="ctr"/>
          <a:lstStyle/>
          <a:p>
            <a:r>
              <a:rPr lang="en-US" sz="2150" b="1" dirty="0">
                <a:solidFill>
                  <a:srgbClr val="CE2027"/>
                </a:solidFill>
                <a:latin typeface="+mn-lt"/>
                <a:ea typeface="Calibri" pitchFamily="34" charset="-122"/>
                <a:cs typeface="Calibri" pitchFamily="34" charset="-120"/>
              </a:rPr>
              <a:t>2 gold systems</a:t>
            </a:r>
            <a:endParaRPr lang="en-US" sz="2150" dirty="0">
              <a:latin typeface="+mn-lt"/>
            </a:endParaRPr>
          </a:p>
        </p:txBody>
      </p:sp>
      <p:sp>
        <p:nvSpPr>
          <p:cNvPr id="25" name="Text 18"/>
          <p:cNvSpPr txBox="1"/>
          <p:nvPr/>
        </p:nvSpPr>
        <p:spPr>
          <a:xfrm>
            <a:off x="731865" y="5396209"/>
            <a:ext cx="2332260" cy="685959"/>
          </a:xfrm>
          <a:prstGeom prst="rect">
            <a:avLst/>
          </a:prstGeom>
          <a:noFill/>
          <a:ln/>
        </p:spPr>
        <p:txBody>
          <a:bodyPr wrap="square" lIns="0" tIns="0" rIns="0" bIns="0" rtlCol="0" anchor="t"/>
          <a:lstStyle/>
          <a:p>
            <a:pPr algn="just">
              <a:lnSpc>
                <a:spcPct val="105000"/>
              </a:lnSpc>
            </a:pPr>
            <a:r>
              <a:rPr lang="en-US" sz="1250" dirty="0">
                <a:solidFill>
                  <a:srgbClr val="2B2B2B"/>
                </a:solidFill>
                <a:latin typeface="+mn-lt"/>
                <a:ea typeface="Calibri" pitchFamily="34" charset="-122"/>
                <a:cs typeface="Calibri" pitchFamily="34" charset="-120"/>
              </a:rPr>
              <a:t>Orogenic gold and gold–silver “splay structure” mineralisation.</a:t>
            </a:r>
            <a:endParaRPr lang="en-US" sz="1250" dirty="0">
              <a:latin typeface="+mn-lt"/>
            </a:endParaRPr>
          </a:p>
        </p:txBody>
      </p:sp>
      <p:sp>
        <p:nvSpPr>
          <p:cNvPr id="26" name="Shape 19"/>
          <p:cNvSpPr/>
          <p:nvPr/>
        </p:nvSpPr>
        <p:spPr>
          <a:xfrm>
            <a:off x="3356801" y="4847442"/>
            <a:ext cx="2698104" cy="1280456"/>
          </a:xfrm>
          <a:prstGeom prst="roundRect">
            <a:avLst>
              <a:gd name="adj" fmla="val 5714"/>
            </a:avLst>
          </a:prstGeom>
          <a:solidFill>
            <a:srgbClr val="F4F4F4"/>
          </a:solidFill>
          <a:ln w="12700">
            <a:solidFill>
              <a:srgbClr val="F4F4F4"/>
            </a:solidFill>
            <a:prstDash val="solid"/>
          </a:ln>
        </p:spPr>
        <p:txBody>
          <a:bodyPr/>
          <a:lstStyle/>
          <a:p>
            <a:endParaRPr lang="en-US"/>
          </a:p>
        </p:txBody>
      </p:sp>
      <p:sp>
        <p:nvSpPr>
          <p:cNvPr id="27" name="Text 20"/>
          <p:cNvSpPr txBox="1"/>
          <p:nvPr/>
        </p:nvSpPr>
        <p:spPr>
          <a:xfrm>
            <a:off x="3539723" y="4957196"/>
            <a:ext cx="2332260" cy="411575"/>
          </a:xfrm>
          <a:prstGeom prst="rect">
            <a:avLst/>
          </a:prstGeom>
          <a:noFill/>
          <a:ln/>
        </p:spPr>
        <p:txBody>
          <a:bodyPr wrap="square" lIns="0" tIns="0" rIns="0" bIns="0" rtlCol="0" anchor="ctr"/>
          <a:lstStyle/>
          <a:p>
            <a:r>
              <a:rPr lang="en-US" sz="2150" b="1" dirty="0">
                <a:solidFill>
                  <a:srgbClr val="CE2027"/>
                </a:solidFill>
                <a:latin typeface="+mn-lt"/>
                <a:ea typeface="Calibri" pitchFamily="34" charset="-122"/>
                <a:cs typeface="Calibri" pitchFamily="34" charset="-120"/>
              </a:rPr>
              <a:t>4 orogenic targets</a:t>
            </a:r>
            <a:endParaRPr lang="en-US" sz="2150" dirty="0">
              <a:latin typeface="+mn-lt"/>
            </a:endParaRPr>
          </a:p>
        </p:txBody>
      </p:sp>
      <p:sp>
        <p:nvSpPr>
          <p:cNvPr id="28" name="Text 21"/>
          <p:cNvSpPr txBox="1"/>
          <p:nvPr/>
        </p:nvSpPr>
        <p:spPr>
          <a:xfrm>
            <a:off x="3539723" y="5396209"/>
            <a:ext cx="2332260" cy="685959"/>
          </a:xfrm>
          <a:prstGeom prst="rect">
            <a:avLst/>
          </a:prstGeom>
          <a:noFill/>
          <a:ln/>
        </p:spPr>
        <p:txBody>
          <a:bodyPr wrap="square" lIns="0" tIns="0" rIns="0" bIns="0" rtlCol="0" anchor="t"/>
          <a:lstStyle/>
          <a:p>
            <a:pPr algn="just">
              <a:lnSpc>
                <a:spcPct val="105000"/>
              </a:lnSpc>
            </a:pPr>
            <a:r>
              <a:rPr lang="en-US" sz="1250" dirty="0">
                <a:solidFill>
                  <a:srgbClr val="2B2B2B"/>
                </a:solidFill>
                <a:latin typeface="+mn-lt"/>
                <a:ea typeface="Calibri" pitchFamily="34" charset="-122"/>
                <a:cs typeface="Calibri" pitchFamily="34" charset="-120"/>
              </a:rPr>
              <a:t>Cowza, Haflinger, Celia South and Horse Well.</a:t>
            </a:r>
            <a:endParaRPr lang="en-US" sz="1250" dirty="0">
              <a:latin typeface="+mn-lt"/>
            </a:endParaRPr>
          </a:p>
        </p:txBody>
      </p:sp>
      <p:sp>
        <p:nvSpPr>
          <p:cNvPr id="29" name="Shape 22"/>
          <p:cNvSpPr/>
          <p:nvPr/>
        </p:nvSpPr>
        <p:spPr>
          <a:xfrm>
            <a:off x="6164659" y="4847442"/>
            <a:ext cx="2698104" cy="1280456"/>
          </a:xfrm>
          <a:prstGeom prst="roundRect">
            <a:avLst>
              <a:gd name="adj" fmla="val 5714"/>
            </a:avLst>
          </a:prstGeom>
          <a:solidFill>
            <a:srgbClr val="F4F4F4"/>
          </a:solidFill>
          <a:ln w="12700">
            <a:solidFill>
              <a:srgbClr val="F4F4F4"/>
            </a:solidFill>
            <a:prstDash val="solid"/>
          </a:ln>
        </p:spPr>
        <p:txBody>
          <a:bodyPr/>
          <a:lstStyle/>
          <a:p>
            <a:endParaRPr lang="en-US"/>
          </a:p>
        </p:txBody>
      </p:sp>
      <p:sp>
        <p:nvSpPr>
          <p:cNvPr id="30" name="Text 23"/>
          <p:cNvSpPr txBox="1"/>
          <p:nvPr/>
        </p:nvSpPr>
        <p:spPr>
          <a:xfrm>
            <a:off x="6347581" y="4957196"/>
            <a:ext cx="2332260" cy="411575"/>
          </a:xfrm>
          <a:prstGeom prst="rect">
            <a:avLst/>
          </a:prstGeom>
          <a:noFill/>
          <a:ln/>
        </p:spPr>
        <p:txBody>
          <a:bodyPr wrap="square" lIns="0" tIns="0" rIns="0" bIns="0" rtlCol="0" anchor="ctr"/>
          <a:lstStyle/>
          <a:p>
            <a:r>
              <a:rPr lang="en-US" sz="2150" b="1" dirty="0">
                <a:solidFill>
                  <a:srgbClr val="CE2027"/>
                </a:solidFill>
                <a:latin typeface="+mn-lt"/>
                <a:ea typeface="Calibri" pitchFamily="34" charset="-122"/>
                <a:cs typeface="Calibri" pitchFamily="34" charset="-120"/>
              </a:rPr>
              <a:t>3 Au–Ag targets</a:t>
            </a:r>
            <a:endParaRPr lang="en-US" sz="2150" dirty="0">
              <a:latin typeface="+mn-lt"/>
            </a:endParaRPr>
          </a:p>
        </p:txBody>
      </p:sp>
      <p:sp>
        <p:nvSpPr>
          <p:cNvPr id="31" name="Text 24"/>
          <p:cNvSpPr txBox="1"/>
          <p:nvPr/>
        </p:nvSpPr>
        <p:spPr>
          <a:xfrm>
            <a:off x="6347581" y="5396209"/>
            <a:ext cx="2332260" cy="685959"/>
          </a:xfrm>
          <a:prstGeom prst="rect">
            <a:avLst/>
          </a:prstGeom>
          <a:noFill/>
          <a:ln/>
        </p:spPr>
        <p:txBody>
          <a:bodyPr wrap="square" lIns="0" tIns="0" rIns="0" bIns="0" rtlCol="0" anchor="t"/>
          <a:lstStyle/>
          <a:p>
            <a:pPr algn="just">
              <a:lnSpc>
                <a:spcPct val="105000"/>
              </a:lnSpc>
            </a:pPr>
            <a:r>
              <a:rPr lang="en-US" sz="1250" dirty="0">
                <a:solidFill>
                  <a:srgbClr val="2B2B2B"/>
                </a:solidFill>
                <a:latin typeface="+mn-lt"/>
                <a:ea typeface="Calibri" pitchFamily="34" charset="-122"/>
                <a:cs typeface="Calibri" pitchFamily="34" charset="-120"/>
              </a:rPr>
              <a:t>Great Western, Great Western South and Dusk 'til Dawn.</a:t>
            </a:r>
            <a:endParaRPr lang="en-US" sz="1250" dirty="0">
              <a:latin typeface="+mn-lt"/>
            </a:endParaRPr>
          </a:p>
        </p:txBody>
      </p:sp>
      <p:sp>
        <p:nvSpPr>
          <p:cNvPr id="32" name="Shape 25"/>
          <p:cNvSpPr/>
          <p:nvPr/>
        </p:nvSpPr>
        <p:spPr>
          <a:xfrm>
            <a:off x="8972517" y="4847442"/>
            <a:ext cx="2698104" cy="1280456"/>
          </a:xfrm>
          <a:prstGeom prst="roundRect">
            <a:avLst>
              <a:gd name="adj" fmla="val 5714"/>
            </a:avLst>
          </a:prstGeom>
          <a:solidFill>
            <a:srgbClr val="F4F4F4"/>
          </a:solidFill>
          <a:ln w="12700">
            <a:solidFill>
              <a:srgbClr val="F4F4F4"/>
            </a:solidFill>
            <a:prstDash val="solid"/>
          </a:ln>
        </p:spPr>
        <p:txBody>
          <a:bodyPr/>
          <a:lstStyle/>
          <a:p>
            <a:endParaRPr lang="en-US"/>
          </a:p>
        </p:txBody>
      </p:sp>
      <p:sp>
        <p:nvSpPr>
          <p:cNvPr id="33" name="Text 26"/>
          <p:cNvSpPr txBox="1"/>
          <p:nvPr/>
        </p:nvSpPr>
        <p:spPr>
          <a:xfrm>
            <a:off x="9155439" y="4957196"/>
            <a:ext cx="2332260" cy="411575"/>
          </a:xfrm>
          <a:prstGeom prst="rect">
            <a:avLst/>
          </a:prstGeom>
          <a:noFill/>
          <a:ln/>
        </p:spPr>
        <p:txBody>
          <a:bodyPr wrap="square" lIns="0" tIns="0" rIns="0" bIns="0" rtlCol="0" anchor="ctr"/>
          <a:lstStyle/>
          <a:p>
            <a:r>
              <a:rPr lang="en-US" sz="2150" b="1" dirty="0">
                <a:solidFill>
                  <a:srgbClr val="CE2027"/>
                </a:solidFill>
                <a:latin typeface="+mn-lt"/>
                <a:ea typeface="Calibri" pitchFamily="34" charset="-122"/>
                <a:cs typeface="Calibri" pitchFamily="34" charset="-120"/>
              </a:rPr>
              <a:t>RC + diamond</a:t>
            </a:r>
            <a:endParaRPr lang="en-US" sz="2150" dirty="0">
              <a:latin typeface="+mn-lt"/>
            </a:endParaRPr>
          </a:p>
        </p:txBody>
      </p:sp>
      <p:sp>
        <p:nvSpPr>
          <p:cNvPr id="34" name="Text 27"/>
          <p:cNvSpPr txBox="1"/>
          <p:nvPr/>
        </p:nvSpPr>
        <p:spPr>
          <a:xfrm>
            <a:off x="9155439" y="5396209"/>
            <a:ext cx="2332260" cy="685959"/>
          </a:xfrm>
          <a:prstGeom prst="rect">
            <a:avLst/>
          </a:prstGeom>
          <a:noFill/>
          <a:ln/>
        </p:spPr>
        <p:txBody>
          <a:bodyPr wrap="square" lIns="0" tIns="0" rIns="0" bIns="0" rtlCol="0" anchor="t"/>
          <a:lstStyle/>
          <a:p>
            <a:pPr algn="just">
              <a:lnSpc>
                <a:spcPct val="105000"/>
              </a:lnSpc>
            </a:pPr>
            <a:r>
              <a:rPr lang="en-US" sz="1250" dirty="0">
                <a:solidFill>
                  <a:srgbClr val="2B2B2B"/>
                </a:solidFill>
                <a:latin typeface="+mn-lt"/>
                <a:ea typeface="Calibri" pitchFamily="34" charset="-122"/>
                <a:cs typeface="Calibri" pitchFamily="34" charset="-120"/>
              </a:rPr>
              <a:t>RC drilling underway on priority orogenic targets; diamond rigs arrive this month.</a:t>
            </a:r>
            <a:endParaRPr lang="en-US" sz="1250" dirty="0">
              <a:latin typeface="+mn-lt"/>
            </a:endParaRPr>
          </a:p>
        </p:txBody>
      </p:sp>
      <p:sp>
        <p:nvSpPr>
          <p:cNvPr id="36" name="Text 29"/>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5</a:t>
            </a:r>
            <a:endParaRPr lang="en-US" sz="1100" dirty="0"/>
          </a:p>
        </p:txBody>
      </p:sp>
    </p:spTree>
    <p:extLst>
      <p:ext uri="{BB962C8B-B14F-4D97-AF65-F5344CB8AC3E}">
        <p14:creationId xmlns:p14="http://schemas.microsoft.com/office/powerpoint/2010/main" val="318014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E501BA71-0096-F336-7420-2390FE8604E0}"/>
              </a:ext>
            </a:extLst>
          </p:cNvPr>
          <p:cNvSpPr txBox="1">
            <a:spLocks/>
          </p:cNvSpPr>
          <p:nvPr/>
        </p:nvSpPr>
        <p:spPr>
          <a:xfrm>
            <a:off x="457199" y="1183527"/>
            <a:ext cx="6746651" cy="3379124"/>
          </a:xfrm>
          <a:prstGeom prst="rect">
            <a:avLst/>
          </a:prstGeom>
        </p:spPr>
        <p:txBody>
          <a:bodyPr/>
          <a:lstStyle>
            <a:lvl1pPr marL="1714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300">
                <a:solidFill>
                  <a:srgbClr val="5F5F5F"/>
                </a:solidFill>
                <a:latin typeface="+mn-lt"/>
                <a:ea typeface="MS PGothic" panose="020B0600070205080204" pitchFamily="34" charset="-128"/>
                <a:cs typeface="MS PGothic" charset="0"/>
              </a:defRPr>
            </a:lvl1pPr>
            <a:lvl2pPr marL="5143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100" i="1">
                <a:solidFill>
                  <a:srgbClr val="838162"/>
                </a:solidFill>
                <a:latin typeface="+mn-lt"/>
                <a:ea typeface="MS PGothic" panose="020B0600070205080204" pitchFamily="34" charset="-128"/>
                <a:cs typeface="MS PGothic" charset="0"/>
              </a:defRPr>
            </a:lvl2pPr>
            <a:lvl3pPr marL="8572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900" i="1">
                <a:solidFill>
                  <a:srgbClr val="838162"/>
                </a:solidFill>
                <a:latin typeface="+mn-lt"/>
                <a:ea typeface="MS PGothic" panose="020B0600070205080204" pitchFamily="34" charset="-128"/>
                <a:cs typeface="MS PGothic" charset="0"/>
              </a:defRPr>
            </a:lvl3pPr>
            <a:lvl4pPr marL="12573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4pPr>
            <a:lvl5pPr marL="16002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5pPr>
            <a:lvl6pPr marL="24860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6pPr>
            <a:lvl7pPr marL="29432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7pPr>
            <a:lvl8pPr marL="34004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8pPr>
            <a:lvl9pPr marL="38576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9pPr>
          </a:lstStyle>
          <a:p>
            <a:pPr>
              <a:buClr>
                <a:srgbClr val="CE2027"/>
              </a:buClr>
              <a:buFont typeface="Wingdings" panose="05000000000000000000" pitchFamily="2" charset="2"/>
              <a:buChar char="§"/>
            </a:pPr>
            <a:r>
              <a:rPr lang="en-US" sz="2000" kern="0" dirty="0">
                <a:solidFill>
                  <a:schemeClr val="tx1"/>
                </a:solidFill>
              </a:rPr>
              <a:t>70km of prospective greenstone belt.</a:t>
            </a:r>
          </a:p>
          <a:p>
            <a:pPr>
              <a:buClr>
                <a:srgbClr val="CE2027"/>
              </a:buClr>
              <a:buFont typeface="Wingdings" panose="05000000000000000000" pitchFamily="2" charset="2"/>
              <a:buChar char="§"/>
            </a:pPr>
            <a:r>
              <a:rPr lang="en-US" sz="2000" b="1" kern="0" dirty="0">
                <a:solidFill>
                  <a:schemeClr val="tx1"/>
                </a:solidFill>
              </a:rPr>
              <a:t>Orogenic Gold Targets</a:t>
            </a:r>
          </a:p>
          <a:p>
            <a:pPr lvl="1">
              <a:buClr>
                <a:srgbClr val="CE2027"/>
              </a:buClr>
              <a:buFont typeface="Wingdings" panose="05000000000000000000" pitchFamily="2" charset="2"/>
              <a:buChar char="§"/>
            </a:pPr>
            <a:r>
              <a:rPr lang="en-US" sz="1800" kern="0" dirty="0">
                <a:solidFill>
                  <a:schemeClr val="tx1"/>
                </a:solidFill>
              </a:rPr>
              <a:t>Significant gold </a:t>
            </a:r>
            <a:r>
              <a:rPr lang="en-US" sz="1800" kern="0" dirty="0" err="1">
                <a:solidFill>
                  <a:schemeClr val="tx1"/>
                </a:solidFill>
              </a:rPr>
              <a:t>mineralisation</a:t>
            </a:r>
            <a:r>
              <a:rPr lang="en-US" sz="1800" kern="0" dirty="0">
                <a:solidFill>
                  <a:schemeClr val="tx1"/>
                </a:solidFill>
              </a:rPr>
              <a:t> based on four key factors</a:t>
            </a:r>
            <a:r>
              <a:rPr lang="en-US" sz="2000" kern="0" dirty="0">
                <a:solidFill>
                  <a:schemeClr val="bg2">
                    <a:lumMod val="75000"/>
                  </a:schemeClr>
                </a:solidFill>
              </a:rPr>
              <a:t>:	</a:t>
            </a:r>
          </a:p>
          <a:p>
            <a:pPr marL="1028700" lvl="2" indent="-342900">
              <a:buClr>
                <a:srgbClr val="CE2027"/>
              </a:buClr>
              <a:buFont typeface="+mj-lt"/>
              <a:buAutoNum type="arabicPeriod"/>
            </a:pPr>
            <a:r>
              <a:rPr lang="en-US" sz="1600" b="1" kern="0" dirty="0">
                <a:solidFill>
                  <a:srgbClr val="C00000"/>
                </a:solidFill>
              </a:rPr>
              <a:t>Mafic-intermediate contact </a:t>
            </a:r>
            <a:r>
              <a:rPr lang="en-US" sz="1600" b="1" kern="0" dirty="0">
                <a:solidFill>
                  <a:schemeClr val="tx1"/>
                </a:solidFill>
              </a:rPr>
              <a:t>- </a:t>
            </a:r>
            <a:r>
              <a:rPr lang="en-US" sz="1600" kern="0" dirty="0">
                <a:solidFill>
                  <a:schemeClr val="tx1"/>
                </a:solidFill>
              </a:rPr>
              <a:t>creates the perfect rheological contrast for significant gold mineralisation to be deposited</a:t>
            </a:r>
            <a:r>
              <a:rPr lang="en-US" sz="1600" kern="0" dirty="0">
                <a:solidFill>
                  <a:schemeClr val="bg2">
                    <a:lumMod val="75000"/>
                  </a:schemeClr>
                </a:solidFill>
              </a:rPr>
              <a:t>.</a:t>
            </a:r>
          </a:p>
          <a:p>
            <a:pPr marL="1028700" lvl="2" indent="-342900">
              <a:buClr>
                <a:srgbClr val="CE2027"/>
              </a:buClr>
              <a:buFont typeface="+mj-lt"/>
              <a:buAutoNum type="arabicPeriod"/>
            </a:pPr>
            <a:r>
              <a:rPr lang="en-US" sz="1600" b="1" kern="0" dirty="0">
                <a:solidFill>
                  <a:srgbClr val="C00000"/>
                </a:solidFill>
              </a:rPr>
              <a:t>Northeast trending structures </a:t>
            </a:r>
            <a:r>
              <a:rPr lang="en-US" sz="1600" kern="0" dirty="0">
                <a:solidFill>
                  <a:schemeClr val="tx1"/>
                </a:solidFill>
              </a:rPr>
              <a:t>– creating zones of dilation required for hydrothermal gold bearing fluids to infiltrate.</a:t>
            </a:r>
          </a:p>
          <a:p>
            <a:pPr marL="1028700" lvl="2" indent="-342900">
              <a:buClr>
                <a:srgbClr val="CE2027"/>
              </a:buClr>
              <a:buFont typeface="+mj-lt"/>
              <a:buAutoNum type="arabicPeriod"/>
            </a:pPr>
            <a:r>
              <a:rPr lang="en-US" sz="1600" b="1" kern="0" dirty="0">
                <a:solidFill>
                  <a:srgbClr val="C00000"/>
                </a:solidFill>
              </a:rPr>
              <a:t>Zones of de-magnetization </a:t>
            </a:r>
            <a:r>
              <a:rPr lang="en-US" sz="1600" b="1" kern="0" dirty="0">
                <a:solidFill>
                  <a:schemeClr val="tx1"/>
                </a:solidFill>
              </a:rPr>
              <a:t>– </a:t>
            </a:r>
            <a:r>
              <a:rPr lang="en-US" sz="1600" kern="0" dirty="0">
                <a:solidFill>
                  <a:schemeClr val="tx1"/>
                </a:solidFill>
              </a:rPr>
              <a:t>evidence of magnetic destruction of host rocks as part of the hydrothermal gold system.</a:t>
            </a:r>
          </a:p>
          <a:p>
            <a:pPr marL="1028700" lvl="2" indent="-342900">
              <a:buClr>
                <a:srgbClr val="CE2027"/>
              </a:buClr>
              <a:buFont typeface="+mj-lt"/>
              <a:buAutoNum type="arabicPeriod"/>
            </a:pPr>
            <a:r>
              <a:rPr lang="en-US" sz="1600" b="1" kern="0" dirty="0">
                <a:solidFill>
                  <a:srgbClr val="C00000"/>
                </a:solidFill>
              </a:rPr>
              <a:t>Deep seated </a:t>
            </a:r>
            <a:r>
              <a:rPr lang="en-US" sz="1600" b="1" kern="0" dirty="0" err="1">
                <a:solidFill>
                  <a:srgbClr val="C00000"/>
                </a:solidFill>
              </a:rPr>
              <a:t>basinal</a:t>
            </a:r>
            <a:r>
              <a:rPr lang="en-US" sz="1600" b="1" kern="0" dirty="0">
                <a:solidFill>
                  <a:srgbClr val="C00000"/>
                </a:solidFill>
              </a:rPr>
              <a:t> structure </a:t>
            </a:r>
            <a:r>
              <a:rPr lang="en-US" sz="1600" b="1" kern="0" dirty="0">
                <a:solidFill>
                  <a:schemeClr val="tx1"/>
                </a:solidFill>
              </a:rPr>
              <a:t>– </a:t>
            </a:r>
            <a:r>
              <a:rPr lang="en-US" sz="1600" kern="0" dirty="0">
                <a:solidFill>
                  <a:schemeClr val="tx1"/>
                </a:solidFill>
              </a:rPr>
              <a:t>Celia Shear Corridor.</a:t>
            </a:r>
            <a:endParaRPr lang="en-US" sz="1600" b="1" kern="0" dirty="0">
              <a:solidFill>
                <a:schemeClr val="tx1"/>
              </a:solidFill>
            </a:endParaRPr>
          </a:p>
          <a:p>
            <a:pPr>
              <a:buClr>
                <a:srgbClr val="CE2027"/>
              </a:buClr>
            </a:pPr>
            <a:r>
              <a:rPr lang="en-US" sz="2200" b="1" kern="0" dirty="0">
                <a:solidFill>
                  <a:schemeClr val="tx1"/>
                </a:solidFill>
              </a:rPr>
              <a:t>Gold-Silver ‘Splay Structure’ Targets</a:t>
            </a:r>
          </a:p>
          <a:p>
            <a:pPr lvl="1">
              <a:buClr>
                <a:srgbClr val="CE2027"/>
              </a:buClr>
              <a:buFont typeface="Wingdings" panose="05000000000000000000" pitchFamily="2" charset="2"/>
              <a:buChar char="§"/>
            </a:pPr>
            <a:r>
              <a:rPr lang="en-US" sz="2000" kern="0" dirty="0">
                <a:solidFill>
                  <a:schemeClr val="tx1"/>
                </a:solidFill>
              </a:rPr>
              <a:t>Positioned along regional ‘splay structures’ and associated ‘late intrusions’.</a:t>
            </a:r>
          </a:p>
          <a:p>
            <a:pPr lvl="2">
              <a:buClr>
                <a:srgbClr val="CE2027"/>
              </a:buClr>
              <a:buFont typeface="Wingdings" panose="05000000000000000000" pitchFamily="2" charset="2"/>
              <a:buChar char="§"/>
            </a:pPr>
            <a:r>
              <a:rPr lang="en-US" sz="1800" kern="0" dirty="0">
                <a:solidFill>
                  <a:schemeClr val="tx1"/>
                </a:solidFill>
              </a:rPr>
              <a:t>Great Western</a:t>
            </a:r>
          </a:p>
          <a:p>
            <a:pPr lvl="2">
              <a:buClr>
                <a:srgbClr val="CE2027"/>
              </a:buClr>
              <a:buFont typeface="Wingdings" panose="05000000000000000000" pitchFamily="2" charset="2"/>
              <a:buChar char="§"/>
            </a:pPr>
            <a:r>
              <a:rPr lang="en-US" sz="1800" kern="0" dirty="0">
                <a:solidFill>
                  <a:schemeClr val="tx1"/>
                </a:solidFill>
              </a:rPr>
              <a:t>Dusk ‘til Dawn</a:t>
            </a:r>
          </a:p>
          <a:p>
            <a:pPr lvl="2">
              <a:buClr>
                <a:srgbClr val="CE2027"/>
              </a:buClr>
              <a:buFont typeface="Wingdings" panose="05000000000000000000" pitchFamily="2" charset="2"/>
              <a:buChar char="§"/>
            </a:pPr>
            <a:r>
              <a:rPr lang="en-US" sz="1800" kern="0" dirty="0">
                <a:solidFill>
                  <a:schemeClr val="tx1"/>
                </a:solidFill>
              </a:rPr>
              <a:t>Great Western South</a:t>
            </a:r>
          </a:p>
          <a:p>
            <a:pPr>
              <a:buClr>
                <a:srgbClr val="CE2027"/>
              </a:buClr>
              <a:buFont typeface="Wingdings" panose="05000000000000000000" pitchFamily="2" charset="2"/>
              <a:buChar char="§"/>
            </a:pPr>
            <a:endParaRPr lang="en-AU" kern="0" dirty="0"/>
          </a:p>
          <a:p>
            <a:pPr marL="0" indent="0">
              <a:buNone/>
            </a:pPr>
            <a:endParaRPr lang="en-AU" kern="0" dirty="0"/>
          </a:p>
        </p:txBody>
      </p:sp>
      <p:sp>
        <p:nvSpPr>
          <p:cNvPr id="16" name="Title 1">
            <a:extLst>
              <a:ext uri="{FF2B5EF4-FFF2-40B4-BE49-F238E27FC236}">
                <a16:creationId xmlns:a16="http://schemas.microsoft.com/office/drawing/2014/main" id="{0ADC51ED-7C64-C840-4F35-332E2362954D}"/>
              </a:ext>
            </a:extLst>
          </p:cNvPr>
          <p:cNvSpPr txBox="1">
            <a:spLocks/>
          </p:cNvSpPr>
          <p:nvPr/>
        </p:nvSpPr>
        <p:spPr>
          <a:xfrm>
            <a:off x="457199" y="372567"/>
            <a:ext cx="3558619" cy="668833"/>
          </a:xfrm>
          <a:prstGeom prst="rect">
            <a:avLst/>
          </a:prstGeom>
        </p:spPr>
        <p:txBody>
          <a:bodyPr/>
          <a:lstStyle>
            <a:lvl1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1pPr>
            <a:lvl2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2pPr>
            <a:lvl3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3pPr>
            <a:lvl4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4pPr>
            <a:lvl5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5pPr>
            <a:lvl6pPr marL="457200" algn="l" defTabSz="1089025" rtl="0" fontAlgn="base">
              <a:spcBef>
                <a:spcPct val="0"/>
              </a:spcBef>
              <a:spcAft>
                <a:spcPct val="0"/>
              </a:spcAft>
              <a:defRPr sz="3100">
                <a:solidFill>
                  <a:schemeClr val="bg1"/>
                </a:solidFill>
                <a:latin typeface="Calibri" pitchFamily="34" charset="0"/>
              </a:defRPr>
            </a:lvl6pPr>
            <a:lvl7pPr marL="914400" algn="l" defTabSz="1089025" rtl="0" fontAlgn="base">
              <a:spcBef>
                <a:spcPct val="0"/>
              </a:spcBef>
              <a:spcAft>
                <a:spcPct val="0"/>
              </a:spcAft>
              <a:defRPr sz="3100">
                <a:solidFill>
                  <a:schemeClr val="bg1"/>
                </a:solidFill>
                <a:latin typeface="Calibri" pitchFamily="34" charset="0"/>
              </a:defRPr>
            </a:lvl7pPr>
            <a:lvl8pPr marL="1371600" algn="l" defTabSz="1089025" rtl="0" fontAlgn="base">
              <a:spcBef>
                <a:spcPct val="0"/>
              </a:spcBef>
              <a:spcAft>
                <a:spcPct val="0"/>
              </a:spcAft>
              <a:defRPr sz="3100">
                <a:solidFill>
                  <a:schemeClr val="bg1"/>
                </a:solidFill>
                <a:latin typeface="Calibri" pitchFamily="34" charset="0"/>
              </a:defRPr>
            </a:lvl8pPr>
            <a:lvl9pPr marL="1828800" algn="l" defTabSz="1089025" rtl="0" fontAlgn="base">
              <a:spcBef>
                <a:spcPct val="0"/>
              </a:spcBef>
              <a:spcAft>
                <a:spcPct val="0"/>
              </a:spcAft>
              <a:defRPr sz="3100">
                <a:solidFill>
                  <a:schemeClr val="bg1"/>
                </a:solidFill>
                <a:latin typeface="Calibri" pitchFamily="34" charset="0"/>
              </a:defRPr>
            </a:lvl9pPr>
          </a:lstStyle>
          <a:p>
            <a:r>
              <a:rPr lang="en-AU" sz="3200" b="1" kern="0" dirty="0">
                <a:solidFill>
                  <a:schemeClr val="bg2">
                    <a:lumMod val="75000"/>
                  </a:schemeClr>
                </a:solidFill>
              </a:rPr>
              <a:t>Project Overview</a:t>
            </a:r>
          </a:p>
        </p:txBody>
      </p:sp>
      <p:pic>
        <p:nvPicPr>
          <p:cNvPr id="4" name="Picture 3">
            <a:extLst>
              <a:ext uri="{FF2B5EF4-FFF2-40B4-BE49-F238E27FC236}">
                <a16:creationId xmlns:a16="http://schemas.microsoft.com/office/drawing/2014/main" id="{4C3B798F-71E9-DECB-29B3-F9E32346D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773" y="276130"/>
            <a:ext cx="4459636" cy="6307327"/>
          </a:xfrm>
          <a:prstGeom prst="rect">
            <a:avLst/>
          </a:prstGeom>
        </p:spPr>
      </p:pic>
      <p:sp>
        <p:nvSpPr>
          <p:cNvPr id="3" name="Freeform: Shape 2">
            <a:extLst>
              <a:ext uri="{FF2B5EF4-FFF2-40B4-BE49-F238E27FC236}">
                <a16:creationId xmlns:a16="http://schemas.microsoft.com/office/drawing/2014/main" id="{BEFDA517-40FD-4F5E-F16F-F142CCB5AAE0}"/>
              </a:ext>
            </a:extLst>
          </p:cNvPr>
          <p:cNvSpPr/>
          <p:nvPr/>
        </p:nvSpPr>
        <p:spPr bwMode="auto">
          <a:xfrm>
            <a:off x="8464550" y="1028700"/>
            <a:ext cx="533400" cy="1022350"/>
          </a:xfrm>
          <a:custGeom>
            <a:avLst/>
            <a:gdLst>
              <a:gd name="csX0" fmla="*/ 0 w 533400"/>
              <a:gd name="csY0" fmla="*/ 0 h 1022350"/>
              <a:gd name="csX1" fmla="*/ 12700 w 533400"/>
              <a:gd name="csY1" fmla="*/ 31750 h 1022350"/>
              <a:gd name="csX2" fmla="*/ 25400 w 533400"/>
              <a:gd name="csY2" fmla="*/ 50800 h 1022350"/>
              <a:gd name="csX3" fmla="*/ 31750 w 533400"/>
              <a:gd name="csY3" fmla="*/ 82550 h 1022350"/>
              <a:gd name="csX4" fmla="*/ 44450 w 533400"/>
              <a:gd name="csY4" fmla="*/ 120650 h 1022350"/>
              <a:gd name="csX5" fmla="*/ 50800 w 533400"/>
              <a:gd name="csY5" fmla="*/ 146050 h 1022350"/>
              <a:gd name="csX6" fmla="*/ 57150 w 533400"/>
              <a:gd name="csY6" fmla="*/ 165100 h 1022350"/>
              <a:gd name="csX7" fmla="*/ 69850 w 533400"/>
              <a:gd name="csY7" fmla="*/ 222250 h 1022350"/>
              <a:gd name="csX8" fmla="*/ 76200 w 533400"/>
              <a:gd name="csY8" fmla="*/ 247650 h 1022350"/>
              <a:gd name="csX9" fmla="*/ 82550 w 533400"/>
              <a:gd name="csY9" fmla="*/ 279400 h 1022350"/>
              <a:gd name="csX10" fmla="*/ 101600 w 533400"/>
              <a:gd name="csY10" fmla="*/ 355600 h 1022350"/>
              <a:gd name="csX11" fmla="*/ 107950 w 533400"/>
              <a:gd name="csY11" fmla="*/ 381000 h 1022350"/>
              <a:gd name="csX12" fmla="*/ 120650 w 533400"/>
              <a:gd name="csY12" fmla="*/ 444500 h 1022350"/>
              <a:gd name="csX13" fmla="*/ 127000 w 533400"/>
              <a:gd name="csY13" fmla="*/ 463550 h 1022350"/>
              <a:gd name="csX14" fmla="*/ 146050 w 533400"/>
              <a:gd name="csY14" fmla="*/ 527050 h 1022350"/>
              <a:gd name="csX15" fmla="*/ 158750 w 533400"/>
              <a:gd name="csY15" fmla="*/ 552450 h 1022350"/>
              <a:gd name="csX16" fmla="*/ 165100 w 533400"/>
              <a:gd name="csY16" fmla="*/ 571500 h 1022350"/>
              <a:gd name="csX17" fmla="*/ 177800 w 533400"/>
              <a:gd name="csY17" fmla="*/ 596900 h 1022350"/>
              <a:gd name="csX18" fmla="*/ 190500 w 533400"/>
              <a:gd name="csY18" fmla="*/ 628650 h 1022350"/>
              <a:gd name="csX19" fmla="*/ 209550 w 533400"/>
              <a:gd name="csY19" fmla="*/ 654050 h 1022350"/>
              <a:gd name="csX20" fmla="*/ 215900 w 533400"/>
              <a:gd name="csY20" fmla="*/ 679450 h 1022350"/>
              <a:gd name="csX21" fmla="*/ 241300 w 533400"/>
              <a:gd name="csY21" fmla="*/ 717550 h 1022350"/>
              <a:gd name="csX22" fmla="*/ 254000 w 533400"/>
              <a:gd name="csY22" fmla="*/ 736600 h 1022350"/>
              <a:gd name="csX23" fmla="*/ 266700 w 533400"/>
              <a:gd name="csY23" fmla="*/ 755650 h 1022350"/>
              <a:gd name="csX24" fmla="*/ 292100 w 533400"/>
              <a:gd name="csY24" fmla="*/ 800100 h 1022350"/>
              <a:gd name="csX25" fmla="*/ 311150 w 533400"/>
              <a:gd name="csY25" fmla="*/ 819150 h 1022350"/>
              <a:gd name="csX26" fmla="*/ 336550 w 533400"/>
              <a:gd name="csY26" fmla="*/ 869950 h 1022350"/>
              <a:gd name="csX27" fmla="*/ 387350 w 533400"/>
              <a:gd name="csY27" fmla="*/ 927100 h 1022350"/>
              <a:gd name="csX28" fmla="*/ 425450 w 533400"/>
              <a:gd name="csY28" fmla="*/ 952500 h 1022350"/>
              <a:gd name="csX29" fmla="*/ 463550 w 533400"/>
              <a:gd name="csY29" fmla="*/ 977900 h 1022350"/>
              <a:gd name="csX30" fmla="*/ 482600 w 533400"/>
              <a:gd name="csY30" fmla="*/ 996950 h 1022350"/>
              <a:gd name="csX31" fmla="*/ 501650 w 533400"/>
              <a:gd name="csY31" fmla="*/ 1003300 h 1022350"/>
              <a:gd name="csX32" fmla="*/ 533400 w 533400"/>
              <a:gd name="csY32" fmla="*/ 1022350 h 1022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33400" h="1022350">
                <a:moveTo>
                  <a:pt x="0" y="0"/>
                </a:moveTo>
                <a:cubicBezTo>
                  <a:pt x="4233" y="10583"/>
                  <a:pt x="7602" y="21555"/>
                  <a:pt x="12700" y="31750"/>
                </a:cubicBezTo>
                <a:cubicBezTo>
                  <a:pt x="16113" y="38576"/>
                  <a:pt x="22720" y="43654"/>
                  <a:pt x="25400" y="50800"/>
                </a:cubicBezTo>
                <a:cubicBezTo>
                  <a:pt x="29190" y="60906"/>
                  <a:pt x="28910" y="72137"/>
                  <a:pt x="31750" y="82550"/>
                </a:cubicBezTo>
                <a:cubicBezTo>
                  <a:pt x="35272" y="95465"/>
                  <a:pt x="41203" y="107663"/>
                  <a:pt x="44450" y="120650"/>
                </a:cubicBezTo>
                <a:cubicBezTo>
                  <a:pt x="46567" y="129117"/>
                  <a:pt x="48402" y="137659"/>
                  <a:pt x="50800" y="146050"/>
                </a:cubicBezTo>
                <a:cubicBezTo>
                  <a:pt x="52639" y="152486"/>
                  <a:pt x="55311" y="158664"/>
                  <a:pt x="57150" y="165100"/>
                </a:cubicBezTo>
                <a:cubicBezTo>
                  <a:pt x="64893" y="192201"/>
                  <a:pt x="63303" y="192788"/>
                  <a:pt x="69850" y="222250"/>
                </a:cubicBezTo>
                <a:cubicBezTo>
                  <a:pt x="71743" y="230769"/>
                  <a:pt x="74307" y="239131"/>
                  <a:pt x="76200" y="247650"/>
                </a:cubicBezTo>
                <a:cubicBezTo>
                  <a:pt x="78541" y="258186"/>
                  <a:pt x="80123" y="268883"/>
                  <a:pt x="82550" y="279400"/>
                </a:cubicBezTo>
                <a:cubicBezTo>
                  <a:pt x="88437" y="304911"/>
                  <a:pt x="95250" y="330200"/>
                  <a:pt x="101600" y="355600"/>
                </a:cubicBezTo>
                <a:cubicBezTo>
                  <a:pt x="103717" y="364067"/>
                  <a:pt x="106238" y="372442"/>
                  <a:pt x="107950" y="381000"/>
                </a:cubicBezTo>
                <a:cubicBezTo>
                  <a:pt x="112183" y="402167"/>
                  <a:pt x="113824" y="424022"/>
                  <a:pt x="120650" y="444500"/>
                </a:cubicBezTo>
                <a:cubicBezTo>
                  <a:pt x="122767" y="450850"/>
                  <a:pt x="125161" y="457114"/>
                  <a:pt x="127000" y="463550"/>
                </a:cubicBezTo>
                <a:cubicBezTo>
                  <a:pt x="133077" y="484819"/>
                  <a:pt x="135990" y="506930"/>
                  <a:pt x="146050" y="527050"/>
                </a:cubicBezTo>
                <a:cubicBezTo>
                  <a:pt x="150283" y="535517"/>
                  <a:pt x="155021" y="543749"/>
                  <a:pt x="158750" y="552450"/>
                </a:cubicBezTo>
                <a:cubicBezTo>
                  <a:pt x="161387" y="558602"/>
                  <a:pt x="162463" y="565348"/>
                  <a:pt x="165100" y="571500"/>
                </a:cubicBezTo>
                <a:cubicBezTo>
                  <a:pt x="168829" y="580201"/>
                  <a:pt x="173955" y="588250"/>
                  <a:pt x="177800" y="596900"/>
                </a:cubicBezTo>
                <a:cubicBezTo>
                  <a:pt x="182429" y="607316"/>
                  <a:pt x="184964" y="618686"/>
                  <a:pt x="190500" y="628650"/>
                </a:cubicBezTo>
                <a:cubicBezTo>
                  <a:pt x="195640" y="637901"/>
                  <a:pt x="203200" y="645583"/>
                  <a:pt x="209550" y="654050"/>
                </a:cubicBezTo>
                <a:cubicBezTo>
                  <a:pt x="211667" y="662517"/>
                  <a:pt x="211997" y="671644"/>
                  <a:pt x="215900" y="679450"/>
                </a:cubicBezTo>
                <a:cubicBezTo>
                  <a:pt x="222726" y="693102"/>
                  <a:pt x="232833" y="704850"/>
                  <a:pt x="241300" y="717550"/>
                </a:cubicBezTo>
                <a:lnTo>
                  <a:pt x="254000" y="736600"/>
                </a:lnTo>
                <a:cubicBezTo>
                  <a:pt x="258233" y="742950"/>
                  <a:pt x="263287" y="748824"/>
                  <a:pt x="266700" y="755650"/>
                </a:cubicBezTo>
                <a:cubicBezTo>
                  <a:pt x="274464" y="771177"/>
                  <a:pt x="280881" y="786637"/>
                  <a:pt x="292100" y="800100"/>
                </a:cubicBezTo>
                <a:cubicBezTo>
                  <a:pt x="297849" y="806999"/>
                  <a:pt x="306329" y="811574"/>
                  <a:pt x="311150" y="819150"/>
                </a:cubicBezTo>
                <a:cubicBezTo>
                  <a:pt x="321314" y="835122"/>
                  <a:pt x="326048" y="854198"/>
                  <a:pt x="336550" y="869950"/>
                </a:cubicBezTo>
                <a:cubicBezTo>
                  <a:pt x="359213" y="903944"/>
                  <a:pt x="343854" y="883604"/>
                  <a:pt x="387350" y="927100"/>
                </a:cubicBezTo>
                <a:cubicBezTo>
                  <a:pt x="411133" y="950883"/>
                  <a:pt x="397881" y="943310"/>
                  <a:pt x="425450" y="952500"/>
                </a:cubicBezTo>
                <a:cubicBezTo>
                  <a:pt x="452921" y="993706"/>
                  <a:pt x="419391" y="952666"/>
                  <a:pt x="463550" y="977900"/>
                </a:cubicBezTo>
                <a:cubicBezTo>
                  <a:pt x="471347" y="982355"/>
                  <a:pt x="475128" y="991969"/>
                  <a:pt x="482600" y="996950"/>
                </a:cubicBezTo>
                <a:cubicBezTo>
                  <a:pt x="488169" y="1000663"/>
                  <a:pt x="495498" y="1000663"/>
                  <a:pt x="501650" y="1003300"/>
                </a:cubicBezTo>
                <a:cubicBezTo>
                  <a:pt x="526218" y="1013829"/>
                  <a:pt x="521466" y="1010416"/>
                  <a:pt x="533400" y="1022350"/>
                </a:cubicBezTo>
              </a:path>
            </a:pathLst>
          </a:custGeom>
          <a:noFill/>
          <a:ln w="3810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6" tIns="45718" rIns="91436" bIns="45718" numCol="1" rtlCol="0" anchor="t" anchorCtr="0" compatLnSpc="1">
            <a:prstTxWarp prst="textNoShape">
              <a:avLst/>
            </a:prstTxWarp>
          </a:bodyPr>
          <a:lstStyle/>
          <a:p>
            <a:pPr marL="0" marR="0" indent="0" algn="l" defTabSz="1089025" rtl="0" eaLnBrk="1" fontAlgn="base" latinLnBrk="0" hangingPunct="1">
              <a:lnSpc>
                <a:spcPct val="110000"/>
              </a:lnSpc>
              <a:spcBef>
                <a:spcPct val="0"/>
              </a:spcBef>
              <a:spcAft>
                <a:spcPct val="0"/>
              </a:spcAft>
              <a:buClrTx/>
              <a:buSzTx/>
              <a:buFontTx/>
              <a:buChar char="•"/>
              <a:tabLst>
                <a:tab pos="1631950" algn="l"/>
              </a:tabLst>
            </a:pPr>
            <a:endParaRPr kumimoji="0" lang="en-AU" sz="1200" b="0" i="0" u="none" strike="noStrike" cap="none" normalizeH="0" baseline="0">
              <a:ln>
                <a:noFill/>
              </a:ln>
              <a:solidFill>
                <a:schemeClr val="tx1"/>
              </a:solidFill>
              <a:effectLst/>
              <a:latin typeface="Arial" charset="0"/>
            </a:endParaRPr>
          </a:p>
        </p:txBody>
      </p:sp>
      <p:sp>
        <p:nvSpPr>
          <p:cNvPr id="5" name="Freeform: Shape 4">
            <a:extLst>
              <a:ext uri="{FF2B5EF4-FFF2-40B4-BE49-F238E27FC236}">
                <a16:creationId xmlns:a16="http://schemas.microsoft.com/office/drawing/2014/main" id="{4A333E83-90A0-A71D-F28A-AD00F5A46A4E}"/>
              </a:ext>
            </a:extLst>
          </p:cNvPr>
          <p:cNvSpPr/>
          <p:nvPr/>
        </p:nvSpPr>
        <p:spPr bwMode="auto">
          <a:xfrm>
            <a:off x="8375650" y="1041400"/>
            <a:ext cx="793750" cy="1543101"/>
          </a:xfrm>
          <a:custGeom>
            <a:avLst/>
            <a:gdLst>
              <a:gd name="csX0" fmla="*/ 0 w 793750"/>
              <a:gd name="csY0" fmla="*/ 0 h 1543101"/>
              <a:gd name="csX1" fmla="*/ 12700 w 793750"/>
              <a:gd name="csY1" fmla="*/ 133350 h 1543101"/>
              <a:gd name="csX2" fmla="*/ 25400 w 793750"/>
              <a:gd name="csY2" fmla="*/ 292100 h 1543101"/>
              <a:gd name="csX3" fmla="*/ 31750 w 793750"/>
              <a:gd name="csY3" fmla="*/ 323850 h 1543101"/>
              <a:gd name="csX4" fmla="*/ 44450 w 793750"/>
              <a:gd name="csY4" fmla="*/ 431800 h 1543101"/>
              <a:gd name="csX5" fmla="*/ 50800 w 793750"/>
              <a:gd name="csY5" fmla="*/ 450850 h 1543101"/>
              <a:gd name="csX6" fmla="*/ 57150 w 793750"/>
              <a:gd name="csY6" fmla="*/ 476250 h 1543101"/>
              <a:gd name="csX7" fmla="*/ 69850 w 793750"/>
              <a:gd name="csY7" fmla="*/ 552450 h 1543101"/>
              <a:gd name="csX8" fmla="*/ 76200 w 793750"/>
              <a:gd name="csY8" fmla="*/ 577850 h 1543101"/>
              <a:gd name="csX9" fmla="*/ 88900 w 793750"/>
              <a:gd name="csY9" fmla="*/ 628650 h 1543101"/>
              <a:gd name="csX10" fmla="*/ 101600 w 793750"/>
              <a:gd name="csY10" fmla="*/ 654050 h 1543101"/>
              <a:gd name="csX11" fmla="*/ 120650 w 793750"/>
              <a:gd name="csY11" fmla="*/ 723900 h 1543101"/>
              <a:gd name="csX12" fmla="*/ 146050 w 793750"/>
              <a:gd name="csY12" fmla="*/ 787400 h 1543101"/>
              <a:gd name="csX13" fmla="*/ 158750 w 793750"/>
              <a:gd name="csY13" fmla="*/ 844550 h 1543101"/>
              <a:gd name="csX14" fmla="*/ 171450 w 793750"/>
              <a:gd name="csY14" fmla="*/ 863600 h 1543101"/>
              <a:gd name="csX15" fmla="*/ 184150 w 793750"/>
              <a:gd name="csY15" fmla="*/ 901700 h 1543101"/>
              <a:gd name="csX16" fmla="*/ 190500 w 793750"/>
              <a:gd name="csY16" fmla="*/ 920750 h 1543101"/>
              <a:gd name="csX17" fmla="*/ 203200 w 793750"/>
              <a:gd name="csY17" fmla="*/ 946150 h 1543101"/>
              <a:gd name="csX18" fmla="*/ 215900 w 793750"/>
              <a:gd name="csY18" fmla="*/ 977900 h 1543101"/>
              <a:gd name="csX19" fmla="*/ 228600 w 793750"/>
              <a:gd name="csY19" fmla="*/ 996950 h 1543101"/>
              <a:gd name="csX20" fmla="*/ 247650 w 793750"/>
              <a:gd name="csY20" fmla="*/ 1047750 h 1543101"/>
              <a:gd name="csX21" fmla="*/ 260350 w 793750"/>
              <a:gd name="csY21" fmla="*/ 1085850 h 1543101"/>
              <a:gd name="csX22" fmla="*/ 279400 w 793750"/>
              <a:gd name="csY22" fmla="*/ 1143000 h 1543101"/>
              <a:gd name="csX23" fmla="*/ 285750 w 793750"/>
              <a:gd name="csY23" fmla="*/ 1162050 h 1543101"/>
              <a:gd name="csX24" fmla="*/ 292100 w 793750"/>
              <a:gd name="csY24" fmla="*/ 1187450 h 1543101"/>
              <a:gd name="csX25" fmla="*/ 311150 w 793750"/>
              <a:gd name="csY25" fmla="*/ 1219200 h 1543101"/>
              <a:gd name="csX26" fmla="*/ 342900 w 793750"/>
              <a:gd name="csY26" fmla="*/ 1301750 h 1543101"/>
              <a:gd name="csX27" fmla="*/ 381000 w 793750"/>
              <a:gd name="csY27" fmla="*/ 1365250 h 1543101"/>
              <a:gd name="csX28" fmla="*/ 400050 w 793750"/>
              <a:gd name="csY28" fmla="*/ 1377950 h 1543101"/>
              <a:gd name="csX29" fmla="*/ 412750 w 793750"/>
              <a:gd name="csY29" fmla="*/ 1397000 h 1543101"/>
              <a:gd name="csX30" fmla="*/ 450850 w 793750"/>
              <a:gd name="csY30" fmla="*/ 1428750 h 1543101"/>
              <a:gd name="csX31" fmla="*/ 469900 w 793750"/>
              <a:gd name="csY31" fmla="*/ 1435100 h 1543101"/>
              <a:gd name="csX32" fmla="*/ 495300 w 793750"/>
              <a:gd name="csY32" fmla="*/ 1447800 h 1543101"/>
              <a:gd name="csX33" fmla="*/ 514350 w 793750"/>
              <a:gd name="csY33" fmla="*/ 1454150 h 1543101"/>
              <a:gd name="csX34" fmla="*/ 577850 w 793750"/>
              <a:gd name="csY34" fmla="*/ 1485900 h 1543101"/>
              <a:gd name="csX35" fmla="*/ 615950 w 793750"/>
              <a:gd name="csY35" fmla="*/ 1511300 h 1543101"/>
              <a:gd name="csX36" fmla="*/ 692150 w 793750"/>
              <a:gd name="csY36" fmla="*/ 1530350 h 1543101"/>
              <a:gd name="csX37" fmla="*/ 717550 w 793750"/>
              <a:gd name="csY37" fmla="*/ 1536700 h 1543101"/>
              <a:gd name="csX38" fmla="*/ 793750 w 793750"/>
              <a:gd name="csY38" fmla="*/ 1543050 h 1543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793750" h="1543101">
                <a:moveTo>
                  <a:pt x="0" y="0"/>
                </a:moveTo>
                <a:cubicBezTo>
                  <a:pt x="4233" y="44450"/>
                  <a:pt x="9915" y="88786"/>
                  <a:pt x="12700" y="133350"/>
                </a:cubicBezTo>
                <a:cubicBezTo>
                  <a:pt x="16273" y="190522"/>
                  <a:pt x="17547" y="237126"/>
                  <a:pt x="25400" y="292100"/>
                </a:cubicBezTo>
                <a:cubicBezTo>
                  <a:pt x="26926" y="302784"/>
                  <a:pt x="30224" y="313166"/>
                  <a:pt x="31750" y="323850"/>
                </a:cubicBezTo>
                <a:cubicBezTo>
                  <a:pt x="34626" y="343985"/>
                  <a:pt x="40493" y="410037"/>
                  <a:pt x="44450" y="431800"/>
                </a:cubicBezTo>
                <a:cubicBezTo>
                  <a:pt x="45647" y="438386"/>
                  <a:pt x="48961" y="444414"/>
                  <a:pt x="50800" y="450850"/>
                </a:cubicBezTo>
                <a:cubicBezTo>
                  <a:pt x="53198" y="459241"/>
                  <a:pt x="55257" y="467731"/>
                  <a:pt x="57150" y="476250"/>
                </a:cubicBezTo>
                <a:cubicBezTo>
                  <a:pt x="70312" y="535480"/>
                  <a:pt x="56597" y="479560"/>
                  <a:pt x="69850" y="552450"/>
                </a:cubicBezTo>
                <a:cubicBezTo>
                  <a:pt x="71411" y="561036"/>
                  <a:pt x="74307" y="569331"/>
                  <a:pt x="76200" y="577850"/>
                </a:cubicBezTo>
                <a:cubicBezTo>
                  <a:pt x="80787" y="598492"/>
                  <a:pt x="81044" y="610320"/>
                  <a:pt x="88900" y="628650"/>
                </a:cubicBezTo>
                <a:cubicBezTo>
                  <a:pt x="92629" y="637351"/>
                  <a:pt x="98607" y="645070"/>
                  <a:pt x="101600" y="654050"/>
                </a:cubicBezTo>
                <a:cubicBezTo>
                  <a:pt x="120780" y="711589"/>
                  <a:pt x="106918" y="688197"/>
                  <a:pt x="120650" y="723900"/>
                </a:cubicBezTo>
                <a:cubicBezTo>
                  <a:pt x="128834" y="745178"/>
                  <a:pt x="141579" y="765046"/>
                  <a:pt x="146050" y="787400"/>
                </a:cubicBezTo>
                <a:cubicBezTo>
                  <a:pt x="147180" y="793051"/>
                  <a:pt x="155387" y="836703"/>
                  <a:pt x="158750" y="844550"/>
                </a:cubicBezTo>
                <a:cubicBezTo>
                  <a:pt x="161756" y="851565"/>
                  <a:pt x="168350" y="856626"/>
                  <a:pt x="171450" y="863600"/>
                </a:cubicBezTo>
                <a:cubicBezTo>
                  <a:pt x="176887" y="875833"/>
                  <a:pt x="179917" y="889000"/>
                  <a:pt x="184150" y="901700"/>
                </a:cubicBezTo>
                <a:cubicBezTo>
                  <a:pt x="186267" y="908050"/>
                  <a:pt x="187507" y="914763"/>
                  <a:pt x="190500" y="920750"/>
                </a:cubicBezTo>
                <a:cubicBezTo>
                  <a:pt x="194733" y="929217"/>
                  <a:pt x="199355" y="937500"/>
                  <a:pt x="203200" y="946150"/>
                </a:cubicBezTo>
                <a:cubicBezTo>
                  <a:pt x="207829" y="956566"/>
                  <a:pt x="210802" y="967705"/>
                  <a:pt x="215900" y="977900"/>
                </a:cubicBezTo>
                <a:cubicBezTo>
                  <a:pt x="219313" y="984726"/>
                  <a:pt x="224367" y="990600"/>
                  <a:pt x="228600" y="996950"/>
                </a:cubicBezTo>
                <a:cubicBezTo>
                  <a:pt x="242348" y="1051943"/>
                  <a:pt x="225513" y="992407"/>
                  <a:pt x="247650" y="1047750"/>
                </a:cubicBezTo>
                <a:cubicBezTo>
                  <a:pt x="252622" y="1060179"/>
                  <a:pt x="256117" y="1073150"/>
                  <a:pt x="260350" y="1085850"/>
                </a:cubicBezTo>
                <a:lnTo>
                  <a:pt x="279400" y="1143000"/>
                </a:lnTo>
                <a:cubicBezTo>
                  <a:pt x="281517" y="1149350"/>
                  <a:pt x="284127" y="1155556"/>
                  <a:pt x="285750" y="1162050"/>
                </a:cubicBezTo>
                <a:cubicBezTo>
                  <a:pt x="287867" y="1170517"/>
                  <a:pt x="288556" y="1179475"/>
                  <a:pt x="292100" y="1187450"/>
                </a:cubicBezTo>
                <a:cubicBezTo>
                  <a:pt x="297113" y="1198728"/>
                  <a:pt x="304800" y="1208617"/>
                  <a:pt x="311150" y="1219200"/>
                </a:cubicBezTo>
                <a:cubicBezTo>
                  <a:pt x="321213" y="1269514"/>
                  <a:pt x="312673" y="1241297"/>
                  <a:pt x="342900" y="1301750"/>
                </a:cubicBezTo>
                <a:cubicBezTo>
                  <a:pt x="350546" y="1317041"/>
                  <a:pt x="369506" y="1357587"/>
                  <a:pt x="381000" y="1365250"/>
                </a:cubicBezTo>
                <a:lnTo>
                  <a:pt x="400050" y="1377950"/>
                </a:lnTo>
                <a:cubicBezTo>
                  <a:pt x="404283" y="1384300"/>
                  <a:pt x="407864" y="1391137"/>
                  <a:pt x="412750" y="1397000"/>
                </a:cubicBezTo>
                <a:cubicBezTo>
                  <a:pt x="422781" y="1409037"/>
                  <a:pt x="436579" y="1421614"/>
                  <a:pt x="450850" y="1428750"/>
                </a:cubicBezTo>
                <a:cubicBezTo>
                  <a:pt x="456837" y="1431743"/>
                  <a:pt x="463748" y="1432463"/>
                  <a:pt x="469900" y="1435100"/>
                </a:cubicBezTo>
                <a:cubicBezTo>
                  <a:pt x="478601" y="1438829"/>
                  <a:pt x="486599" y="1444071"/>
                  <a:pt x="495300" y="1447800"/>
                </a:cubicBezTo>
                <a:cubicBezTo>
                  <a:pt x="501452" y="1450437"/>
                  <a:pt x="508499" y="1450899"/>
                  <a:pt x="514350" y="1454150"/>
                </a:cubicBezTo>
                <a:cubicBezTo>
                  <a:pt x="576207" y="1488515"/>
                  <a:pt x="528211" y="1473490"/>
                  <a:pt x="577850" y="1485900"/>
                </a:cubicBezTo>
                <a:cubicBezTo>
                  <a:pt x="590550" y="1494367"/>
                  <a:pt x="601142" y="1507598"/>
                  <a:pt x="615950" y="1511300"/>
                </a:cubicBezTo>
                <a:lnTo>
                  <a:pt x="692150" y="1530350"/>
                </a:lnTo>
                <a:cubicBezTo>
                  <a:pt x="700617" y="1532467"/>
                  <a:pt x="708890" y="1535618"/>
                  <a:pt x="717550" y="1536700"/>
                </a:cubicBezTo>
                <a:cubicBezTo>
                  <a:pt x="776751" y="1544100"/>
                  <a:pt x="751285" y="1543050"/>
                  <a:pt x="793750" y="1543050"/>
                </a:cubicBezTo>
              </a:path>
            </a:pathLst>
          </a:custGeom>
          <a:noFill/>
          <a:ln w="3810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6" tIns="45718" rIns="91436" bIns="45718" numCol="1" rtlCol="0" anchor="t" anchorCtr="0" compatLnSpc="1">
            <a:prstTxWarp prst="textNoShape">
              <a:avLst/>
            </a:prstTxWarp>
          </a:bodyPr>
          <a:lstStyle/>
          <a:p>
            <a:pPr marL="0" marR="0" indent="0" algn="l" defTabSz="1089025" rtl="0" eaLnBrk="1" fontAlgn="base" latinLnBrk="0" hangingPunct="1">
              <a:lnSpc>
                <a:spcPct val="110000"/>
              </a:lnSpc>
              <a:spcBef>
                <a:spcPct val="0"/>
              </a:spcBef>
              <a:spcAft>
                <a:spcPct val="0"/>
              </a:spcAft>
              <a:buClrTx/>
              <a:buSzTx/>
              <a:buFontTx/>
              <a:buChar char="•"/>
              <a:tabLst>
                <a:tab pos="1631950" algn="l"/>
              </a:tabLst>
            </a:pPr>
            <a:endParaRPr kumimoji="0" lang="en-AU" sz="1200" b="0" i="0" u="none" strike="noStrike" cap="none" normalizeH="0" baseline="0">
              <a:ln>
                <a:noFill/>
              </a:ln>
              <a:solidFill>
                <a:schemeClr val="tx1"/>
              </a:solidFill>
              <a:effectLst/>
              <a:latin typeface="Arial" charset="0"/>
            </a:endParaRPr>
          </a:p>
        </p:txBody>
      </p:sp>
      <p:sp>
        <p:nvSpPr>
          <p:cNvPr id="7" name="Freeform: Shape 6">
            <a:extLst>
              <a:ext uri="{FF2B5EF4-FFF2-40B4-BE49-F238E27FC236}">
                <a16:creationId xmlns:a16="http://schemas.microsoft.com/office/drawing/2014/main" id="{F1654174-3849-40C7-1F09-C09A1CA27F02}"/>
              </a:ext>
            </a:extLst>
          </p:cNvPr>
          <p:cNvSpPr/>
          <p:nvPr/>
        </p:nvSpPr>
        <p:spPr bwMode="auto">
          <a:xfrm>
            <a:off x="8788400" y="3022600"/>
            <a:ext cx="1073201" cy="1060450"/>
          </a:xfrm>
          <a:custGeom>
            <a:avLst/>
            <a:gdLst>
              <a:gd name="csX0" fmla="*/ 0 w 1073201"/>
              <a:gd name="csY0" fmla="*/ 0 h 1060450"/>
              <a:gd name="csX1" fmla="*/ 25400 w 1073201"/>
              <a:gd name="csY1" fmla="*/ 31750 h 1060450"/>
              <a:gd name="csX2" fmla="*/ 38100 w 1073201"/>
              <a:gd name="csY2" fmla="*/ 57150 h 1060450"/>
              <a:gd name="csX3" fmla="*/ 63500 w 1073201"/>
              <a:gd name="csY3" fmla="*/ 76200 h 1060450"/>
              <a:gd name="csX4" fmla="*/ 82550 w 1073201"/>
              <a:gd name="csY4" fmla="*/ 95250 h 1060450"/>
              <a:gd name="csX5" fmla="*/ 101600 w 1073201"/>
              <a:gd name="csY5" fmla="*/ 101600 h 1060450"/>
              <a:gd name="csX6" fmla="*/ 120650 w 1073201"/>
              <a:gd name="csY6" fmla="*/ 114300 h 1060450"/>
              <a:gd name="csX7" fmla="*/ 139700 w 1073201"/>
              <a:gd name="csY7" fmla="*/ 120650 h 1060450"/>
              <a:gd name="csX8" fmla="*/ 158750 w 1073201"/>
              <a:gd name="csY8" fmla="*/ 133350 h 1060450"/>
              <a:gd name="csX9" fmla="*/ 184150 w 1073201"/>
              <a:gd name="csY9" fmla="*/ 146050 h 1060450"/>
              <a:gd name="csX10" fmla="*/ 222250 w 1073201"/>
              <a:gd name="csY10" fmla="*/ 165100 h 1060450"/>
              <a:gd name="csX11" fmla="*/ 247650 w 1073201"/>
              <a:gd name="csY11" fmla="*/ 184150 h 1060450"/>
              <a:gd name="csX12" fmla="*/ 304800 w 1073201"/>
              <a:gd name="csY12" fmla="*/ 234950 h 1060450"/>
              <a:gd name="csX13" fmla="*/ 336550 w 1073201"/>
              <a:gd name="csY13" fmla="*/ 285750 h 1060450"/>
              <a:gd name="csX14" fmla="*/ 368300 w 1073201"/>
              <a:gd name="csY14" fmla="*/ 349250 h 1060450"/>
              <a:gd name="csX15" fmla="*/ 393700 w 1073201"/>
              <a:gd name="csY15" fmla="*/ 400050 h 1060450"/>
              <a:gd name="csX16" fmla="*/ 400050 w 1073201"/>
              <a:gd name="csY16" fmla="*/ 425450 h 1060450"/>
              <a:gd name="csX17" fmla="*/ 419100 w 1073201"/>
              <a:gd name="csY17" fmla="*/ 450850 h 1060450"/>
              <a:gd name="csX18" fmla="*/ 444500 w 1073201"/>
              <a:gd name="csY18" fmla="*/ 488950 h 1060450"/>
              <a:gd name="csX19" fmla="*/ 450850 w 1073201"/>
              <a:gd name="csY19" fmla="*/ 508000 h 1060450"/>
              <a:gd name="csX20" fmla="*/ 476250 w 1073201"/>
              <a:gd name="csY20" fmla="*/ 546100 h 1060450"/>
              <a:gd name="csX21" fmla="*/ 495300 w 1073201"/>
              <a:gd name="csY21" fmla="*/ 584200 h 1060450"/>
              <a:gd name="csX22" fmla="*/ 501650 w 1073201"/>
              <a:gd name="csY22" fmla="*/ 609600 h 1060450"/>
              <a:gd name="csX23" fmla="*/ 520700 w 1073201"/>
              <a:gd name="csY23" fmla="*/ 641350 h 1060450"/>
              <a:gd name="csX24" fmla="*/ 533400 w 1073201"/>
              <a:gd name="csY24" fmla="*/ 666750 h 1060450"/>
              <a:gd name="csX25" fmla="*/ 565150 w 1073201"/>
              <a:gd name="csY25" fmla="*/ 711200 h 1060450"/>
              <a:gd name="csX26" fmla="*/ 577850 w 1073201"/>
              <a:gd name="csY26" fmla="*/ 736600 h 1060450"/>
              <a:gd name="csX27" fmla="*/ 596900 w 1073201"/>
              <a:gd name="csY27" fmla="*/ 755650 h 1060450"/>
              <a:gd name="csX28" fmla="*/ 615950 w 1073201"/>
              <a:gd name="csY28" fmla="*/ 781050 h 1060450"/>
              <a:gd name="csX29" fmla="*/ 654050 w 1073201"/>
              <a:gd name="csY29" fmla="*/ 806450 h 1060450"/>
              <a:gd name="csX30" fmla="*/ 673100 w 1073201"/>
              <a:gd name="csY30" fmla="*/ 831850 h 1060450"/>
              <a:gd name="csX31" fmla="*/ 698500 w 1073201"/>
              <a:gd name="csY31" fmla="*/ 844550 h 1060450"/>
              <a:gd name="csX32" fmla="*/ 723900 w 1073201"/>
              <a:gd name="csY32" fmla="*/ 863600 h 1060450"/>
              <a:gd name="csX33" fmla="*/ 762000 w 1073201"/>
              <a:gd name="csY33" fmla="*/ 889000 h 1060450"/>
              <a:gd name="csX34" fmla="*/ 781050 w 1073201"/>
              <a:gd name="csY34" fmla="*/ 901700 h 1060450"/>
              <a:gd name="csX35" fmla="*/ 806450 w 1073201"/>
              <a:gd name="csY35" fmla="*/ 920750 h 1060450"/>
              <a:gd name="csX36" fmla="*/ 825500 w 1073201"/>
              <a:gd name="csY36" fmla="*/ 927100 h 1060450"/>
              <a:gd name="csX37" fmla="*/ 863600 w 1073201"/>
              <a:gd name="csY37" fmla="*/ 952500 h 1060450"/>
              <a:gd name="csX38" fmla="*/ 882650 w 1073201"/>
              <a:gd name="csY38" fmla="*/ 958850 h 1060450"/>
              <a:gd name="csX39" fmla="*/ 939800 w 1073201"/>
              <a:gd name="csY39" fmla="*/ 984250 h 1060450"/>
              <a:gd name="csX40" fmla="*/ 958850 w 1073201"/>
              <a:gd name="csY40" fmla="*/ 996950 h 1060450"/>
              <a:gd name="csX41" fmla="*/ 977900 w 1073201"/>
              <a:gd name="csY41" fmla="*/ 1003300 h 1060450"/>
              <a:gd name="csX42" fmla="*/ 996950 w 1073201"/>
              <a:gd name="csY42" fmla="*/ 1016000 h 1060450"/>
              <a:gd name="csX43" fmla="*/ 1022350 w 1073201"/>
              <a:gd name="csY43" fmla="*/ 1028700 h 1060450"/>
              <a:gd name="csX44" fmla="*/ 1054100 w 1073201"/>
              <a:gd name="csY44" fmla="*/ 1047750 h 1060450"/>
              <a:gd name="csX45" fmla="*/ 1073150 w 1073201"/>
              <a:gd name="csY45" fmla="*/ 1060450 h 1060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073201" h="1060450">
                <a:moveTo>
                  <a:pt x="0" y="0"/>
                </a:moveTo>
                <a:cubicBezTo>
                  <a:pt x="8467" y="10583"/>
                  <a:pt x="17882" y="20473"/>
                  <a:pt x="25400" y="31750"/>
                </a:cubicBezTo>
                <a:cubicBezTo>
                  <a:pt x="30651" y="39626"/>
                  <a:pt x="31940" y="49963"/>
                  <a:pt x="38100" y="57150"/>
                </a:cubicBezTo>
                <a:cubicBezTo>
                  <a:pt x="44988" y="65185"/>
                  <a:pt x="55465" y="69312"/>
                  <a:pt x="63500" y="76200"/>
                </a:cubicBezTo>
                <a:cubicBezTo>
                  <a:pt x="70318" y="82044"/>
                  <a:pt x="75078" y="90269"/>
                  <a:pt x="82550" y="95250"/>
                </a:cubicBezTo>
                <a:cubicBezTo>
                  <a:pt x="88119" y="98963"/>
                  <a:pt x="95613" y="98607"/>
                  <a:pt x="101600" y="101600"/>
                </a:cubicBezTo>
                <a:cubicBezTo>
                  <a:pt x="108426" y="105013"/>
                  <a:pt x="113824" y="110887"/>
                  <a:pt x="120650" y="114300"/>
                </a:cubicBezTo>
                <a:cubicBezTo>
                  <a:pt x="126637" y="117293"/>
                  <a:pt x="133713" y="117657"/>
                  <a:pt x="139700" y="120650"/>
                </a:cubicBezTo>
                <a:cubicBezTo>
                  <a:pt x="146526" y="124063"/>
                  <a:pt x="152124" y="129564"/>
                  <a:pt x="158750" y="133350"/>
                </a:cubicBezTo>
                <a:cubicBezTo>
                  <a:pt x="166969" y="138046"/>
                  <a:pt x="175931" y="141354"/>
                  <a:pt x="184150" y="146050"/>
                </a:cubicBezTo>
                <a:cubicBezTo>
                  <a:pt x="218617" y="165745"/>
                  <a:pt x="187323" y="153458"/>
                  <a:pt x="222250" y="165100"/>
                </a:cubicBezTo>
                <a:cubicBezTo>
                  <a:pt x="230717" y="171450"/>
                  <a:pt x="239038" y="177999"/>
                  <a:pt x="247650" y="184150"/>
                </a:cubicBezTo>
                <a:cubicBezTo>
                  <a:pt x="268528" y="199063"/>
                  <a:pt x="292171" y="209692"/>
                  <a:pt x="304800" y="234950"/>
                </a:cubicBezTo>
                <a:cubicBezTo>
                  <a:pt x="322233" y="269816"/>
                  <a:pt x="311820" y="252777"/>
                  <a:pt x="336550" y="285750"/>
                </a:cubicBezTo>
                <a:cubicBezTo>
                  <a:pt x="352597" y="333890"/>
                  <a:pt x="341218" y="313140"/>
                  <a:pt x="368300" y="349250"/>
                </a:cubicBezTo>
                <a:cubicBezTo>
                  <a:pt x="383893" y="411620"/>
                  <a:pt x="361318" y="335286"/>
                  <a:pt x="393700" y="400050"/>
                </a:cubicBezTo>
                <a:cubicBezTo>
                  <a:pt x="397603" y="407856"/>
                  <a:pt x="396147" y="417644"/>
                  <a:pt x="400050" y="425450"/>
                </a:cubicBezTo>
                <a:cubicBezTo>
                  <a:pt x="404783" y="434916"/>
                  <a:pt x="413031" y="442180"/>
                  <a:pt x="419100" y="450850"/>
                </a:cubicBezTo>
                <a:cubicBezTo>
                  <a:pt x="427853" y="463354"/>
                  <a:pt x="439673" y="474470"/>
                  <a:pt x="444500" y="488950"/>
                </a:cubicBezTo>
                <a:cubicBezTo>
                  <a:pt x="446617" y="495300"/>
                  <a:pt x="447599" y="502149"/>
                  <a:pt x="450850" y="508000"/>
                </a:cubicBezTo>
                <a:cubicBezTo>
                  <a:pt x="458263" y="521343"/>
                  <a:pt x="469424" y="532448"/>
                  <a:pt x="476250" y="546100"/>
                </a:cubicBezTo>
                <a:cubicBezTo>
                  <a:pt x="482600" y="558800"/>
                  <a:pt x="490027" y="571017"/>
                  <a:pt x="495300" y="584200"/>
                </a:cubicBezTo>
                <a:cubicBezTo>
                  <a:pt x="498541" y="592303"/>
                  <a:pt x="498106" y="601625"/>
                  <a:pt x="501650" y="609600"/>
                </a:cubicBezTo>
                <a:cubicBezTo>
                  <a:pt x="506663" y="620878"/>
                  <a:pt x="514706" y="630561"/>
                  <a:pt x="520700" y="641350"/>
                </a:cubicBezTo>
                <a:cubicBezTo>
                  <a:pt x="525297" y="649625"/>
                  <a:pt x="528383" y="658723"/>
                  <a:pt x="533400" y="666750"/>
                </a:cubicBezTo>
                <a:cubicBezTo>
                  <a:pt x="556115" y="703094"/>
                  <a:pt x="547239" y="679855"/>
                  <a:pt x="565150" y="711200"/>
                </a:cubicBezTo>
                <a:cubicBezTo>
                  <a:pt x="569846" y="719419"/>
                  <a:pt x="572348" y="728897"/>
                  <a:pt x="577850" y="736600"/>
                </a:cubicBezTo>
                <a:cubicBezTo>
                  <a:pt x="583070" y="743908"/>
                  <a:pt x="591056" y="748832"/>
                  <a:pt x="596900" y="755650"/>
                </a:cubicBezTo>
                <a:cubicBezTo>
                  <a:pt x="603788" y="763685"/>
                  <a:pt x="608040" y="774019"/>
                  <a:pt x="615950" y="781050"/>
                </a:cubicBezTo>
                <a:cubicBezTo>
                  <a:pt x="627358" y="791191"/>
                  <a:pt x="644892" y="794239"/>
                  <a:pt x="654050" y="806450"/>
                </a:cubicBezTo>
                <a:cubicBezTo>
                  <a:pt x="660400" y="814917"/>
                  <a:pt x="665065" y="824962"/>
                  <a:pt x="673100" y="831850"/>
                </a:cubicBezTo>
                <a:cubicBezTo>
                  <a:pt x="680287" y="838010"/>
                  <a:pt x="690473" y="839533"/>
                  <a:pt x="698500" y="844550"/>
                </a:cubicBezTo>
                <a:cubicBezTo>
                  <a:pt x="707475" y="850159"/>
                  <a:pt x="715230" y="857531"/>
                  <a:pt x="723900" y="863600"/>
                </a:cubicBezTo>
                <a:cubicBezTo>
                  <a:pt x="736404" y="872353"/>
                  <a:pt x="749300" y="880533"/>
                  <a:pt x="762000" y="889000"/>
                </a:cubicBezTo>
                <a:cubicBezTo>
                  <a:pt x="768350" y="893233"/>
                  <a:pt x="774945" y="897121"/>
                  <a:pt x="781050" y="901700"/>
                </a:cubicBezTo>
                <a:cubicBezTo>
                  <a:pt x="789517" y="908050"/>
                  <a:pt x="797261" y="915499"/>
                  <a:pt x="806450" y="920750"/>
                </a:cubicBezTo>
                <a:cubicBezTo>
                  <a:pt x="812262" y="924071"/>
                  <a:pt x="819649" y="923849"/>
                  <a:pt x="825500" y="927100"/>
                </a:cubicBezTo>
                <a:cubicBezTo>
                  <a:pt x="838843" y="934513"/>
                  <a:pt x="849120" y="947673"/>
                  <a:pt x="863600" y="952500"/>
                </a:cubicBezTo>
                <a:cubicBezTo>
                  <a:pt x="869950" y="954617"/>
                  <a:pt x="876383" y="956500"/>
                  <a:pt x="882650" y="958850"/>
                </a:cubicBezTo>
                <a:cubicBezTo>
                  <a:pt x="902443" y="966272"/>
                  <a:pt x="921433" y="973755"/>
                  <a:pt x="939800" y="984250"/>
                </a:cubicBezTo>
                <a:cubicBezTo>
                  <a:pt x="946426" y="988036"/>
                  <a:pt x="952024" y="993537"/>
                  <a:pt x="958850" y="996950"/>
                </a:cubicBezTo>
                <a:cubicBezTo>
                  <a:pt x="964837" y="999943"/>
                  <a:pt x="971913" y="1000307"/>
                  <a:pt x="977900" y="1003300"/>
                </a:cubicBezTo>
                <a:cubicBezTo>
                  <a:pt x="984726" y="1006713"/>
                  <a:pt x="990324" y="1012214"/>
                  <a:pt x="996950" y="1016000"/>
                </a:cubicBezTo>
                <a:cubicBezTo>
                  <a:pt x="1005169" y="1020696"/>
                  <a:pt x="1014075" y="1024103"/>
                  <a:pt x="1022350" y="1028700"/>
                </a:cubicBezTo>
                <a:cubicBezTo>
                  <a:pt x="1033139" y="1034694"/>
                  <a:pt x="1043061" y="1042230"/>
                  <a:pt x="1054100" y="1047750"/>
                </a:cubicBezTo>
                <a:cubicBezTo>
                  <a:pt x="1075158" y="1058279"/>
                  <a:pt x="1073150" y="1046297"/>
                  <a:pt x="1073150" y="1060450"/>
                </a:cubicBezTo>
              </a:path>
            </a:pathLst>
          </a:custGeom>
          <a:noFill/>
          <a:ln w="3810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6" tIns="45718" rIns="91436" bIns="45718" numCol="1" rtlCol="0" anchor="t" anchorCtr="0" compatLnSpc="1">
            <a:prstTxWarp prst="textNoShape">
              <a:avLst/>
            </a:prstTxWarp>
          </a:bodyPr>
          <a:lstStyle/>
          <a:p>
            <a:pPr marL="0" marR="0" indent="0" algn="l" defTabSz="1089025" rtl="0" eaLnBrk="1" fontAlgn="base" latinLnBrk="0" hangingPunct="1">
              <a:lnSpc>
                <a:spcPct val="110000"/>
              </a:lnSpc>
              <a:spcBef>
                <a:spcPct val="0"/>
              </a:spcBef>
              <a:spcAft>
                <a:spcPct val="0"/>
              </a:spcAft>
              <a:buClrTx/>
              <a:buSzTx/>
              <a:buFontTx/>
              <a:buChar char="•"/>
              <a:tabLst>
                <a:tab pos="1631950" algn="l"/>
              </a:tabLst>
            </a:pPr>
            <a:endParaRPr kumimoji="0" lang="en-AU" sz="1200" b="0" i="0" u="none" strike="noStrike" cap="none" normalizeH="0" baseline="0">
              <a:ln>
                <a:noFill/>
              </a:ln>
              <a:solidFill>
                <a:schemeClr val="tx1"/>
              </a:solidFill>
              <a:effectLst/>
              <a:latin typeface="Arial" charset="0"/>
            </a:endParaRPr>
          </a:p>
        </p:txBody>
      </p:sp>
      <p:grpSp>
        <p:nvGrpSpPr>
          <p:cNvPr id="10" name="Group 9">
            <a:extLst>
              <a:ext uri="{FF2B5EF4-FFF2-40B4-BE49-F238E27FC236}">
                <a16:creationId xmlns:a16="http://schemas.microsoft.com/office/drawing/2014/main" id="{D791154F-BEA8-C281-2324-8AF31142FAAA}"/>
              </a:ext>
            </a:extLst>
          </p:cNvPr>
          <p:cNvGrpSpPr/>
          <p:nvPr/>
        </p:nvGrpSpPr>
        <p:grpSpPr>
          <a:xfrm>
            <a:off x="8522447" y="1021976"/>
            <a:ext cx="2050220" cy="4410636"/>
            <a:chOff x="8522447" y="1021976"/>
            <a:chExt cx="2050220" cy="4410636"/>
          </a:xfrm>
        </p:grpSpPr>
        <p:sp>
          <p:nvSpPr>
            <p:cNvPr id="8" name="Freeform: Shape 7">
              <a:extLst>
                <a:ext uri="{FF2B5EF4-FFF2-40B4-BE49-F238E27FC236}">
                  <a16:creationId xmlns:a16="http://schemas.microsoft.com/office/drawing/2014/main" id="{6CA89900-6EEF-F6F0-5BA1-CD4807080E92}"/>
                </a:ext>
              </a:extLst>
            </p:cNvPr>
            <p:cNvSpPr/>
            <p:nvPr/>
          </p:nvSpPr>
          <p:spPr bwMode="auto">
            <a:xfrm>
              <a:off x="8522447" y="1021976"/>
              <a:ext cx="1984313" cy="4213412"/>
            </a:xfrm>
            <a:custGeom>
              <a:avLst/>
              <a:gdLst>
                <a:gd name="csX0" fmla="*/ 0 w 1984313"/>
                <a:gd name="csY0" fmla="*/ 0 h 4213412"/>
                <a:gd name="csX1" fmla="*/ 11953 w 1984313"/>
                <a:gd name="csY1" fmla="*/ 29883 h 4213412"/>
                <a:gd name="csX2" fmla="*/ 23906 w 1984313"/>
                <a:gd name="csY2" fmla="*/ 47812 h 4213412"/>
                <a:gd name="csX3" fmla="*/ 29882 w 1984313"/>
                <a:gd name="csY3" fmla="*/ 65742 h 4213412"/>
                <a:gd name="csX4" fmla="*/ 53788 w 1984313"/>
                <a:gd name="csY4" fmla="*/ 113553 h 4213412"/>
                <a:gd name="csX5" fmla="*/ 65741 w 1984313"/>
                <a:gd name="csY5" fmla="*/ 137459 h 4213412"/>
                <a:gd name="csX6" fmla="*/ 77694 w 1984313"/>
                <a:gd name="csY6" fmla="*/ 155389 h 4213412"/>
                <a:gd name="csX7" fmla="*/ 113553 w 1984313"/>
                <a:gd name="csY7" fmla="*/ 221130 h 4213412"/>
                <a:gd name="csX8" fmla="*/ 131482 w 1984313"/>
                <a:gd name="csY8" fmla="*/ 262965 h 4213412"/>
                <a:gd name="csX9" fmla="*/ 137459 w 1984313"/>
                <a:gd name="csY9" fmla="*/ 280895 h 4213412"/>
                <a:gd name="csX10" fmla="*/ 173318 w 1984313"/>
                <a:gd name="csY10" fmla="*/ 322730 h 4213412"/>
                <a:gd name="csX11" fmla="*/ 203200 w 1984313"/>
                <a:gd name="csY11" fmla="*/ 370542 h 4213412"/>
                <a:gd name="csX12" fmla="*/ 215153 w 1984313"/>
                <a:gd name="csY12" fmla="*/ 388471 h 4213412"/>
                <a:gd name="csX13" fmla="*/ 227106 w 1984313"/>
                <a:gd name="csY13" fmla="*/ 406400 h 4213412"/>
                <a:gd name="csX14" fmla="*/ 262965 w 1984313"/>
                <a:gd name="csY14" fmla="*/ 454212 h 4213412"/>
                <a:gd name="csX15" fmla="*/ 292847 w 1984313"/>
                <a:gd name="csY15" fmla="*/ 496048 h 4213412"/>
                <a:gd name="csX16" fmla="*/ 316753 w 1984313"/>
                <a:gd name="csY16" fmla="*/ 531906 h 4213412"/>
                <a:gd name="csX17" fmla="*/ 328706 w 1984313"/>
                <a:gd name="csY17" fmla="*/ 549836 h 4213412"/>
                <a:gd name="csX18" fmla="*/ 352612 w 1984313"/>
                <a:gd name="csY18" fmla="*/ 615577 h 4213412"/>
                <a:gd name="csX19" fmla="*/ 358588 w 1984313"/>
                <a:gd name="csY19" fmla="*/ 633506 h 4213412"/>
                <a:gd name="csX20" fmla="*/ 370541 w 1984313"/>
                <a:gd name="csY20" fmla="*/ 663389 h 4213412"/>
                <a:gd name="csX21" fmla="*/ 394447 w 1984313"/>
                <a:gd name="csY21" fmla="*/ 711200 h 4213412"/>
                <a:gd name="csX22" fmla="*/ 418353 w 1984313"/>
                <a:gd name="csY22" fmla="*/ 759012 h 4213412"/>
                <a:gd name="csX23" fmla="*/ 442259 w 1984313"/>
                <a:gd name="csY23" fmla="*/ 806824 h 4213412"/>
                <a:gd name="csX24" fmla="*/ 448235 w 1984313"/>
                <a:gd name="csY24" fmla="*/ 830730 h 4213412"/>
                <a:gd name="csX25" fmla="*/ 466165 w 1984313"/>
                <a:gd name="csY25" fmla="*/ 854636 h 4213412"/>
                <a:gd name="csX26" fmla="*/ 478118 w 1984313"/>
                <a:gd name="csY26" fmla="*/ 878542 h 4213412"/>
                <a:gd name="csX27" fmla="*/ 502024 w 1984313"/>
                <a:gd name="csY27" fmla="*/ 914400 h 4213412"/>
                <a:gd name="csX28" fmla="*/ 513977 w 1984313"/>
                <a:gd name="csY28" fmla="*/ 932330 h 4213412"/>
                <a:gd name="csX29" fmla="*/ 537882 w 1984313"/>
                <a:gd name="csY29" fmla="*/ 974165 h 4213412"/>
                <a:gd name="csX30" fmla="*/ 543859 w 1984313"/>
                <a:gd name="csY30" fmla="*/ 992095 h 4213412"/>
                <a:gd name="csX31" fmla="*/ 549835 w 1984313"/>
                <a:gd name="csY31" fmla="*/ 1027953 h 4213412"/>
                <a:gd name="csX32" fmla="*/ 555812 w 1984313"/>
                <a:gd name="csY32" fmla="*/ 1147483 h 4213412"/>
                <a:gd name="csX33" fmla="*/ 567765 w 1984313"/>
                <a:gd name="csY33" fmla="*/ 1177365 h 4213412"/>
                <a:gd name="csX34" fmla="*/ 603624 w 1984313"/>
                <a:gd name="csY34" fmla="*/ 1201271 h 4213412"/>
                <a:gd name="csX35" fmla="*/ 615577 w 1984313"/>
                <a:gd name="csY35" fmla="*/ 1219200 h 4213412"/>
                <a:gd name="csX36" fmla="*/ 639482 w 1984313"/>
                <a:gd name="csY36" fmla="*/ 1237130 h 4213412"/>
                <a:gd name="csX37" fmla="*/ 645459 w 1984313"/>
                <a:gd name="csY37" fmla="*/ 1261036 h 4213412"/>
                <a:gd name="csX38" fmla="*/ 663388 w 1984313"/>
                <a:gd name="csY38" fmla="*/ 1278965 h 4213412"/>
                <a:gd name="csX39" fmla="*/ 669365 w 1984313"/>
                <a:gd name="csY39" fmla="*/ 1308848 h 4213412"/>
                <a:gd name="csX40" fmla="*/ 675341 w 1984313"/>
                <a:gd name="csY40" fmla="*/ 1326777 h 4213412"/>
                <a:gd name="csX41" fmla="*/ 681318 w 1984313"/>
                <a:gd name="csY41" fmla="*/ 1350683 h 4213412"/>
                <a:gd name="csX42" fmla="*/ 681318 w 1984313"/>
                <a:gd name="csY42" fmla="*/ 1715248 h 4213412"/>
                <a:gd name="csX43" fmla="*/ 693271 w 1984313"/>
                <a:gd name="csY43" fmla="*/ 1769036 h 4213412"/>
                <a:gd name="csX44" fmla="*/ 699247 w 1984313"/>
                <a:gd name="csY44" fmla="*/ 1804895 h 4213412"/>
                <a:gd name="csX45" fmla="*/ 711200 w 1984313"/>
                <a:gd name="csY45" fmla="*/ 1828800 h 4213412"/>
                <a:gd name="csX46" fmla="*/ 723153 w 1984313"/>
                <a:gd name="csY46" fmla="*/ 1864659 h 4213412"/>
                <a:gd name="csX47" fmla="*/ 729129 w 1984313"/>
                <a:gd name="csY47" fmla="*/ 1882589 h 4213412"/>
                <a:gd name="csX48" fmla="*/ 753035 w 1984313"/>
                <a:gd name="csY48" fmla="*/ 1924424 h 4213412"/>
                <a:gd name="csX49" fmla="*/ 764988 w 1984313"/>
                <a:gd name="csY49" fmla="*/ 1966259 h 4213412"/>
                <a:gd name="csX50" fmla="*/ 782918 w 1984313"/>
                <a:gd name="csY50" fmla="*/ 1990165 h 4213412"/>
                <a:gd name="csX51" fmla="*/ 794871 w 1984313"/>
                <a:gd name="csY51" fmla="*/ 2032000 h 4213412"/>
                <a:gd name="csX52" fmla="*/ 806824 w 1984313"/>
                <a:gd name="csY52" fmla="*/ 2049930 h 4213412"/>
                <a:gd name="csX53" fmla="*/ 812800 w 1984313"/>
                <a:gd name="csY53" fmla="*/ 2073836 h 4213412"/>
                <a:gd name="csX54" fmla="*/ 824753 w 1984313"/>
                <a:gd name="csY54" fmla="*/ 2109695 h 4213412"/>
                <a:gd name="csX55" fmla="*/ 836706 w 1984313"/>
                <a:gd name="csY55" fmla="*/ 2151530 h 4213412"/>
                <a:gd name="csX56" fmla="*/ 842682 w 1984313"/>
                <a:gd name="csY56" fmla="*/ 2193365 h 4213412"/>
                <a:gd name="csX57" fmla="*/ 848659 w 1984313"/>
                <a:gd name="csY57" fmla="*/ 2247153 h 4213412"/>
                <a:gd name="csX58" fmla="*/ 854635 w 1984313"/>
                <a:gd name="csY58" fmla="*/ 2265083 h 4213412"/>
                <a:gd name="csX59" fmla="*/ 866588 w 1984313"/>
                <a:gd name="csY59" fmla="*/ 2324848 h 4213412"/>
                <a:gd name="csX60" fmla="*/ 872565 w 1984313"/>
                <a:gd name="csY60" fmla="*/ 2348753 h 4213412"/>
                <a:gd name="csX61" fmla="*/ 884518 w 1984313"/>
                <a:gd name="csY61" fmla="*/ 2366683 h 4213412"/>
                <a:gd name="csX62" fmla="*/ 890494 w 1984313"/>
                <a:gd name="csY62" fmla="*/ 2402542 h 4213412"/>
                <a:gd name="csX63" fmla="*/ 908424 w 1984313"/>
                <a:gd name="csY63" fmla="*/ 2426448 h 4213412"/>
                <a:gd name="csX64" fmla="*/ 914400 w 1984313"/>
                <a:gd name="csY64" fmla="*/ 2444377 h 4213412"/>
                <a:gd name="csX65" fmla="*/ 944282 w 1984313"/>
                <a:gd name="csY65" fmla="*/ 2480236 h 4213412"/>
                <a:gd name="csX66" fmla="*/ 962212 w 1984313"/>
                <a:gd name="csY66" fmla="*/ 2516095 h 4213412"/>
                <a:gd name="csX67" fmla="*/ 974165 w 1984313"/>
                <a:gd name="csY67" fmla="*/ 2534024 h 4213412"/>
                <a:gd name="csX68" fmla="*/ 986118 w 1984313"/>
                <a:gd name="csY68" fmla="*/ 2575859 h 4213412"/>
                <a:gd name="csX69" fmla="*/ 998071 w 1984313"/>
                <a:gd name="csY69" fmla="*/ 2593789 h 4213412"/>
                <a:gd name="csX70" fmla="*/ 1021977 w 1984313"/>
                <a:gd name="csY70" fmla="*/ 2635624 h 4213412"/>
                <a:gd name="csX71" fmla="*/ 1027953 w 1984313"/>
                <a:gd name="csY71" fmla="*/ 2653553 h 4213412"/>
                <a:gd name="csX72" fmla="*/ 1051859 w 1984313"/>
                <a:gd name="csY72" fmla="*/ 2701365 h 4213412"/>
                <a:gd name="csX73" fmla="*/ 1075765 w 1984313"/>
                <a:gd name="csY73" fmla="*/ 2743200 h 4213412"/>
                <a:gd name="csX74" fmla="*/ 1099671 w 1984313"/>
                <a:gd name="csY74" fmla="*/ 2785036 h 4213412"/>
                <a:gd name="csX75" fmla="*/ 1135529 w 1984313"/>
                <a:gd name="csY75" fmla="*/ 2844800 h 4213412"/>
                <a:gd name="csX76" fmla="*/ 1159435 w 1984313"/>
                <a:gd name="csY76" fmla="*/ 2868706 h 4213412"/>
                <a:gd name="csX77" fmla="*/ 1177365 w 1984313"/>
                <a:gd name="csY77" fmla="*/ 2898589 h 4213412"/>
                <a:gd name="csX78" fmla="*/ 1213224 w 1984313"/>
                <a:gd name="csY78" fmla="*/ 2940424 h 4213412"/>
                <a:gd name="csX79" fmla="*/ 1231153 w 1984313"/>
                <a:gd name="csY79" fmla="*/ 2946400 h 4213412"/>
                <a:gd name="csX80" fmla="*/ 1284941 w 1984313"/>
                <a:gd name="csY80" fmla="*/ 2982259 h 4213412"/>
                <a:gd name="csX81" fmla="*/ 1302871 w 1984313"/>
                <a:gd name="csY81" fmla="*/ 2994212 h 4213412"/>
                <a:gd name="csX82" fmla="*/ 1332753 w 1984313"/>
                <a:gd name="csY82" fmla="*/ 3018118 h 4213412"/>
                <a:gd name="csX83" fmla="*/ 1350682 w 1984313"/>
                <a:gd name="csY83" fmla="*/ 3036048 h 4213412"/>
                <a:gd name="csX84" fmla="*/ 1386541 w 1984313"/>
                <a:gd name="csY84" fmla="*/ 3065930 h 4213412"/>
                <a:gd name="csX85" fmla="*/ 1410447 w 1984313"/>
                <a:gd name="csY85" fmla="*/ 3101789 h 4213412"/>
                <a:gd name="csX86" fmla="*/ 1422400 w 1984313"/>
                <a:gd name="csY86" fmla="*/ 3119718 h 4213412"/>
                <a:gd name="csX87" fmla="*/ 1434353 w 1984313"/>
                <a:gd name="csY87" fmla="*/ 3137648 h 4213412"/>
                <a:gd name="csX88" fmla="*/ 1458259 w 1984313"/>
                <a:gd name="csY88" fmla="*/ 3179483 h 4213412"/>
                <a:gd name="csX89" fmla="*/ 1464235 w 1984313"/>
                <a:gd name="csY89" fmla="*/ 3203389 h 4213412"/>
                <a:gd name="csX90" fmla="*/ 1476188 w 1984313"/>
                <a:gd name="csY90" fmla="*/ 3221318 h 4213412"/>
                <a:gd name="csX91" fmla="*/ 1488141 w 1984313"/>
                <a:gd name="csY91" fmla="*/ 3245224 h 4213412"/>
                <a:gd name="csX92" fmla="*/ 1512047 w 1984313"/>
                <a:gd name="csY92" fmla="*/ 3281083 h 4213412"/>
                <a:gd name="csX93" fmla="*/ 1524000 w 1984313"/>
                <a:gd name="csY93" fmla="*/ 3310965 h 4213412"/>
                <a:gd name="csX94" fmla="*/ 1529977 w 1984313"/>
                <a:gd name="csY94" fmla="*/ 3334871 h 4213412"/>
                <a:gd name="csX95" fmla="*/ 1547906 w 1984313"/>
                <a:gd name="csY95" fmla="*/ 3364753 h 4213412"/>
                <a:gd name="csX96" fmla="*/ 1559859 w 1984313"/>
                <a:gd name="csY96" fmla="*/ 3424518 h 4213412"/>
                <a:gd name="csX97" fmla="*/ 1577788 w 1984313"/>
                <a:gd name="csY97" fmla="*/ 3466353 h 4213412"/>
                <a:gd name="csX98" fmla="*/ 1589741 w 1984313"/>
                <a:gd name="csY98" fmla="*/ 3508189 h 4213412"/>
                <a:gd name="csX99" fmla="*/ 1601694 w 1984313"/>
                <a:gd name="csY99" fmla="*/ 3532095 h 4213412"/>
                <a:gd name="csX100" fmla="*/ 1607671 w 1984313"/>
                <a:gd name="csY100" fmla="*/ 3550024 h 4213412"/>
                <a:gd name="csX101" fmla="*/ 1619624 w 1984313"/>
                <a:gd name="csY101" fmla="*/ 3573930 h 4213412"/>
                <a:gd name="csX102" fmla="*/ 1625600 w 1984313"/>
                <a:gd name="csY102" fmla="*/ 3591859 h 4213412"/>
                <a:gd name="csX103" fmla="*/ 1649506 w 1984313"/>
                <a:gd name="csY103" fmla="*/ 3639671 h 4213412"/>
                <a:gd name="csX104" fmla="*/ 1673412 w 1984313"/>
                <a:gd name="csY104" fmla="*/ 3693459 h 4213412"/>
                <a:gd name="csX105" fmla="*/ 1697318 w 1984313"/>
                <a:gd name="csY105" fmla="*/ 3759200 h 4213412"/>
                <a:gd name="csX106" fmla="*/ 1703294 w 1984313"/>
                <a:gd name="csY106" fmla="*/ 3777130 h 4213412"/>
                <a:gd name="csX107" fmla="*/ 1715247 w 1984313"/>
                <a:gd name="csY107" fmla="*/ 3801036 h 4213412"/>
                <a:gd name="csX108" fmla="*/ 1727200 w 1984313"/>
                <a:gd name="csY108" fmla="*/ 3830918 h 4213412"/>
                <a:gd name="csX109" fmla="*/ 1780988 w 1984313"/>
                <a:gd name="csY109" fmla="*/ 3896659 h 4213412"/>
                <a:gd name="csX110" fmla="*/ 1792941 w 1984313"/>
                <a:gd name="csY110" fmla="*/ 3914589 h 4213412"/>
                <a:gd name="csX111" fmla="*/ 1828800 w 1984313"/>
                <a:gd name="csY111" fmla="*/ 3950448 h 4213412"/>
                <a:gd name="csX112" fmla="*/ 1852706 w 1984313"/>
                <a:gd name="csY112" fmla="*/ 3992283 h 4213412"/>
                <a:gd name="csX113" fmla="*/ 1870635 w 1984313"/>
                <a:gd name="csY113" fmla="*/ 4004236 h 4213412"/>
                <a:gd name="csX114" fmla="*/ 1894541 w 1984313"/>
                <a:gd name="csY114" fmla="*/ 4034118 h 4213412"/>
                <a:gd name="csX115" fmla="*/ 1900518 w 1984313"/>
                <a:gd name="csY115" fmla="*/ 4058024 h 4213412"/>
                <a:gd name="csX116" fmla="*/ 1906494 w 1984313"/>
                <a:gd name="csY116" fmla="*/ 4075953 h 4213412"/>
                <a:gd name="csX117" fmla="*/ 1924424 w 1984313"/>
                <a:gd name="csY117" fmla="*/ 4093883 h 4213412"/>
                <a:gd name="csX118" fmla="*/ 1954306 w 1984313"/>
                <a:gd name="csY118" fmla="*/ 4147671 h 4213412"/>
                <a:gd name="csX119" fmla="*/ 1966259 w 1984313"/>
                <a:gd name="csY119" fmla="*/ 4165600 h 4213412"/>
                <a:gd name="csX120" fmla="*/ 1972235 w 1984313"/>
                <a:gd name="csY120" fmla="*/ 4183530 h 4213412"/>
                <a:gd name="csX121" fmla="*/ 1984188 w 1984313"/>
                <a:gd name="csY121" fmla="*/ 4213412 h 4213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Lst>
              <a:rect l="l" t="t" r="r" b="b"/>
              <a:pathLst>
                <a:path w="1984313" h="4213412">
                  <a:moveTo>
                    <a:pt x="0" y="0"/>
                  </a:moveTo>
                  <a:cubicBezTo>
                    <a:pt x="3984" y="9961"/>
                    <a:pt x="7155" y="20287"/>
                    <a:pt x="11953" y="29883"/>
                  </a:cubicBezTo>
                  <a:cubicBezTo>
                    <a:pt x="15165" y="36307"/>
                    <a:pt x="20694" y="41388"/>
                    <a:pt x="23906" y="47812"/>
                  </a:cubicBezTo>
                  <a:cubicBezTo>
                    <a:pt x="26723" y="53447"/>
                    <a:pt x="27275" y="60007"/>
                    <a:pt x="29882" y="65742"/>
                  </a:cubicBezTo>
                  <a:cubicBezTo>
                    <a:pt x="37255" y="81963"/>
                    <a:pt x="45819" y="97616"/>
                    <a:pt x="53788" y="113553"/>
                  </a:cubicBezTo>
                  <a:cubicBezTo>
                    <a:pt x="57772" y="121522"/>
                    <a:pt x="60799" y="130046"/>
                    <a:pt x="65741" y="137459"/>
                  </a:cubicBezTo>
                  <a:cubicBezTo>
                    <a:pt x="69725" y="143436"/>
                    <a:pt x="74254" y="149083"/>
                    <a:pt x="77694" y="155389"/>
                  </a:cubicBezTo>
                  <a:cubicBezTo>
                    <a:pt x="118372" y="229964"/>
                    <a:pt x="86250" y="180175"/>
                    <a:pt x="113553" y="221130"/>
                  </a:cubicBezTo>
                  <a:cubicBezTo>
                    <a:pt x="125990" y="270881"/>
                    <a:pt x="110846" y="221695"/>
                    <a:pt x="131482" y="262965"/>
                  </a:cubicBezTo>
                  <a:cubicBezTo>
                    <a:pt x="134300" y="268600"/>
                    <a:pt x="134333" y="275425"/>
                    <a:pt x="137459" y="280895"/>
                  </a:cubicBezTo>
                  <a:cubicBezTo>
                    <a:pt x="164334" y="327925"/>
                    <a:pt x="145057" y="283871"/>
                    <a:pt x="173318" y="322730"/>
                  </a:cubicBezTo>
                  <a:cubicBezTo>
                    <a:pt x="184372" y="337929"/>
                    <a:pt x="193110" y="354686"/>
                    <a:pt x="203200" y="370542"/>
                  </a:cubicBezTo>
                  <a:cubicBezTo>
                    <a:pt x="207056" y="376602"/>
                    <a:pt x="211169" y="382495"/>
                    <a:pt x="215153" y="388471"/>
                  </a:cubicBezTo>
                  <a:cubicBezTo>
                    <a:pt x="219137" y="394447"/>
                    <a:pt x="222796" y="400654"/>
                    <a:pt x="227106" y="406400"/>
                  </a:cubicBezTo>
                  <a:cubicBezTo>
                    <a:pt x="239059" y="422337"/>
                    <a:pt x="251915" y="437636"/>
                    <a:pt x="262965" y="454212"/>
                  </a:cubicBezTo>
                  <a:cubicBezTo>
                    <a:pt x="301801" y="512468"/>
                    <a:pt x="240991" y="421968"/>
                    <a:pt x="292847" y="496048"/>
                  </a:cubicBezTo>
                  <a:cubicBezTo>
                    <a:pt x="301085" y="507817"/>
                    <a:pt x="308784" y="519953"/>
                    <a:pt x="316753" y="531906"/>
                  </a:cubicBezTo>
                  <a:lnTo>
                    <a:pt x="328706" y="549836"/>
                  </a:lnTo>
                  <a:cubicBezTo>
                    <a:pt x="353823" y="625186"/>
                    <a:pt x="327660" y="549038"/>
                    <a:pt x="352612" y="615577"/>
                  </a:cubicBezTo>
                  <a:cubicBezTo>
                    <a:pt x="354824" y="621475"/>
                    <a:pt x="356376" y="627608"/>
                    <a:pt x="358588" y="633506"/>
                  </a:cubicBezTo>
                  <a:cubicBezTo>
                    <a:pt x="362355" y="643551"/>
                    <a:pt x="367148" y="653211"/>
                    <a:pt x="370541" y="663389"/>
                  </a:cubicBezTo>
                  <a:cubicBezTo>
                    <a:pt x="383968" y="703671"/>
                    <a:pt x="365485" y="672584"/>
                    <a:pt x="394447" y="711200"/>
                  </a:cubicBezTo>
                  <a:cubicBezTo>
                    <a:pt x="409125" y="769906"/>
                    <a:pt x="387874" y="698052"/>
                    <a:pt x="418353" y="759012"/>
                  </a:cubicBezTo>
                  <a:cubicBezTo>
                    <a:pt x="451918" y="826146"/>
                    <a:pt x="388873" y="735644"/>
                    <a:pt x="442259" y="806824"/>
                  </a:cubicBezTo>
                  <a:cubicBezTo>
                    <a:pt x="444251" y="814793"/>
                    <a:pt x="444562" y="823383"/>
                    <a:pt x="448235" y="830730"/>
                  </a:cubicBezTo>
                  <a:cubicBezTo>
                    <a:pt x="452690" y="839639"/>
                    <a:pt x="460886" y="846189"/>
                    <a:pt x="466165" y="854636"/>
                  </a:cubicBezTo>
                  <a:cubicBezTo>
                    <a:pt x="470887" y="862191"/>
                    <a:pt x="473534" y="870902"/>
                    <a:pt x="478118" y="878542"/>
                  </a:cubicBezTo>
                  <a:cubicBezTo>
                    <a:pt x="485509" y="890860"/>
                    <a:pt x="494055" y="902447"/>
                    <a:pt x="502024" y="914400"/>
                  </a:cubicBezTo>
                  <a:lnTo>
                    <a:pt x="513977" y="932330"/>
                  </a:lnTo>
                  <a:cubicBezTo>
                    <a:pt x="527678" y="973437"/>
                    <a:pt x="508938" y="923513"/>
                    <a:pt x="537882" y="974165"/>
                  </a:cubicBezTo>
                  <a:cubicBezTo>
                    <a:pt x="541008" y="979635"/>
                    <a:pt x="541867" y="986118"/>
                    <a:pt x="543859" y="992095"/>
                  </a:cubicBezTo>
                  <a:cubicBezTo>
                    <a:pt x="545851" y="1004048"/>
                    <a:pt x="548906" y="1015871"/>
                    <a:pt x="549835" y="1027953"/>
                  </a:cubicBezTo>
                  <a:cubicBezTo>
                    <a:pt x="552895" y="1067729"/>
                    <a:pt x="551059" y="1107874"/>
                    <a:pt x="555812" y="1147483"/>
                  </a:cubicBezTo>
                  <a:cubicBezTo>
                    <a:pt x="557090" y="1158135"/>
                    <a:pt x="560638" y="1169347"/>
                    <a:pt x="567765" y="1177365"/>
                  </a:cubicBezTo>
                  <a:cubicBezTo>
                    <a:pt x="577309" y="1188102"/>
                    <a:pt x="603624" y="1201271"/>
                    <a:pt x="603624" y="1201271"/>
                  </a:cubicBezTo>
                  <a:cubicBezTo>
                    <a:pt x="607608" y="1207247"/>
                    <a:pt x="610498" y="1214121"/>
                    <a:pt x="615577" y="1219200"/>
                  </a:cubicBezTo>
                  <a:cubicBezTo>
                    <a:pt x="622620" y="1226243"/>
                    <a:pt x="633693" y="1229025"/>
                    <a:pt x="639482" y="1237130"/>
                  </a:cubicBezTo>
                  <a:cubicBezTo>
                    <a:pt x="644256" y="1243814"/>
                    <a:pt x="641384" y="1253904"/>
                    <a:pt x="645459" y="1261036"/>
                  </a:cubicBezTo>
                  <a:cubicBezTo>
                    <a:pt x="649652" y="1268374"/>
                    <a:pt x="657412" y="1272989"/>
                    <a:pt x="663388" y="1278965"/>
                  </a:cubicBezTo>
                  <a:cubicBezTo>
                    <a:pt x="665380" y="1288926"/>
                    <a:pt x="666901" y="1298993"/>
                    <a:pt x="669365" y="1308848"/>
                  </a:cubicBezTo>
                  <a:cubicBezTo>
                    <a:pt x="670893" y="1314959"/>
                    <a:pt x="673610" y="1320720"/>
                    <a:pt x="675341" y="1326777"/>
                  </a:cubicBezTo>
                  <a:cubicBezTo>
                    <a:pt x="677598" y="1334675"/>
                    <a:pt x="679326" y="1342714"/>
                    <a:pt x="681318" y="1350683"/>
                  </a:cubicBezTo>
                  <a:cubicBezTo>
                    <a:pt x="676619" y="1524524"/>
                    <a:pt x="670602" y="1559873"/>
                    <a:pt x="681318" y="1715248"/>
                  </a:cubicBezTo>
                  <a:cubicBezTo>
                    <a:pt x="682417" y="1731190"/>
                    <a:pt x="690076" y="1753061"/>
                    <a:pt x="693271" y="1769036"/>
                  </a:cubicBezTo>
                  <a:cubicBezTo>
                    <a:pt x="695648" y="1780919"/>
                    <a:pt x="695765" y="1793288"/>
                    <a:pt x="699247" y="1804895"/>
                  </a:cubicBezTo>
                  <a:cubicBezTo>
                    <a:pt x="701807" y="1813428"/>
                    <a:pt x="707891" y="1820528"/>
                    <a:pt x="711200" y="1828800"/>
                  </a:cubicBezTo>
                  <a:cubicBezTo>
                    <a:pt x="715879" y="1840498"/>
                    <a:pt x="719169" y="1852706"/>
                    <a:pt x="723153" y="1864659"/>
                  </a:cubicBezTo>
                  <a:cubicBezTo>
                    <a:pt x="725145" y="1870636"/>
                    <a:pt x="725634" y="1877347"/>
                    <a:pt x="729129" y="1882589"/>
                  </a:cubicBezTo>
                  <a:cubicBezTo>
                    <a:pt x="739038" y="1897452"/>
                    <a:pt x="746535" y="1907091"/>
                    <a:pt x="753035" y="1924424"/>
                  </a:cubicBezTo>
                  <a:cubicBezTo>
                    <a:pt x="756208" y="1932885"/>
                    <a:pt x="759737" y="1957070"/>
                    <a:pt x="764988" y="1966259"/>
                  </a:cubicBezTo>
                  <a:cubicBezTo>
                    <a:pt x="769930" y="1974907"/>
                    <a:pt x="776941" y="1982196"/>
                    <a:pt x="782918" y="1990165"/>
                  </a:cubicBezTo>
                  <a:cubicBezTo>
                    <a:pt x="784834" y="1997831"/>
                    <a:pt x="790582" y="2023421"/>
                    <a:pt x="794871" y="2032000"/>
                  </a:cubicBezTo>
                  <a:cubicBezTo>
                    <a:pt x="798083" y="2038425"/>
                    <a:pt x="802840" y="2043953"/>
                    <a:pt x="806824" y="2049930"/>
                  </a:cubicBezTo>
                  <a:cubicBezTo>
                    <a:pt x="808816" y="2057899"/>
                    <a:pt x="810440" y="2065969"/>
                    <a:pt x="812800" y="2073836"/>
                  </a:cubicBezTo>
                  <a:cubicBezTo>
                    <a:pt x="816420" y="2085904"/>
                    <a:pt x="821697" y="2097472"/>
                    <a:pt x="824753" y="2109695"/>
                  </a:cubicBezTo>
                  <a:cubicBezTo>
                    <a:pt x="832257" y="2139712"/>
                    <a:pt x="828132" y="2125808"/>
                    <a:pt x="836706" y="2151530"/>
                  </a:cubicBezTo>
                  <a:cubicBezTo>
                    <a:pt x="838698" y="2165475"/>
                    <a:pt x="840935" y="2179387"/>
                    <a:pt x="842682" y="2193365"/>
                  </a:cubicBezTo>
                  <a:cubicBezTo>
                    <a:pt x="844920" y="2211265"/>
                    <a:pt x="845693" y="2229359"/>
                    <a:pt x="848659" y="2247153"/>
                  </a:cubicBezTo>
                  <a:cubicBezTo>
                    <a:pt x="849695" y="2253367"/>
                    <a:pt x="853218" y="2258944"/>
                    <a:pt x="854635" y="2265083"/>
                  </a:cubicBezTo>
                  <a:cubicBezTo>
                    <a:pt x="859203" y="2284879"/>
                    <a:pt x="861660" y="2305139"/>
                    <a:pt x="866588" y="2324848"/>
                  </a:cubicBezTo>
                  <a:cubicBezTo>
                    <a:pt x="868580" y="2332816"/>
                    <a:pt x="869329" y="2341204"/>
                    <a:pt x="872565" y="2348753"/>
                  </a:cubicBezTo>
                  <a:cubicBezTo>
                    <a:pt x="875395" y="2355355"/>
                    <a:pt x="880534" y="2360706"/>
                    <a:pt x="884518" y="2366683"/>
                  </a:cubicBezTo>
                  <a:cubicBezTo>
                    <a:pt x="886510" y="2378636"/>
                    <a:pt x="885994" y="2391291"/>
                    <a:pt x="890494" y="2402542"/>
                  </a:cubicBezTo>
                  <a:cubicBezTo>
                    <a:pt x="894193" y="2411790"/>
                    <a:pt x="903482" y="2417800"/>
                    <a:pt x="908424" y="2426448"/>
                  </a:cubicBezTo>
                  <a:cubicBezTo>
                    <a:pt x="911549" y="2431918"/>
                    <a:pt x="910906" y="2439135"/>
                    <a:pt x="914400" y="2444377"/>
                  </a:cubicBezTo>
                  <a:cubicBezTo>
                    <a:pt x="923031" y="2457323"/>
                    <a:pt x="935651" y="2467290"/>
                    <a:pt x="944282" y="2480236"/>
                  </a:cubicBezTo>
                  <a:cubicBezTo>
                    <a:pt x="951695" y="2491355"/>
                    <a:pt x="955722" y="2504413"/>
                    <a:pt x="962212" y="2516095"/>
                  </a:cubicBezTo>
                  <a:cubicBezTo>
                    <a:pt x="965700" y="2522374"/>
                    <a:pt x="970181" y="2528048"/>
                    <a:pt x="974165" y="2534024"/>
                  </a:cubicBezTo>
                  <a:cubicBezTo>
                    <a:pt x="976081" y="2541690"/>
                    <a:pt x="981829" y="2567280"/>
                    <a:pt x="986118" y="2575859"/>
                  </a:cubicBezTo>
                  <a:cubicBezTo>
                    <a:pt x="989330" y="2582284"/>
                    <a:pt x="994507" y="2587552"/>
                    <a:pt x="998071" y="2593789"/>
                  </a:cubicBezTo>
                  <a:cubicBezTo>
                    <a:pt x="1028396" y="2646859"/>
                    <a:pt x="992860" y="2591949"/>
                    <a:pt x="1021977" y="2635624"/>
                  </a:cubicBezTo>
                  <a:cubicBezTo>
                    <a:pt x="1023969" y="2641600"/>
                    <a:pt x="1025346" y="2647818"/>
                    <a:pt x="1027953" y="2653553"/>
                  </a:cubicBezTo>
                  <a:cubicBezTo>
                    <a:pt x="1035326" y="2669774"/>
                    <a:pt x="1046225" y="2684461"/>
                    <a:pt x="1051859" y="2701365"/>
                  </a:cubicBezTo>
                  <a:cubicBezTo>
                    <a:pt x="1060985" y="2728745"/>
                    <a:pt x="1054055" y="2714255"/>
                    <a:pt x="1075765" y="2743200"/>
                  </a:cubicBezTo>
                  <a:cubicBezTo>
                    <a:pt x="1087505" y="2778425"/>
                    <a:pt x="1073827" y="2743686"/>
                    <a:pt x="1099671" y="2785036"/>
                  </a:cubicBezTo>
                  <a:cubicBezTo>
                    <a:pt x="1115391" y="2810188"/>
                    <a:pt x="1110967" y="2820238"/>
                    <a:pt x="1135529" y="2844800"/>
                  </a:cubicBezTo>
                  <a:cubicBezTo>
                    <a:pt x="1143498" y="2852769"/>
                    <a:pt x="1152516" y="2859810"/>
                    <a:pt x="1159435" y="2868706"/>
                  </a:cubicBezTo>
                  <a:cubicBezTo>
                    <a:pt x="1166567" y="2877875"/>
                    <a:pt x="1170921" y="2888923"/>
                    <a:pt x="1177365" y="2898589"/>
                  </a:cubicBezTo>
                  <a:cubicBezTo>
                    <a:pt x="1183995" y="2908534"/>
                    <a:pt x="1202141" y="2933036"/>
                    <a:pt x="1213224" y="2940424"/>
                  </a:cubicBezTo>
                  <a:cubicBezTo>
                    <a:pt x="1218466" y="2943918"/>
                    <a:pt x="1225177" y="2944408"/>
                    <a:pt x="1231153" y="2946400"/>
                  </a:cubicBezTo>
                  <a:lnTo>
                    <a:pt x="1284941" y="2982259"/>
                  </a:lnTo>
                  <a:cubicBezTo>
                    <a:pt x="1290918" y="2986243"/>
                    <a:pt x="1297262" y="2989725"/>
                    <a:pt x="1302871" y="2994212"/>
                  </a:cubicBezTo>
                  <a:cubicBezTo>
                    <a:pt x="1312832" y="3002181"/>
                    <a:pt x="1323153" y="3009718"/>
                    <a:pt x="1332753" y="3018118"/>
                  </a:cubicBezTo>
                  <a:cubicBezTo>
                    <a:pt x="1339114" y="3023684"/>
                    <a:pt x="1344189" y="3030637"/>
                    <a:pt x="1350682" y="3036048"/>
                  </a:cubicBezTo>
                  <a:cubicBezTo>
                    <a:pt x="1372497" y="3054227"/>
                    <a:pt x="1367237" y="3041110"/>
                    <a:pt x="1386541" y="3065930"/>
                  </a:cubicBezTo>
                  <a:cubicBezTo>
                    <a:pt x="1395361" y="3077270"/>
                    <a:pt x="1402478" y="3089836"/>
                    <a:pt x="1410447" y="3101789"/>
                  </a:cubicBezTo>
                  <a:lnTo>
                    <a:pt x="1422400" y="3119718"/>
                  </a:lnTo>
                  <a:lnTo>
                    <a:pt x="1434353" y="3137648"/>
                  </a:lnTo>
                  <a:cubicBezTo>
                    <a:pt x="1452631" y="3192485"/>
                    <a:pt x="1422078" y="3107120"/>
                    <a:pt x="1458259" y="3179483"/>
                  </a:cubicBezTo>
                  <a:cubicBezTo>
                    <a:pt x="1461932" y="3186830"/>
                    <a:pt x="1460999" y="3195839"/>
                    <a:pt x="1464235" y="3203389"/>
                  </a:cubicBezTo>
                  <a:cubicBezTo>
                    <a:pt x="1467064" y="3209991"/>
                    <a:pt x="1472624" y="3215082"/>
                    <a:pt x="1476188" y="3221318"/>
                  </a:cubicBezTo>
                  <a:cubicBezTo>
                    <a:pt x="1480608" y="3229053"/>
                    <a:pt x="1483557" y="3237584"/>
                    <a:pt x="1488141" y="3245224"/>
                  </a:cubicBezTo>
                  <a:cubicBezTo>
                    <a:pt x="1495532" y="3257543"/>
                    <a:pt x="1506712" y="3267745"/>
                    <a:pt x="1512047" y="3281083"/>
                  </a:cubicBezTo>
                  <a:cubicBezTo>
                    <a:pt x="1516031" y="3291044"/>
                    <a:pt x="1520607" y="3300788"/>
                    <a:pt x="1524000" y="3310965"/>
                  </a:cubicBezTo>
                  <a:cubicBezTo>
                    <a:pt x="1526598" y="3318757"/>
                    <a:pt x="1526641" y="3327365"/>
                    <a:pt x="1529977" y="3334871"/>
                  </a:cubicBezTo>
                  <a:cubicBezTo>
                    <a:pt x="1534695" y="3345486"/>
                    <a:pt x="1541930" y="3354792"/>
                    <a:pt x="1547906" y="3364753"/>
                  </a:cubicBezTo>
                  <a:cubicBezTo>
                    <a:pt x="1551890" y="3384675"/>
                    <a:pt x="1550773" y="3406347"/>
                    <a:pt x="1559859" y="3424518"/>
                  </a:cubicBezTo>
                  <a:cubicBezTo>
                    <a:pt x="1570486" y="3445771"/>
                    <a:pt x="1571925" y="3445832"/>
                    <a:pt x="1577788" y="3466353"/>
                  </a:cubicBezTo>
                  <a:cubicBezTo>
                    <a:pt x="1582118" y="3481506"/>
                    <a:pt x="1583603" y="3493867"/>
                    <a:pt x="1589741" y="3508189"/>
                  </a:cubicBezTo>
                  <a:cubicBezTo>
                    <a:pt x="1593250" y="3516378"/>
                    <a:pt x="1598184" y="3523906"/>
                    <a:pt x="1601694" y="3532095"/>
                  </a:cubicBezTo>
                  <a:cubicBezTo>
                    <a:pt x="1604176" y="3537885"/>
                    <a:pt x="1605189" y="3544234"/>
                    <a:pt x="1607671" y="3550024"/>
                  </a:cubicBezTo>
                  <a:cubicBezTo>
                    <a:pt x="1611181" y="3558213"/>
                    <a:pt x="1616115" y="3565741"/>
                    <a:pt x="1619624" y="3573930"/>
                  </a:cubicBezTo>
                  <a:cubicBezTo>
                    <a:pt x="1622105" y="3579720"/>
                    <a:pt x="1622993" y="3586124"/>
                    <a:pt x="1625600" y="3591859"/>
                  </a:cubicBezTo>
                  <a:cubicBezTo>
                    <a:pt x="1632973" y="3608080"/>
                    <a:pt x="1643871" y="3622767"/>
                    <a:pt x="1649506" y="3639671"/>
                  </a:cubicBezTo>
                  <a:cubicBezTo>
                    <a:pt x="1663730" y="3682344"/>
                    <a:pt x="1654470" y="3665047"/>
                    <a:pt x="1673412" y="3693459"/>
                  </a:cubicBezTo>
                  <a:cubicBezTo>
                    <a:pt x="1698534" y="3768824"/>
                    <a:pt x="1672362" y="3692648"/>
                    <a:pt x="1697318" y="3759200"/>
                  </a:cubicBezTo>
                  <a:cubicBezTo>
                    <a:pt x="1699530" y="3765099"/>
                    <a:pt x="1700812" y="3771339"/>
                    <a:pt x="1703294" y="3777130"/>
                  </a:cubicBezTo>
                  <a:cubicBezTo>
                    <a:pt x="1706803" y="3785319"/>
                    <a:pt x="1711629" y="3792895"/>
                    <a:pt x="1715247" y="3801036"/>
                  </a:cubicBezTo>
                  <a:cubicBezTo>
                    <a:pt x="1719604" y="3810839"/>
                    <a:pt x="1721577" y="3821781"/>
                    <a:pt x="1727200" y="3830918"/>
                  </a:cubicBezTo>
                  <a:cubicBezTo>
                    <a:pt x="1775558" y="3909500"/>
                    <a:pt x="1745821" y="3854458"/>
                    <a:pt x="1780988" y="3896659"/>
                  </a:cubicBezTo>
                  <a:cubicBezTo>
                    <a:pt x="1785586" y="3902177"/>
                    <a:pt x="1788169" y="3909220"/>
                    <a:pt x="1792941" y="3914589"/>
                  </a:cubicBezTo>
                  <a:cubicBezTo>
                    <a:pt x="1804171" y="3927223"/>
                    <a:pt x="1821240" y="3935329"/>
                    <a:pt x="1828800" y="3950448"/>
                  </a:cubicBezTo>
                  <a:cubicBezTo>
                    <a:pt x="1833487" y="3959822"/>
                    <a:pt x="1844260" y="3983836"/>
                    <a:pt x="1852706" y="3992283"/>
                  </a:cubicBezTo>
                  <a:cubicBezTo>
                    <a:pt x="1857785" y="3997362"/>
                    <a:pt x="1864659" y="4000252"/>
                    <a:pt x="1870635" y="4004236"/>
                  </a:cubicBezTo>
                  <a:cubicBezTo>
                    <a:pt x="1890176" y="4062852"/>
                    <a:pt x="1858495" y="3980049"/>
                    <a:pt x="1894541" y="4034118"/>
                  </a:cubicBezTo>
                  <a:cubicBezTo>
                    <a:pt x="1899097" y="4040952"/>
                    <a:pt x="1898261" y="4050126"/>
                    <a:pt x="1900518" y="4058024"/>
                  </a:cubicBezTo>
                  <a:cubicBezTo>
                    <a:pt x="1902249" y="4064081"/>
                    <a:pt x="1903000" y="4070711"/>
                    <a:pt x="1906494" y="4075953"/>
                  </a:cubicBezTo>
                  <a:cubicBezTo>
                    <a:pt x="1911182" y="4082986"/>
                    <a:pt x="1918447" y="4087906"/>
                    <a:pt x="1924424" y="4093883"/>
                  </a:cubicBezTo>
                  <a:cubicBezTo>
                    <a:pt x="1934942" y="4125440"/>
                    <a:pt x="1926906" y="4106571"/>
                    <a:pt x="1954306" y="4147671"/>
                  </a:cubicBezTo>
                  <a:lnTo>
                    <a:pt x="1966259" y="4165600"/>
                  </a:lnTo>
                  <a:cubicBezTo>
                    <a:pt x="1968251" y="4171577"/>
                    <a:pt x="1969418" y="4177895"/>
                    <a:pt x="1972235" y="4183530"/>
                  </a:cubicBezTo>
                  <a:cubicBezTo>
                    <a:pt x="1986398" y="4211857"/>
                    <a:pt x="1984188" y="4190347"/>
                    <a:pt x="1984188" y="4213412"/>
                  </a:cubicBezTo>
                </a:path>
              </a:pathLst>
            </a:custGeom>
            <a:noFill/>
            <a:ln w="38100" cap="flat" cmpd="sng" algn="ctr">
              <a:solidFill>
                <a:srgbClr val="007A37"/>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6" tIns="45718" rIns="91436" bIns="45718" numCol="1" rtlCol="0" anchor="t" anchorCtr="0" compatLnSpc="1">
              <a:prstTxWarp prst="textNoShape">
                <a:avLst/>
              </a:prstTxWarp>
            </a:bodyPr>
            <a:lstStyle/>
            <a:p>
              <a:pPr marL="0" marR="0" indent="0" algn="l" defTabSz="1089025" rtl="0" eaLnBrk="1" fontAlgn="base" latinLnBrk="0" hangingPunct="1">
                <a:lnSpc>
                  <a:spcPct val="110000"/>
                </a:lnSpc>
                <a:spcBef>
                  <a:spcPct val="0"/>
                </a:spcBef>
                <a:spcAft>
                  <a:spcPct val="0"/>
                </a:spcAft>
                <a:buClrTx/>
                <a:buSzTx/>
                <a:buFontTx/>
                <a:buChar char="•"/>
                <a:tabLst>
                  <a:tab pos="1631950" algn="l"/>
                </a:tabLst>
              </a:pPr>
              <a:endParaRPr kumimoji="0" lang="en-AU" sz="1200" b="0" i="0" u="none" strike="noStrike" cap="none" normalizeH="0" baseline="0">
                <a:ln>
                  <a:noFill/>
                </a:ln>
                <a:solidFill>
                  <a:schemeClr val="tx1"/>
                </a:solidFill>
                <a:effectLst/>
                <a:latin typeface="Arial" charset="0"/>
              </a:endParaRPr>
            </a:p>
          </p:txBody>
        </p:sp>
        <p:sp>
          <p:nvSpPr>
            <p:cNvPr id="9" name="Freeform: Shape 8">
              <a:extLst>
                <a:ext uri="{FF2B5EF4-FFF2-40B4-BE49-F238E27FC236}">
                  <a16:creationId xmlns:a16="http://schemas.microsoft.com/office/drawing/2014/main" id="{93933CE6-7C55-3FCE-23D8-46C9EB8DF0E4}"/>
                </a:ext>
              </a:extLst>
            </p:cNvPr>
            <p:cNvSpPr/>
            <p:nvPr/>
          </p:nvSpPr>
          <p:spPr bwMode="auto">
            <a:xfrm>
              <a:off x="10500659" y="5223435"/>
              <a:ext cx="72008" cy="209177"/>
            </a:xfrm>
            <a:custGeom>
              <a:avLst/>
              <a:gdLst>
                <a:gd name="csX0" fmla="*/ 0 w 72008"/>
                <a:gd name="csY0" fmla="*/ 0 h 209177"/>
                <a:gd name="csX1" fmla="*/ 11953 w 72008"/>
                <a:gd name="csY1" fmla="*/ 29883 h 209177"/>
                <a:gd name="csX2" fmla="*/ 17929 w 72008"/>
                <a:gd name="csY2" fmla="*/ 47812 h 209177"/>
                <a:gd name="csX3" fmla="*/ 29882 w 72008"/>
                <a:gd name="csY3" fmla="*/ 65741 h 209177"/>
                <a:gd name="csX4" fmla="*/ 41835 w 72008"/>
                <a:gd name="csY4" fmla="*/ 101600 h 209177"/>
                <a:gd name="csX5" fmla="*/ 53788 w 72008"/>
                <a:gd name="csY5" fmla="*/ 137459 h 209177"/>
                <a:gd name="csX6" fmla="*/ 59765 w 72008"/>
                <a:gd name="csY6" fmla="*/ 155389 h 209177"/>
                <a:gd name="csX7" fmla="*/ 71717 w 72008"/>
                <a:gd name="csY7" fmla="*/ 197224 h 209177"/>
                <a:gd name="csX8" fmla="*/ 71717 w 72008"/>
                <a:gd name="csY8" fmla="*/ 209177 h 2091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2008" h="209177">
                  <a:moveTo>
                    <a:pt x="0" y="0"/>
                  </a:moveTo>
                  <a:cubicBezTo>
                    <a:pt x="3984" y="9961"/>
                    <a:pt x="8186" y="19838"/>
                    <a:pt x="11953" y="29883"/>
                  </a:cubicBezTo>
                  <a:cubicBezTo>
                    <a:pt x="14165" y="35781"/>
                    <a:pt x="15112" y="42177"/>
                    <a:pt x="17929" y="47812"/>
                  </a:cubicBezTo>
                  <a:cubicBezTo>
                    <a:pt x="21141" y="54236"/>
                    <a:pt x="26965" y="59177"/>
                    <a:pt x="29882" y="65741"/>
                  </a:cubicBezTo>
                  <a:cubicBezTo>
                    <a:pt x="34999" y="77255"/>
                    <a:pt x="37851" y="89647"/>
                    <a:pt x="41835" y="101600"/>
                  </a:cubicBezTo>
                  <a:lnTo>
                    <a:pt x="53788" y="137459"/>
                  </a:lnTo>
                  <a:lnTo>
                    <a:pt x="59765" y="155389"/>
                  </a:lnTo>
                  <a:cubicBezTo>
                    <a:pt x="64502" y="169599"/>
                    <a:pt x="69216" y="182216"/>
                    <a:pt x="71717" y="197224"/>
                  </a:cubicBezTo>
                  <a:cubicBezTo>
                    <a:pt x="72372" y="201154"/>
                    <a:pt x="71717" y="205193"/>
                    <a:pt x="71717" y="209177"/>
                  </a:cubicBezTo>
                </a:path>
              </a:pathLst>
            </a:custGeom>
            <a:noFill/>
            <a:ln w="38100" cap="flat" cmpd="sng" algn="ctr">
              <a:solidFill>
                <a:srgbClr val="007A37"/>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6" tIns="45718" rIns="91436" bIns="45718" numCol="1" rtlCol="0" anchor="t" anchorCtr="0" compatLnSpc="1">
              <a:prstTxWarp prst="textNoShape">
                <a:avLst/>
              </a:prstTxWarp>
            </a:bodyPr>
            <a:lstStyle/>
            <a:p>
              <a:pPr marL="0" marR="0" indent="0" algn="l" defTabSz="1089025" rtl="0" eaLnBrk="1" fontAlgn="base" latinLnBrk="0" hangingPunct="1">
                <a:lnSpc>
                  <a:spcPct val="110000"/>
                </a:lnSpc>
                <a:spcBef>
                  <a:spcPct val="0"/>
                </a:spcBef>
                <a:spcAft>
                  <a:spcPct val="0"/>
                </a:spcAft>
                <a:buClrTx/>
                <a:buSzTx/>
                <a:buFontTx/>
                <a:buChar char="•"/>
                <a:tabLst>
                  <a:tab pos="1631950" algn="l"/>
                </a:tabLst>
              </a:pPr>
              <a:endParaRPr kumimoji="0" lang="en-AU" sz="12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70761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COWZA DISCOVERY</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00" b="1" dirty="0">
                <a:solidFill>
                  <a:schemeClr val="bg2">
                    <a:lumMod val="75000"/>
                  </a:schemeClr>
                </a:solidFill>
                <a:latin typeface="Calibri" pitchFamily="34" charset="0"/>
                <a:ea typeface="Calibri" pitchFamily="34" charset="-122"/>
                <a:cs typeface="Calibri" pitchFamily="34" charset="-120"/>
              </a:rPr>
              <a:t>First Hole Into the Primary Structure</a:t>
            </a:r>
            <a:endParaRPr lang="en-US" sz="3200" dirty="0">
              <a:solidFill>
                <a:schemeClr val="bg2">
                  <a:lumMod val="75000"/>
                </a:schemeClr>
              </a:solidFill>
            </a:endParaRPr>
          </a:p>
        </p:txBody>
      </p:sp>
      <p:pic>
        <p:nvPicPr>
          <p:cNvPr id="4"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5" name="Shape 2"/>
          <p:cNvSpPr/>
          <p:nvPr/>
        </p:nvSpPr>
        <p:spPr>
          <a:xfrm>
            <a:off x="548943" y="1463379"/>
            <a:ext cx="7272240" cy="1577831"/>
          </a:xfrm>
          <a:prstGeom prst="roundRect">
            <a:avLst>
              <a:gd name="adj" fmla="val 5517"/>
            </a:avLst>
          </a:prstGeom>
          <a:solidFill>
            <a:srgbClr val="CE2027"/>
          </a:solidFill>
          <a:ln w="12700">
            <a:solidFill>
              <a:srgbClr val="CE2027"/>
            </a:solidFill>
            <a:prstDash val="solid"/>
          </a:ln>
        </p:spPr>
        <p:txBody>
          <a:bodyPr/>
          <a:lstStyle/>
          <a:p>
            <a:endParaRPr lang="en-US"/>
          </a:p>
        </p:txBody>
      </p:sp>
      <p:sp>
        <p:nvSpPr>
          <p:cNvPr id="6" name="Text 3"/>
          <p:cNvSpPr txBox="1"/>
          <p:nvPr/>
        </p:nvSpPr>
        <p:spPr>
          <a:xfrm>
            <a:off x="639180" y="1513682"/>
            <a:ext cx="6768126" cy="658520"/>
          </a:xfrm>
          <a:prstGeom prst="rect">
            <a:avLst/>
          </a:prstGeom>
          <a:noFill/>
          <a:ln/>
        </p:spPr>
        <p:txBody>
          <a:bodyPr wrap="square" lIns="0" tIns="0" rIns="0" bIns="0" rtlCol="0" anchor="ctr"/>
          <a:lstStyle/>
          <a:p>
            <a:r>
              <a:rPr lang="en-US" sz="3000" b="1" dirty="0">
                <a:solidFill>
                  <a:srgbClr val="FFFFFF"/>
                </a:solidFill>
                <a:latin typeface="+mn-lt"/>
                <a:ea typeface="Calibri" pitchFamily="34" charset="-122"/>
                <a:cs typeface="Calibri" pitchFamily="34" charset="-120"/>
              </a:rPr>
              <a:t>41m @ 2.0 g/t Au</a:t>
            </a:r>
            <a:endParaRPr lang="en-US" sz="3000" dirty="0">
              <a:latin typeface="+mn-lt"/>
            </a:endParaRPr>
          </a:p>
        </p:txBody>
      </p:sp>
      <p:sp>
        <p:nvSpPr>
          <p:cNvPr id="7" name="Text 4"/>
          <p:cNvSpPr txBox="1"/>
          <p:nvPr/>
        </p:nvSpPr>
        <p:spPr>
          <a:xfrm>
            <a:off x="639180" y="2222505"/>
            <a:ext cx="7580731" cy="457306"/>
          </a:xfrm>
          <a:prstGeom prst="rect">
            <a:avLst/>
          </a:prstGeom>
          <a:noFill/>
          <a:ln/>
        </p:spPr>
        <p:txBody>
          <a:bodyPr wrap="square" lIns="0" tIns="0" rIns="0" bIns="0" rtlCol="0" anchor="ctr"/>
          <a:lstStyle/>
          <a:p>
            <a:r>
              <a:rPr lang="en-US" sz="3000" b="1" dirty="0">
                <a:solidFill>
                  <a:srgbClr val="FFFFFF"/>
                </a:solidFill>
                <a:latin typeface="+mn-lt"/>
                <a:ea typeface="Calibri" pitchFamily="34" charset="-122"/>
                <a:cs typeface="Calibri" pitchFamily="34" charset="-120"/>
              </a:rPr>
              <a:t>Incl. 9m @ 7.5 g/t Au from 105m</a:t>
            </a:r>
            <a:r>
              <a:rPr lang="en-US" sz="3500" b="1" dirty="0">
                <a:solidFill>
                  <a:srgbClr val="FFFFFF"/>
                </a:solidFill>
                <a:latin typeface="+mn-lt"/>
                <a:ea typeface="Calibri" pitchFamily="34" charset="-122"/>
                <a:cs typeface="Calibri" pitchFamily="34" charset="-120"/>
              </a:rPr>
              <a:t>    </a:t>
            </a:r>
          </a:p>
          <a:p>
            <a:r>
              <a:rPr lang="en-US" sz="2000" b="1" dirty="0">
                <a:solidFill>
                  <a:srgbClr val="FFFFFF"/>
                </a:solidFill>
                <a:latin typeface="+mn-lt"/>
                <a:ea typeface="Calibri" pitchFamily="34" charset="-122"/>
                <a:cs typeface="Calibri" pitchFamily="34" charset="-120"/>
              </a:rPr>
              <a:t>CZRC057¹</a:t>
            </a:r>
            <a:endParaRPr lang="en-US" sz="2000" b="1" dirty="0">
              <a:latin typeface="+mn-lt"/>
            </a:endParaRPr>
          </a:p>
        </p:txBody>
      </p:sp>
      <p:sp>
        <p:nvSpPr>
          <p:cNvPr id="8" name="Text 5"/>
          <p:cNvSpPr txBox="1"/>
          <p:nvPr/>
        </p:nvSpPr>
        <p:spPr>
          <a:xfrm>
            <a:off x="533700" y="2852614"/>
            <a:ext cx="7225432" cy="2972488"/>
          </a:xfrm>
          <a:prstGeom prst="rect">
            <a:avLst/>
          </a:prstGeom>
          <a:noFill/>
          <a:ln/>
        </p:spPr>
        <p:txBody>
          <a:bodyPr wrap="square" lIns="0" tIns="0" rIns="0" bIns="0" rtlCol="0" anchor="t"/>
          <a:lstStyle/>
          <a:p>
            <a:pPr algn="just">
              <a:lnSpc>
                <a:spcPct val="105000"/>
              </a:lnSpc>
              <a:spcAft>
                <a:spcPts val="1200"/>
              </a:spcAft>
              <a:buSzPct val="100000"/>
            </a:pPr>
            <a:endParaRPr lang="en-US" sz="1600" dirty="0">
              <a:solidFill>
                <a:srgbClr val="2B2B2B"/>
              </a:solidFill>
              <a:latin typeface="+mn-lt"/>
              <a:ea typeface="Calibri" pitchFamily="34" charset="-122"/>
              <a:cs typeface="Calibri" pitchFamily="34" charset="-120"/>
            </a:endParaRPr>
          </a:p>
          <a:p>
            <a:pPr marL="177836" indent="-177836" algn="just">
              <a:lnSpc>
                <a:spcPct val="105000"/>
              </a:lnSpc>
              <a:spcAft>
                <a:spcPts val="1200"/>
              </a:spcAft>
              <a:buSzPct val="100000"/>
              <a:buChar char="•"/>
            </a:pPr>
            <a:r>
              <a:rPr lang="en-US" sz="1600" dirty="0">
                <a:solidFill>
                  <a:srgbClr val="2B2B2B"/>
                </a:solidFill>
                <a:latin typeface="+mn-lt"/>
                <a:ea typeface="Calibri" pitchFamily="34" charset="-122"/>
                <a:cs typeface="Calibri" pitchFamily="34" charset="-120"/>
              </a:rPr>
              <a:t>High-grade gold mapped over 4.5km along the favourable mafic–intermediate contact, hosted within a 4.5km de-mag zone.</a:t>
            </a:r>
            <a:endParaRPr lang="en-US" sz="1600" dirty="0">
              <a:latin typeface="+mn-lt"/>
            </a:endParaRPr>
          </a:p>
          <a:p>
            <a:pPr marL="177836" indent="-177836" algn="just">
              <a:lnSpc>
                <a:spcPct val="105000"/>
              </a:lnSpc>
              <a:spcAft>
                <a:spcPts val="1200"/>
              </a:spcAft>
              <a:buSzPct val="100000"/>
              <a:buChar char="•"/>
            </a:pPr>
            <a:r>
              <a:rPr lang="en-US" sz="1600" dirty="0">
                <a:solidFill>
                  <a:srgbClr val="2B2B2B"/>
                </a:solidFill>
                <a:latin typeface="+mn-lt"/>
                <a:ea typeface="Calibri" pitchFamily="34" charset="-122"/>
                <a:cs typeface="Calibri" pitchFamily="34" charset="-120"/>
              </a:rPr>
              <a:t>Historic drilling focused on “footwall” mineralisation and never tested the main primary structure.</a:t>
            </a:r>
            <a:endParaRPr lang="en-US" sz="1600" dirty="0">
              <a:latin typeface="+mn-lt"/>
            </a:endParaRPr>
          </a:p>
          <a:p>
            <a:pPr marL="177836" indent="-177836" algn="just">
              <a:lnSpc>
                <a:spcPct val="105000"/>
              </a:lnSpc>
              <a:spcAft>
                <a:spcPts val="1200"/>
              </a:spcAft>
              <a:buSzPct val="100000"/>
              <a:buChar char="•"/>
            </a:pPr>
            <a:r>
              <a:rPr lang="en-US" sz="1600" dirty="0">
                <a:solidFill>
                  <a:srgbClr val="2B2B2B"/>
                </a:solidFill>
                <a:latin typeface="+mn-lt"/>
                <a:ea typeface="Calibri" pitchFamily="34" charset="-122"/>
                <a:cs typeface="Calibri" pitchFamily="34" charset="-120"/>
              </a:rPr>
              <a:t>Gateway’s aircore drilling defined a coherent, continuous trend of high-grade gold — the target had never been drill-tested before Gateway’s involvement.</a:t>
            </a:r>
            <a:endParaRPr lang="en-US" sz="1600" dirty="0">
              <a:latin typeface="+mn-lt"/>
            </a:endParaRPr>
          </a:p>
          <a:p>
            <a:pPr marL="177836" indent="-177836" algn="just">
              <a:lnSpc>
                <a:spcPct val="105000"/>
              </a:lnSpc>
              <a:spcAft>
                <a:spcPts val="1200"/>
              </a:spcAft>
              <a:buSzPct val="100000"/>
              <a:buChar char="•"/>
            </a:pPr>
            <a:r>
              <a:rPr lang="en-US" sz="1600" dirty="0">
                <a:solidFill>
                  <a:srgbClr val="2B2B2B"/>
                </a:solidFill>
                <a:latin typeface="+mn-lt"/>
                <a:ea typeface="Calibri" pitchFamily="34" charset="-122"/>
                <a:cs typeface="Calibri" pitchFamily="34" charset="-120"/>
              </a:rPr>
              <a:t>RC drilling has now confirmed the discovery in fresh rock; the structure remains open along strike in both directions.</a:t>
            </a:r>
            <a:endParaRPr lang="en-US" sz="1600" dirty="0">
              <a:latin typeface="+mn-lt"/>
            </a:endParaRPr>
          </a:p>
        </p:txBody>
      </p:sp>
      <p:pic>
        <p:nvPicPr>
          <p:cNvPr id="9" name="Image 1" descr="img/opt/x-009-018.jpg"/>
          <p:cNvPicPr>
            <a:picLocks noChangeAspect="1"/>
          </p:cNvPicPr>
          <p:nvPr/>
        </p:nvPicPr>
        <p:blipFill>
          <a:blip r:embed="rId4"/>
          <a:stretch>
            <a:fillRect/>
          </a:stretch>
        </p:blipFill>
        <p:spPr>
          <a:xfrm>
            <a:off x="8048759" y="1261547"/>
            <a:ext cx="3667766" cy="5193197"/>
          </a:xfrm>
          <a:prstGeom prst="rect">
            <a:avLst/>
          </a:prstGeom>
        </p:spPr>
      </p:pic>
      <p:sp>
        <p:nvSpPr>
          <p:cNvPr id="11" name="Text 7"/>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8</a:t>
            </a:r>
            <a:endParaRPr lang="en-US" sz="1100" dirty="0"/>
          </a:p>
        </p:txBody>
      </p:sp>
      <p:sp>
        <p:nvSpPr>
          <p:cNvPr id="12" name="Text 8"/>
          <p:cNvSpPr txBox="1"/>
          <p:nvPr/>
        </p:nvSpPr>
        <p:spPr>
          <a:xfrm>
            <a:off x="548943" y="6219359"/>
            <a:ext cx="10883879" cy="201215"/>
          </a:xfrm>
          <a:prstGeom prst="rect">
            <a:avLst/>
          </a:prstGeom>
          <a:noFill/>
          <a:ln/>
        </p:spPr>
        <p:txBody>
          <a:bodyPr wrap="square" lIns="0" tIns="0" rIns="0" bIns="0" rtlCol="0" anchor="ctr"/>
          <a:lstStyle/>
          <a:p>
            <a:r>
              <a:rPr lang="en-US" dirty="0">
                <a:solidFill>
                  <a:srgbClr val="606060"/>
                </a:solidFill>
                <a:latin typeface="+mn-lt"/>
                <a:ea typeface="Calibri" pitchFamily="34" charset="-122"/>
                <a:cs typeface="Calibri" pitchFamily="34" charset="-120"/>
              </a:rPr>
              <a:t>1. Refer to ASX announcement 2 September 2026</a:t>
            </a:r>
            <a:r>
              <a:rPr lang="en-US" i="1" dirty="0">
                <a:solidFill>
                  <a:srgbClr val="6B6B6B"/>
                </a:solidFill>
                <a:latin typeface="+mn-lt"/>
                <a:ea typeface="Calibri" pitchFamily="34" charset="-122"/>
                <a:cs typeface="Calibri" pitchFamily="34" charset="-120"/>
              </a:rPr>
              <a:t>.</a:t>
            </a:r>
            <a:endParaRPr lang="en-US" dirty="0">
              <a:latin typeface="+mn-lt"/>
            </a:endParaRPr>
          </a:p>
        </p:txBody>
      </p:sp>
    </p:spTree>
    <p:extLst>
      <p:ext uri="{BB962C8B-B14F-4D97-AF65-F5344CB8AC3E}">
        <p14:creationId xmlns:p14="http://schemas.microsoft.com/office/powerpoint/2010/main" val="254782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COWZA DISCOVERY</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00" b="1" dirty="0">
                <a:solidFill>
                  <a:schemeClr val="bg2">
                    <a:lumMod val="75000"/>
                  </a:schemeClr>
                </a:solidFill>
                <a:latin typeface="Calibri" pitchFamily="34" charset="0"/>
                <a:ea typeface="Calibri" pitchFamily="34" charset="-122"/>
                <a:cs typeface="Calibri" pitchFamily="34" charset="-120"/>
              </a:rPr>
              <a:t>Oxide Grade Becomes Fresh-Rock Grade</a:t>
            </a:r>
            <a:endParaRPr lang="en-US" sz="3200" dirty="0">
              <a:solidFill>
                <a:schemeClr val="bg2">
                  <a:lumMod val="75000"/>
                </a:schemeClr>
              </a:solidFill>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r>
              <a:rPr lang="en-US" sz="1500" i="1" dirty="0">
                <a:solidFill>
                  <a:srgbClr val="6B6B6B"/>
                </a:solidFill>
                <a:latin typeface="+mn-lt"/>
                <a:ea typeface="Calibri" pitchFamily="34" charset="-122"/>
                <a:cs typeface="Calibri" pitchFamily="34" charset="-120"/>
              </a:rPr>
              <a:t>Aircore oxide mineralisation directly overlies a 40m-wide gold-mineralised shear zone</a:t>
            </a:r>
            <a:endParaRPr lang="en-US" sz="15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pic>
        <p:nvPicPr>
          <p:cNvPr id="6" name="Image 1" descr="img/opt/x-010-019.jpg"/>
          <p:cNvPicPr>
            <a:picLocks noChangeAspect="1"/>
          </p:cNvPicPr>
          <p:nvPr/>
        </p:nvPicPr>
        <p:blipFill>
          <a:blip r:embed="rId4"/>
          <a:stretch>
            <a:fillRect/>
          </a:stretch>
        </p:blipFill>
        <p:spPr>
          <a:xfrm>
            <a:off x="548943" y="1646301"/>
            <a:ext cx="6310821" cy="4457356"/>
          </a:xfrm>
          <a:prstGeom prst="rect">
            <a:avLst/>
          </a:prstGeom>
        </p:spPr>
      </p:pic>
      <p:sp>
        <p:nvSpPr>
          <p:cNvPr id="7" name="Shape 3"/>
          <p:cNvSpPr/>
          <p:nvPr/>
        </p:nvSpPr>
        <p:spPr>
          <a:xfrm>
            <a:off x="7179877" y="1646301"/>
            <a:ext cx="4463305" cy="1024365"/>
          </a:xfrm>
          <a:prstGeom prst="roundRect">
            <a:avLst>
              <a:gd name="adj" fmla="val 7143"/>
            </a:avLst>
          </a:prstGeom>
          <a:solidFill>
            <a:srgbClr val="F4F4F4"/>
          </a:solidFill>
          <a:ln w="12700">
            <a:solidFill>
              <a:srgbClr val="F4F4F4"/>
            </a:solidFill>
            <a:prstDash val="solid"/>
          </a:ln>
        </p:spPr>
        <p:txBody>
          <a:bodyPr/>
          <a:lstStyle/>
          <a:p>
            <a:endParaRPr lang="en-US"/>
          </a:p>
        </p:txBody>
      </p:sp>
      <p:sp>
        <p:nvSpPr>
          <p:cNvPr id="8" name="Text 4"/>
          <p:cNvSpPr txBox="1"/>
          <p:nvPr/>
        </p:nvSpPr>
        <p:spPr>
          <a:xfrm>
            <a:off x="7371946" y="1756055"/>
            <a:ext cx="4060876" cy="310968"/>
          </a:xfrm>
          <a:prstGeom prst="rect">
            <a:avLst/>
          </a:prstGeom>
          <a:noFill/>
          <a:ln/>
        </p:spPr>
        <p:txBody>
          <a:bodyPr wrap="square" lIns="0" tIns="0" rIns="0" bIns="0" rtlCol="0" anchor="t"/>
          <a:lstStyle/>
          <a:p>
            <a:pPr>
              <a:lnSpc>
                <a:spcPct val="105000"/>
              </a:lnSpc>
            </a:pPr>
            <a:r>
              <a:rPr lang="en-US" sz="1500" b="1" dirty="0">
                <a:solidFill>
                  <a:srgbClr val="CE2027"/>
                </a:solidFill>
                <a:latin typeface="+mn-lt"/>
                <a:ea typeface="Calibri" pitchFamily="34" charset="-122"/>
                <a:cs typeface="Calibri" pitchFamily="34" charset="-120"/>
              </a:rPr>
              <a:t>8m @ 1.9 g/t Au in oxide</a:t>
            </a:r>
            <a:endParaRPr lang="en-US" sz="1500" dirty="0">
              <a:latin typeface="+mn-lt"/>
            </a:endParaRPr>
          </a:p>
        </p:txBody>
      </p:sp>
      <p:sp>
        <p:nvSpPr>
          <p:cNvPr id="9" name="Text 5"/>
          <p:cNvSpPr txBox="1"/>
          <p:nvPr/>
        </p:nvSpPr>
        <p:spPr>
          <a:xfrm>
            <a:off x="7381092" y="2067023"/>
            <a:ext cx="4060876" cy="567059"/>
          </a:xfrm>
          <a:prstGeom prst="rect">
            <a:avLst/>
          </a:prstGeom>
          <a:noFill/>
          <a:ln/>
        </p:spPr>
        <p:txBody>
          <a:bodyPr wrap="square" lIns="0" tIns="0" rIns="0" bIns="0" rtlCol="0" anchor="t"/>
          <a:lstStyle/>
          <a:p>
            <a:pPr algn="just"/>
            <a:r>
              <a:rPr lang="en-US" sz="1250" dirty="0">
                <a:solidFill>
                  <a:srgbClr val="2B2B2B"/>
                </a:solidFill>
                <a:latin typeface="+mn-lt"/>
                <a:ea typeface="Calibri" pitchFamily="34" charset="-122"/>
                <a:cs typeface="Calibri" pitchFamily="34" charset="-120"/>
              </a:rPr>
              <a:t>… becomes 41m @ 2.0 g/t Au in fresh rock directly beneath (CZRC057) — a demonstration of what oxide grade turns into at depth.</a:t>
            </a:r>
            <a:r>
              <a:rPr lang="en-US" sz="1250" baseline="30000" dirty="0">
                <a:solidFill>
                  <a:srgbClr val="2B2B2B"/>
                </a:solidFill>
                <a:latin typeface="+mn-lt"/>
                <a:ea typeface="Calibri" pitchFamily="34" charset="-122"/>
                <a:cs typeface="Calibri" pitchFamily="34" charset="-120"/>
              </a:rPr>
              <a:t>1</a:t>
            </a:r>
            <a:endParaRPr lang="en-US" sz="1250" baseline="30000" dirty="0">
              <a:latin typeface="+mn-lt"/>
            </a:endParaRPr>
          </a:p>
        </p:txBody>
      </p:sp>
      <p:sp>
        <p:nvSpPr>
          <p:cNvPr id="10" name="Shape 6"/>
          <p:cNvSpPr/>
          <p:nvPr/>
        </p:nvSpPr>
        <p:spPr>
          <a:xfrm>
            <a:off x="7179877" y="2780420"/>
            <a:ext cx="4463305" cy="1024365"/>
          </a:xfrm>
          <a:prstGeom prst="roundRect">
            <a:avLst>
              <a:gd name="adj" fmla="val 7143"/>
            </a:avLst>
          </a:prstGeom>
          <a:solidFill>
            <a:srgbClr val="F4F4F4"/>
          </a:solidFill>
          <a:ln w="12700">
            <a:solidFill>
              <a:srgbClr val="F4F4F4"/>
            </a:solidFill>
            <a:prstDash val="solid"/>
          </a:ln>
        </p:spPr>
        <p:txBody>
          <a:bodyPr/>
          <a:lstStyle/>
          <a:p>
            <a:endParaRPr lang="en-US"/>
          </a:p>
        </p:txBody>
      </p:sp>
      <p:sp>
        <p:nvSpPr>
          <p:cNvPr id="11" name="Text 7"/>
          <p:cNvSpPr txBox="1"/>
          <p:nvPr/>
        </p:nvSpPr>
        <p:spPr>
          <a:xfrm>
            <a:off x="7381092" y="2890173"/>
            <a:ext cx="4060876" cy="310968"/>
          </a:xfrm>
          <a:prstGeom prst="rect">
            <a:avLst/>
          </a:prstGeom>
          <a:noFill/>
          <a:ln/>
        </p:spPr>
        <p:txBody>
          <a:bodyPr wrap="square" lIns="0" tIns="0" rIns="0" bIns="0" rtlCol="0" anchor="t"/>
          <a:lstStyle/>
          <a:p>
            <a:pPr>
              <a:lnSpc>
                <a:spcPct val="105000"/>
              </a:lnSpc>
            </a:pPr>
            <a:r>
              <a:rPr lang="en-US" sz="1500" b="1" dirty="0">
                <a:solidFill>
                  <a:srgbClr val="CE2027"/>
                </a:solidFill>
                <a:latin typeface="+mn-lt"/>
                <a:ea typeface="Calibri" pitchFamily="34" charset="-122"/>
                <a:cs typeface="Calibri" pitchFamily="34" charset="-120"/>
              </a:rPr>
              <a:t>A 40m-wide mineralised shear zone</a:t>
            </a:r>
            <a:endParaRPr lang="en-US" sz="1500" dirty="0">
              <a:latin typeface="+mn-lt"/>
            </a:endParaRPr>
          </a:p>
        </p:txBody>
      </p:sp>
      <p:sp>
        <p:nvSpPr>
          <p:cNvPr id="12" name="Text 8"/>
          <p:cNvSpPr txBox="1"/>
          <p:nvPr/>
        </p:nvSpPr>
        <p:spPr>
          <a:xfrm>
            <a:off x="7381092" y="3201141"/>
            <a:ext cx="4060876" cy="567059"/>
          </a:xfrm>
          <a:prstGeom prst="rect">
            <a:avLst/>
          </a:prstGeom>
          <a:noFill/>
          <a:ln/>
        </p:spPr>
        <p:txBody>
          <a:bodyPr wrap="square" lIns="0" tIns="0" rIns="0" bIns="0" rtlCol="0" anchor="t"/>
          <a:lstStyle/>
          <a:p>
            <a:pPr algn="just"/>
            <a:r>
              <a:rPr lang="en-US" sz="1250" dirty="0">
                <a:solidFill>
                  <a:srgbClr val="2B2B2B"/>
                </a:solidFill>
                <a:latin typeface="+mn-lt"/>
                <a:ea typeface="Calibri" pitchFamily="34" charset="-122"/>
                <a:cs typeface="Calibri" pitchFamily="34" charset="-120"/>
              </a:rPr>
              <a:t>High-grade internal lodes within a broad, gold-mineralised shear zone on the primary target structure.</a:t>
            </a:r>
            <a:endParaRPr lang="en-US" sz="1250" dirty="0">
              <a:latin typeface="+mn-lt"/>
            </a:endParaRPr>
          </a:p>
        </p:txBody>
      </p:sp>
      <p:sp>
        <p:nvSpPr>
          <p:cNvPr id="13" name="Shape 9"/>
          <p:cNvSpPr/>
          <p:nvPr/>
        </p:nvSpPr>
        <p:spPr>
          <a:xfrm>
            <a:off x="7179877" y="3914538"/>
            <a:ext cx="4463305" cy="1024365"/>
          </a:xfrm>
          <a:prstGeom prst="roundRect">
            <a:avLst>
              <a:gd name="adj" fmla="val 7143"/>
            </a:avLst>
          </a:prstGeom>
          <a:solidFill>
            <a:srgbClr val="F4F4F4"/>
          </a:solidFill>
          <a:ln w="12700">
            <a:solidFill>
              <a:srgbClr val="F4F4F4"/>
            </a:solidFill>
            <a:prstDash val="solid"/>
          </a:ln>
        </p:spPr>
        <p:txBody>
          <a:bodyPr/>
          <a:lstStyle/>
          <a:p>
            <a:endParaRPr lang="en-US"/>
          </a:p>
        </p:txBody>
      </p:sp>
      <p:sp>
        <p:nvSpPr>
          <p:cNvPr id="14" name="Text 10"/>
          <p:cNvSpPr txBox="1"/>
          <p:nvPr/>
        </p:nvSpPr>
        <p:spPr>
          <a:xfrm>
            <a:off x="7381092" y="4024292"/>
            <a:ext cx="4060876" cy="310968"/>
          </a:xfrm>
          <a:prstGeom prst="rect">
            <a:avLst/>
          </a:prstGeom>
          <a:noFill/>
          <a:ln/>
        </p:spPr>
        <p:txBody>
          <a:bodyPr wrap="square" lIns="0" tIns="0" rIns="0" bIns="0" rtlCol="0" anchor="t"/>
          <a:lstStyle/>
          <a:p>
            <a:pPr>
              <a:lnSpc>
                <a:spcPct val="105000"/>
              </a:lnSpc>
            </a:pPr>
            <a:r>
              <a:rPr lang="en-US" sz="1500" b="1" dirty="0">
                <a:solidFill>
                  <a:srgbClr val="CE2027"/>
                </a:solidFill>
                <a:latin typeface="+mn-lt"/>
                <a:ea typeface="Calibri" pitchFamily="34" charset="-122"/>
                <a:cs typeface="Calibri" pitchFamily="34" charset="-120"/>
              </a:rPr>
              <a:t>CZRC054 (~2km north): 52m @ 0.3 g/t Au</a:t>
            </a:r>
            <a:r>
              <a:rPr lang="en-US" sz="1500" b="1" baseline="30000" dirty="0">
                <a:solidFill>
                  <a:srgbClr val="CE2027"/>
                </a:solidFill>
                <a:latin typeface="+mn-lt"/>
                <a:ea typeface="Calibri" pitchFamily="34" charset="-122"/>
                <a:cs typeface="Calibri" pitchFamily="34" charset="-120"/>
              </a:rPr>
              <a:t>1</a:t>
            </a:r>
            <a:endParaRPr lang="en-US" sz="1500" baseline="30000" dirty="0">
              <a:latin typeface="+mn-lt"/>
            </a:endParaRPr>
          </a:p>
        </p:txBody>
      </p:sp>
      <p:sp>
        <p:nvSpPr>
          <p:cNvPr id="15" name="Text 11"/>
          <p:cNvSpPr txBox="1"/>
          <p:nvPr/>
        </p:nvSpPr>
        <p:spPr>
          <a:xfrm>
            <a:off x="7381092" y="4335260"/>
            <a:ext cx="4060876" cy="567059"/>
          </a:xfrm>
          <a:prstGeom prst="rect">
            <a:avLst/>
          </a:prstGeom>
          <a:noFill/>
          <a:ln/>
        </p:spPr>
        <p:txBody>
          <a:bodyPr wrap="square" lIns="0" tIns="0" rIns="0" bIns="0" rtlCol="0" anchor="t"/>
          <a:lstStyle/>
          <a:p>
            <a:pPr algn="just"/>
            <a:r>
              <a:rPr lang="en-US" sz="1250" dirty="0">
                <a:solidFill>
                  <a:srgbClr val="2B2B2B"/>
                </a:solidFill>
                <a:latin typeface="+mn-lt"/>
                <a:ea typeface="Calibri" pitchFamily="34" charset="-122"/>
                <a:cs typeface="Calibri" pitchFamily="34" charset="-120"/>
              </a:rPr>
              <a:t>Did not intersect the target structure — that position remains untested and open.</a:t>
            </a:r>
            <a:endParaRPr lang="en-US" sz="1250" dirty="0">
              <a:latin typeface="+mn-lt"/>
            </a:endParaRPr>
          </a:p>
        </p:txBody>
      </p:sp>
      <p:sp>
        <p:nvSpPr>
          <p:cNvPr id="16" name="Shape 12"/>
          <p:cNvSpPr/>
          <p:nvPr/>
        </p:nvSpPr>
        <p:spPr>
          <a:xfrm>
            <a:off x="7179877" y="5048657"/>
            <a:ext cx="4463305" cy="1024365"/>
          </a:xfrm>
          <a:prstGeom prst="roundRect">
            <a:avLst>
              <a:gd name="adj" fmla="val 7143"/>
            </a:avLst>
          </a:prstGeom>
          <a:solidFill>
            <a:srgbClr val="F4F4F4"/>
          </a:solidFill>
          <a:ln w="12700">
            <a:solidFill>
              <a:srgbClr val="F4F4F4"/>
            </a:solidFill>
            <a:prstDash val="solid"/>
          </a:ln>
        </p:spPr>
        <p:txBody>
          <a:bodyPr/>
          <a:lstStyle/>
          <a:p>
            <a:endParaRPr lang="en-US"/>
          </a:p>
        </p:txBody>
      </p:sp>
      <p:sp>
        <p:nvSpPr>
          <p:cNvPr id="17" name="Text 13"/>
          <p:cNvSpPr txBox="1"/>
          <p:nvPr/>
        </p:nvSpPr>
        <p:spPr>
          <a:xfrm>
            <a:off x="7381092" y="5158410"/>
            <a:ext cx="4060876" cy="310968"/>
          </a:xfrm>
          <a:prstGeom prst="rect">
            <a:avLst/>
          </a:prstGeom>
          <a:noFill/>
          <a:ln/>
        </p:spPr>
        <p:txBody>
          <a:bodyPr wrap="square" lIns="0" tIns="0" rIns="0" bIns="0" rtlCol="0" anchor="t"/>
          <a:lstStyle/>
          <a:p>
            <a:pPr>
              <a:lnSpc>
                <a:spcPct val="105000"/>
              </a:lnSpc>
            </a:pPr>
            <a:r>
              <a:rPr lang="en-US" sz="1500" b="1" dirty="0">
                <a:solidFill>
                  <a:srgbClr val="CE2027"/>
                </a:solidFill>
                <a:latin typeface="+mn-lt"/>
                <a:ea typeface="Calibri" pitchFamily="34" charset="-122"/>
                <a:cs typeface="Calibri" pitchFamily="34" charset="-120"/>
              </a:rPr>
              <a:t>Next steps</a:t>
            </a:r>
            <a:endParaRPr lang="en-US" sz="1500" dirty="0">
              <a:latin typeface="+mn-lt"/>
            </a:endParaRPr>
          </a:p>
        </p:txBody>
      </p:sp>
      <p:sp>
        <p:nvSpPr>
          <p:cNvPr id="18" name="Text 14"/>
          <p:cNvSpPr txBox="1"/>
          <p:nvPr/>
        </p:nvSpPr>
        <p:spPr>
          <a:xfrm>
            <a:off x="7381092" y="5469378"/>
            <a:ext cx="4060876" cy="567059"/>
          </a:xfrm>
          <a:prstGeom prst="rect">
            <a:avLst/>
          </a:prstGeom>
          <a:noFill/>
          <a:ln/>
        </p:spPr>
        <p:txBody>
          <a:bodyPr wrap="square" lIns="0" tIns="0" rIns="0" bIns="0" rtlCol="0" anchor="t"/>
          <a:lstStyle/>
          <a:p>
            <a:pPr algn="just"/>
            <a:r>
              <a:rPr lang="en-US" sz="1250" dirty="0">
                <a:solidFill>
                  <a:srgbClr val="2B2B2B"/>
                </a:solidFill>
                <a:latin typeface="+mn-lt"/>
                <a:ea typeface="Calibri" pitchFamily="34" charset="-122"/>
                <a:cs typeface="Calibri" pitchFamily="34" charset="-120"/>
              </a:rPr>
              <a:t>RC drilling is ongoing; diamond rigs arrive later this month to test the fresh-rock lodes at depth.</a:t>
            </a:r>
            <a:endParaRPr lang="en-US" sz="1250" dirty="0">
              <a:latin typeface="+mn-lt"/>
            </a:endParaRPr>
          </a:p>
        </p:txBody>
      </p:sp>
      <p:sp>
        <p:nvSpPr>
          <p:cNvPr id="20" name="Text 16"/>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9</a:t>
            </a:r>
            <a:endParaRPr lang="en-US" sz="1100" dirty="0"/>
          </a:p>
        </p:txBody>
      </p:sp>
      <p:sp>
        <p:nvSpPr>
          <p:cNvPr id="21" name="Text 17"/>
          <p:cNvSpPr txBox="1"/>
          <p:nvPr/>
        </p:nvSpPr>
        <p:spPr>
          <a:xfrm>
            <a:off x="548943" y="6219359"/>
            <a:ext cx="10883879" cy="201215"/>
          </a:xfrm>
          <a:prstGeom prst="rect">
            <a:avLst/>
          </a:prstGeom>
          <a:noFill/>
          <a:ln/>
        </p:spPr>
        <p:txBody>
          <a:bodyPr wrap="square" lIns="0" tIns="0" rIns="0" bIns="0" rtlCol="0" anchor="ctr"/>
          <a:lstStyle/>
          <a:p>
            <a:r>
              <a:rPr lang="en-US" dirty="0">
                <a:solidFill>
                  <a:srgbClr val="606060"/>
                </a:solidFill>
                <a:latin typeface="+mn-lt"/>
                <a:ea typeface="Calibri" pitchFamily="34" charset="-122"/>
                <a:cs typeface="Calibri" pitchFamily="34" charset="-120"/>
              </a:rPr>
              <a:t>1. Refer to ASX announcement 2 September 2026</a:t>
            </a:r>
            <a:r>
              <a:rPr lang="en-US" sz="950" i="1" dirty="0">
                <a:solidFill>
                  <a:srgbClr val="6B6B6B"/>
                </a:solidFill>
                <a:latin typeface="Calibri" pitchFamily="34" charset="0"/>
                <a:ea typeface="Calibri" pitchFamily="34" charset="-122"/>
                <a:cs typeface="Calibri" pitchFamily="34" charset="-120"/>
              </a:rPr>
              <a:t>.</a:t>
            </a:r>
            <a:endParaRPr lang="en-US" sz="950" dirty="0"/>
          </a:p>
        </p:txBody>
      </p:sp>
    </p:spTree>
    <p:extLst>
      <p:ext uri="{BB962C8B-B14F-4D97-AF65-F5344CB8AC3E}">
        <p14:creationId xmlns:p14="http://schemas.microsoft.com/office/powerpoint/2010/main" val="1810604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D515E4-E772-92A1-B777-434D6101C7BF}"/>
              </a:ext>
            </a:extLst>
          </p:cNvPr>
          <p:cNvSpPr txBox="1"/>
          <p:nvPr/>
        </p:nvSpPr>
        <p:spPr>
          <a:xfrm>
            <a:off x="439152" y="1788080"/>
            <a:ext cx="5384132" cy="3908762"/>
          </a:xfrm>
          <a:prstGeom prst="rect">
            <a:avLst/>
          </a:prstGeom>
          <a:noFill/>
        </p:spPr>
        <p:txBody>
          <a:bodyPr wrap="square">
            <a:spAutoFit/>
          </a:bodyPr>
          <a:lstStyle/>
          <a:p>
            <a:pPr marL="285750" indent="-285750" algn="just">
              <a:lnSpc>
                <a:spcPct val="100000"/>
              </a:lnSpc>
              <a:spcAft>
                <a:spcPts val="600"/>
              </a:spcAft>
              <a:buClr>
                <a:srgbClr val="CE2027"/>
              </a:buClr>
              <a:buFont typeface="Wingdings" panose="05000000000000000000" pitchFamily="2" charset="2"/>
              <a:buChar char="§"/>
            </a:pPr>
            <a:r>
              <a:rPr lang="en-AU" sz="1600" dirty="0">
                <a:solidFill>
                  <a:schemeClr val="tx1"/>
                </a:solidFill>
                <a:effectLst/>
                <a:latin typeface="+mn-lt"/>
                <a:ea typeface="Aptos" panose="020B0004020202020204" pitchFamily="34" charset="0"/>
                <a:cs typeface="Times New Roman" panose="02020603050405020304" pitchFamily="18" charset="0"/>
              </a:rPr>
              <a:t>A priority </a:t>
            </a:r>
            <a:r>
              <a:rPr lang="en-AU" sz="1600" dirty="0">
                <a:latin typeface="+mn-lt"/>
                <a:ea typeface="Aptos" panose="020B0004020202020204" pitchFamily="34" charset="0"/>
                <a:cs typeface="Times New Roman" panose="02020603050405020304" pitchFamily="18" charset="0"/>
              </a:rPr>
              <a:t>focus</a:t>
            </a:r>
            <a:r>
              <a:rPr lang="en-AU" sz="1600" dirty="0">
                <a:solidFill>
                  <a:schemeClr val="tx1"/>
                </a:solidFill>
                <a:effectLst/>
                <a:latin typeface="+mn-lt"/>
                <a:ea typeface="Aptos" panose="020B0004020202020204" pitchFamily="34" charset="0"/>
                <a:cs typeface="Times New Roman" panose="02020603050405020304" pitchFamily="18" charset="0"/>
              </a:rPr>
              <a:t> at the centre of the </a:t>
            </a:r>
            <a:r>
              <a:rPr lang="en-AU" sz="1600" dirty="0" err="1">
                <a:solidFill>
                  <a:schemeClr val="tx1"/>
                </a:solidFill>
                <a:effectLst/>
                <a:latin typeface="+mn-lt"/>
                <a:ea typeface="Aptos" panose="020B0004020202020204" pitchFamily="34" charset="0"/>
                <a:cs typeface="Times New Roman" panose="02020603050405020304" pitchFamily="18" charset="0"/>
              </a:rPr>
              <a:t>Cowza</a:t>
            </a:r>
            <a:r>
              <a:rPr lang="en-AU" sz="1600" dirty="0">
                <a:solidFill>
                  <a:schemeClr val="tx1"/>
                </a:solidFill>
                <a:effectLst/>
                <a:latin typeface="+mn-lt"/>
                <a:ea typeface="Aptos" panose="020B0004020202020204" pitchFamily="34" charset="0"/>
                <a:cs typeface="Times New Roman" panose="02020603050405020304" pitchFamily="18" charset="0"/>
              </a:rPr>
              <a:t> system where:</a:t>
            </a:r>
          </a:p>
          <a:p>
            <a:pPr marL="742950" lvl="1" indent="-285750" algn="just">
              <a:spcAft>
                <a:spcPts val="600"/>
              </a:spcAft>
              <a:buClr>
                <a:srgbClr val="CE2027"/>
              </a:buClr>
              <a:buFont typeface="Wingdings" panose="05000000000000000000" pitchFamily="2" charset="2"/>
              <a:buChar char="§"/>
            </a:pPr>
            <a:r>
              <a:rPr lang="en-AU" sz="1600" dirty="0">
                <a:solidFill>
                  <a:schemeClr val="tx1"/>
                </a:solidFill>
                <a:effectLst/>
                <a:latin typeface="+mn-lt"/>
                <a:ea typeface="Aptos" panose="020B0004020202020204" pitchFamily="34" charset="0"/>
                <a:cs typeface="Times New Roman" panose="02020603050405020304" pitchFamily="18" charset="0"/>
              </a:rPr>
              <a:t>the sheared mafic-intermediate contact flexures.</a:t>
            </a:r>
          </a:p>
          <a:p>
            <a:pPr marL="742950" lvl="1" indent="-285750" algn="just">
              <a:spcAft>
                <a:spcPts val="600"/>
              </a:spcAft>
              <a:buClr>
                <a:srgbClr val="CE2027"/>
              </a:buClr>
              <a:buFont typeface="Wingdings" panose="05000000000000000000" pitchFamily="2" charset="2"/>
              <a:buChar char="§"/>
            </a:pPr>
            <a:r>
              <a:rPr lang="en-AU" sz="1600" dirty="0">
                <a:solidFill>
                  <a:schemeClr val="tx1"/>
                </a:solidFill>
                <a:effectLst/>
                <a:latin typeface="+mn-lt"/>
                <a:ea typeface="Aptos" panose="020B0004020202020204" pitchFamily="34" charset="0"/>
                <a:cs typeface="Times New Roman" panose="02020603050405020304" pitchFamily="18" charset="0"/>
              </a:rPr>
              <a:t>It is further cut by multiple cross-cutting northeast-trending faults – where the high-degree of dilation would be likely to result in increased gold accumulation.</a:t>
            </a:r>
          </a:p>
          <a:p>
            <a:pPr marL="171450" indent="-171450">
              <a:buClr>
                <a:srgbClr val="CE2027"/>
              </a:buClr>
              <a:buFont typeface="Wingdings" panose="05000000000000000000" pitchFamily="2" charset="2"/>
              <a:buChar char="§"/>
            </a:pPr>
            <a:r>
              <a:rPr lang="en-AU" sz="1600" dirty="0">
                <a:latin typeface="+mn-lt"/>
              </a:rPr>
              <a:t>Aircore drill results across this zone returned multiple thick gold intercepts spanning 1.6km of strike associated with increased veining, degree of shearing and sulphides:</a:t>
            </a:r>
            <a:r>
              <a:rPr lang="en-AU" sz="1600" baseline="30000" dirty="0">
                <a:latin typeface="+mn-lt"/>
              </a:rPr>
              <a:t>1</a:t>
            </a:r>
          </a:p>
          <a:p>
            <a:pPr marL="628650" lvl="1" indent="-171450">
              <a:buClr>
                <a:srgbClr val="CE2027"/>
              </a:buClr>
              <a:buFont typeface="Wingdings" panose="05000000000000000000" pitchFamily="2" charset="2"/>
              <a:buChar char="§"/>
            </a:pPr>
            <a:r>
              <a:rPr lang="en-AU" sz="1600" dirty="0">
                <a:latin typeface="+mn-lt"/>
              </a:rPr>
              <a:t>CSAC0019: 4m @ 11.1g/t Au</a:t>
            </a:r>
          </a:p>
          <a:p>
            <a:pPr marL="628650" lvl="1" indent="-171450">
              <a:buClr>
                <a:srgbClr val="CE2027"/>
              </a:buClr>
              <a:buFont typeface="Wingdings" panose="05000000000000000000" pitchFamily="2" charset="2"/>
              <a:buChar char="§"/>
            </a:pPr>
            <a:r>
              <a:rPr lang="en-AU" sz="1600" dirty="0">
                <a:latin typeface="+mn-lt"/>
              </a:rPr>
              <a:t>CZAC051: 16m @ 1.3g/t Au, including 8m @ 1.9g/t Au</a:t>
            </a:r>
          </a:p>
          <a:p>
            <a:pPr marL="628650" lvl="1" indent="-171450">
              <a:buClr>
                <a:srgbClr val="CE2027"/>
              </a:buClr>
              <a:buFont typeface="Wingdings" panose="05000000000000000000" pitchFamily="2" charset="2"/>
              <a:buChar char="§"/>
            </a:pPr>
            <a:r>
              <a:rPr lang="en-AU" sz="1600" dirty="0">
                <a:latin typeface="+mn-lt"/>
              </a:rPr>
              <a:t>CZAC071: 27m @ 1.4g/t Au to BOH</a:t>
            </a:r>
          </a:p>
          <a:p>
            <a:pPr marL="628650" lvl="1" indent="-171450">
              <a:buClr>
                <a:srgbClr val="CE2027"/>
              </a:buClr>
              <a:buFont typeface="Wingdings" panose="05000000000000000000" pitchFamily="2" charset="2"/>
              <a:buChar char="§"/>
            </a:pPr>
            <a:r>
              <a:rPr lang="en-AU" sz="1600" dirty="0">
                <a:latin typeface="+mn-lt"/>
              </a:rPr>
              <a:t>CZAC059: 21m @ 1.0g/t Au. </a:t>
            </a:r>
          </a:p>
          <a:p>
            <a:pPr algn="just">
              <a:spcAft>
                <a:spcPts val="600"/>
              </a:spcAft>
              <a:buClr>
                <a:srgbClr val="CE2027"/>
              </a:buClr>
            </a:pPr>
            <a:endParaRPr lang="en-AU" sz="1800" dirty="0">
              <a:latin typeface="+mn-lt"/>
              <a:ea typeface="Aptos" panose="020B0004020202020204" pitchFamily="34" charset="0"/>
              <a:cs typeface="Times New Roman" panose="02020603050405020304" pitchFamily="18" charset="0"/>
            </a:endParaRPr>
          </a:p>
          <a:p>
            <a:pPr algn="just">
              <a:spcAft>
                <a:spcPts val="600"/>
              </a:spcAft>
              <a:buClr>
                <a:srgbClr val="CE2027"/>
              </a:buClr>
            </a:pPr>
            <a:r>
              <a:rPr lang="en-AU" dirty="0">
                <a:solidFill>
                  <a:srgbClr val="606060"/>
                </a:solidFill>
                <a:effectLst/>
                <a:latin typeface="+mn-lt"/>
                <a:ea typeface="Aptos" panose="020B0004020202020204" pitchFamily="34" charset="0"/>
                <a:cs typeface="Times New Roman" panose="02020603050405020304" pitchFamily="18" charset="0"/>
              </a:rPr>
              <a:t>1.Refer to ASX announcements dated 21 July 2026 and 27 July 2026. </a:t>
            </a:r>
          </a:p>
        </p:txBody>
      </p:sp>
      <p:pic>
        <p:nvPicPr>
          <p:cNvPr id="6" name="Picture 5">
            <a:extLst>
              <a:ext uri="{FF2B5EF4-FFF2-40B4-BE49-F238E27FC236}">
                <a16:creationId xmlns:a16="http://schemas.microsoft.com/office/drawing/2014/main" id="{85583594-CDE1-A161-37F2-CAECB361E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329" y="253869"/>
            <a:ext cx="4485914" cy="6351849"/>
          </a:xfrm>
          <a:prstGeom prst="rect">
            <a:avLst/>
          </a:prstGeom>
        </p:spPr>
      </p:pic>
      <p:cxnSp>
        <p:nvCxnSpPr>
          <p:cNvPr id="8" name="Straight Arrow Connector 7">
            <a:extLst>
              <a:ext uri="{FF2B5EF4-FFF2-40B4-BE49-F238E27FC236}">
                <a16:creationId xmlns:a16="http://schemas.microsoft.com/office/drawing/2014/main" id="{16DB1D92-9A86-AED8-FC81-3DE6CCF298AD}"/>
              </a:ext>
            </a:extLst>
          </p:cNvPr>
          <p:cNvCxnSpPr>
            <a:cxnSpLocks/>
          </p:cNvCxnSpPr>
          <p:nvPr/>
        </p:nvCxnSpPr>
        <p:spPr bwMode="auto">
          <a:xfrm>
            <a:off x="6097587" y="2716696"/>
            <a:ext cx="2005681" cy="417530"/>
          </a:xfrm>
          <a:prstGeom prst="straightConnector1">
            <a:avLst/>
          </a:prstGeom>
          <a:solidFill>
            <a:schemeClr val="accent1"/>
          </a:solidFill>
          <a:ln w="38100" cap="flat" cmpd="sng" algn="ctr">
            <a:solidFill>
              <a:srgbClr val="C00000"/>
            </a:solidFill>
            <a:prstDash val="solid"/>
            <a:round/>
            <a:headEnd type="none" w="med" len="med"/>
            <a:tailEnd type="triangle"/>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5" name="Text 0">
            <a:extLst>
              <a:ext uri="{FF2B5EF4-FFF2-40B4-BE49-F238E27FC236}">
                <a16:creationId xmlns:a16="http://schemas.microsoft.com/office/drawing/2014/main" id="{C7D34903-2619-E888-5F0F-749A745942F3}"/>
              </a:ext>
            </a:extLst>
          </p:cNvPr>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COWZA DISCOVERY</a:t>
            </a:r>
            <a:endParaRPr lang="en-US" sz="1250" dirty="0">
              <a:latin typeface="AvantGarde Md BT"/>
            </a:endParaRPr>
          </a:p>
        </p:txBody>
      </p:sp>
      <p:sp>
        <p:nvSpPr>
          <p:cNvPr id="9" name="TextBox 8">
            <a:extLst>
              <a:ext uri="{FF2B5EF4-FFF2-40B4-BE49-F238E27FC236}">
                <a16:creationId xmlns:a16="http://schemas.microsoft.com/office/drawing/2014/main" id="{B4061C18-A4DD-C7D4-54BD-100DE064D34D}"/>
              </a:ext>
            </a:extLst>
          </p:cNvPr>
          <p:cNvSpPr txBox="1"/>
          <p:nvPr/>
        </p:nvSpPr>
        <p:spPr>
          <a:xfrm>
            <a:off x="439152" y="1018320"/>
            <a:ext cx="6097508" cy="592470"/>
          </a:xfrm>
          <a:prstGeom prst="rect">
            <a:avLst/>
          </a:prstGeom>
          <a:noFill/>
        </p:spPr>
        <p:txBody>
          <a:bodyPr wrap="square">
            <a:spAutoFit/>
          </a:bodyPr>
          <a:lstStyle/>
          <a:p>
            <a:pPr marL="0" indent="0">
              <a:buNone/>
            </a:pPr>
            <a:r>
              <a:rPr lang="en-US" sz="3200" b="1" dirty="0">
                <a:solidFill>
                  <a:schemeClr val="bg2">
                    <a:lumMod val="75000"/>
                  </a:schemeClr>
                </a:solidFill>
                <a:latin typeface="AvantGarde Md BT"/>
                <a:ea typeface="Calibri" pitchFamily="34" charset="-122"/>
                <a:cs typeface="Calibri" pitchFamily="34" charset="-120"/>
              </a:rPr>
              <a:t>Thick, High-Grade Intercepts</a:t>
            </a:r>
            <a:endParaRPr lang="en-US" sz="3200" dirty="0">
              <a:solidFill>
                <a:schemeClr val="bg2">
                  <a:lumMod val="75000"/>
                </a:schemeClr>
              </a:solidFill>
              <a:latin typeface="AvantGarde Md BT"/>
            </a:endParaRPr>
          </a:p>
        </p:txBody>
      </p:sp>
      <p:pic>
        <p:nvPicPr>
          <p:cNvPr id="12" name="Image 0" descr="img/logo_h_transparent.png">
            <a:extLst>
              <a:ext uri="{FF2B5EF4-FFF2-40B4-BE49-F238E27FC236}">
                <a16:creationId xmlns:a16="http://schemas.microsoft.com/office/drawing/2014/main" id="{F1DD526E-C5A8-FEF2-0C47-D97953C9DE98}"/>
              </a:ext>
            </a:extLst>
          </p:cNvPr>
          <p:cNvPicPr>
            <a:picLocks noChangeAspect="1"/>
          </p:cNvPicPr>
          <p:nvPr/>
        </p:nvPicPr>
        <p:blipFill>
          <a:blip r:embed="rId3"/>
          <a:stretch>
            <a:fillRect/>
          </a:stretch>
        </p:blipFill>
        <p:spPr>
          <a:xfrm>
            <a:off x="9984982" y="378710"/>
            <a:ext cx="1051803" cy="639610"/>
          </a:xfrm>
          <a:prstGeom prst="rect">
            <a:avLst/>
          </a:prstGeom>
        </p:spPr>
      </p:pic>
    </p:spTree>
    <p:extLst>
      <p:ext uri="{BB962C8B-B14F-4D97-AF65-F5344CB8AC3E}">
        <p14:creationId xmlns:p14="http://schemas.microsoft.com/office/powerpoint/2010/main" val="1439844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0EB33E-94DD-4676-9C21-77537A536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9302" y="276195"/>
            <a:ext cx="4460668" cy="6308787"/>
          </a:xfrm>
          <a:prstGeom prst="rect">
            <a:avLst/>
          </a:prstGeom>
        </p:spPr>
      </p:pic>
      <p:pic>
        <p:nvPicPr>
          <p:cNvPr id="5" name="Image 0" descr="img/logo_h_transparent.png">
            <a:extLst>
              <a:ext uri="{FF2B5EF4-FFF2-40B4-BE49-F238E27FC236}">
                <a16:creationId xmlns:a16="http://schemas.microsoft.com/office/drawing/2014/main" id="{8455A6CF-56AC-670C-5BD9-66316CF5933F}"/>
              </a:ext>
            </a:extLst>
          </p:cNvPr>
          <p:cNvPicPr>
            <a:picLocks noChangeAspect="1"/>
          </p:cNvPicPr>
          <p:nvPr/>
        </p:nvPicPr>
        <p:blipFill>
          <a:blip r:embed="rId3"/>
          <a:stretch>
            <a:fillRect/>
          </a:stretch>
        </p:blipFill>
        <p:spPr>
          <a:xfrm>
            <a:off x="10609671" y="384137"/>
            <a:ext cx="1051803" cy="639610"/>
          </a:xfrm>
          <a:prstGeom prst="rect">
            <a:avLst/>
          </a:prstGeom>
        </p:spPr>
      </p:pic>
      <p:sp>
        <p:nvSpPr>
          <p:cNvPr id="7" name="Text 0">
            <a:extLst>
              <a:ext uri="{FF2B5EF4-FFF2-40B4-BE49-F238E27FC236}">
                <a16:creationId xmlns:a16="http://schemas.microsoft.com/office/drawing/2014/main" id="{615ACB5B-CCBF-3F35-6C6D-3B07917DE4C0}"/>
              </a:ext>
            </a:extLst>
          </p:cNvPr>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CELIA SHEAR ZONE</a:t>
            </a:r>
            <a:endParaRPr lang="en-US" sz="1250" dirty="0">
              <a:latin typeface="AvantGarde Md BT"/>
            </a:endParaRPr>
          </a:p>
        </p:txBody>
      </p:sp>
      <p:sp>
        <p:nvSpPr>
          <p:cNvPr id="9" name="Text 1">
            <a:extLst>
              <a:ext uri="{FF2B5EF4-FFF2-40B4-BE49-F238E27FC236}">
                <a16:creationId xmlns:a16="http://schemas.microsoft.com/office/drawing/2014/main" id="{02081E8F-73B1-07BD-A47E-EC871A8DBA8F}"/>
              </a:ext>
            </a:extLst>
          </p:cNvPr>
          <p:cNvSpPr txBox="1"/>
          <p:nvPr/>
        </p:nvSpPr>
        <p:spPr>
          <a:xfrm>
            <a:off x="548943" y="603644"/>
            <a:ext cx="9786345" cy="621936"/>
          </a:xfrm>
          <a:prstGeom prst="rect">
            <a:avLst/>
          </a:prstGeom>
          <a:noFill/>
          <a:ln/>
        </p:spPr>
        <p:txBody>
          <a:bodyPr wrap="square" lIns="0" tIns="0" rIns="0" bIns="0" rtlCol="0" anchor="ctr"/>
          <a:lstStyle/>
          <a:p>
            <a:r>
              <a:rPr lang="en-US" sz="3200" b="1" dirty="0">
                <a:solidFill>
                  <a:schemeClr val="bg2">
                    <a:lumMod val="75000"/>
                  </a:schemeClr>
                </a:solidFill>
                <a:latin typeface="AvantGarde Md BT"/>
                <a:ea typeface="Calibri" pitchFamily="34" charset="-122"/>
                <a:cs typeface="Calibri" pitchFamily="34" charset="-120"/>
              </a:rPr>
              <a:t>Emerging Gold System</a:t>
            </a:r>
            <a:endParaRPr lang="en-US" sz="3200" dirty="0">
              <a:solidFill>
                <a:schemeClr val="bg2">
                  <a:lumMod val="75000"/>
                </a:schemeClr>
              </a:solidFill>
              <a:latin typeface="AvantGarde Md BT"/>
            </a:endParaRPr>
          </a:p>
        </p:txBody>
      </p:sp>
      <p:sp>
        <p:nvSpPr>
          <p:cNvPr id="13" name="Text 3">
            <a:extLst>
              <a:ext uri="{FF2B5EF4-FFF2-40B4-BE49-F238E27FC236}">
                <a16:creationId xmlns:a16="http://schemas.microsoft.com/office/drawing/2014/main" id="{EA01D9B7-855B-DB48-3C32-461B125B2B62}"/>
              </a:ext>
            </a:extLst>
          </p:cNvPr>
          <p:cNvSpPr txBox="1"/>
          <p:nvPr/>
        </p:nvSpPr>
        <p:spPr>
          <a:xfrm>
            <a:off x="548943" y="1692032"/>
            <a:ext cx="6336705" cy="3932830"/>
          </a:xfrm>
          <a:prstGeom prst="rect">
            <a:avLst/>
          </a:prstGeom>
          <a:noFill/>
          <a:ln/>
        </p:spPr>
        <p:txBody>
          <a:bodyPr wrap="square" lIns="0" tIns="0" rIns="0" bIns="0" rtlCol="0" anchor="t"/>
          <a:lstStyle/>
          <a:p>
            <a:pPr marL="342900" indent="-342900" algn="just">
              <a:lnSpc>
                <a:spcPct val="105000"/>
              </a:lnSpc>
              <a:spcAft>
                <a:spcPts val="900"/>
              </a:spcAft>
              <a:buClr>
                <a:srgbClr val="CE2027"/>
              </a:buClr>
              <a:buSzPct val="100000"/>
              <a:buFont typeface="Wingdings" panose="05000000000000000000" pitchFamily="2" charset="2"/>
              <a:buChar char="§"/>
            </a:pPr>
            <a:r>
              <a:rPr lang="en-AU" sz="2000" dirty="0" err="1">
                <a:latin typeface="+mn-lt"/>
              </a:rPr>
              <a:t>Cowza</a:t>
            </a:r>
            <a:r>
              <a:rPr lang="en-AU" sz="2000" dirty="0">
                <a:latin typeface="+mn-lt"/>
              </a:rPr>
              <a:t>, Celia South and Ward prospects comprise of more than </a:t>
            </a:r>
            <a:r>
              <a:rPr lang="en-AU" sz="2000" b="1" dirty="0">
                <a:latin typeface="+mn-lt"/>
              </a:rPr>
              <a:t>13km of mineralised strike</a:t>
            </a:r>
            <a:r>
              <a:rPr lang="en-AU" sz="2000" dirty="0">
                <a:latin typeface="+mn-lt"/>
              </a:rPr>
              <a:t>, hosted within a favourable sequence of mafic and intermediate volcanic rocks.</a:t>
            </a:r>
            <a:endParaRPr lang="en-US" sz="2000" dirty="0">
              <a:solidFill>
                <a:srgbClr val="2B2B2B"/>
              </a:solidFill>
              <a:latin typeface="+mn-lt"/>
              <a:ea typeface="Calibri" pitchFamily="34" charset="-122"/>
              <a:cs typeface="Calibri" pitchFamily="34" charset="-120"/>
            </a:endParaRPr>
          </a:p>
          <a:p>
            <a:pPr marL="342900" indent="-342900" algn="just">
              <a:lnSpc>
                <a:spcPct val="105000"/>
              </a:lnSpc>
              <a:spcAft>
                <a:spcPts val="900"/>
              </a:spcAft>
              <a:buClr>
                <a:srgbClr val="CE2027"/>
              </a:buClr>
              <a:buSzPct val="100000"/>
              <a:buFont typeface="Wingdings" panose="05000000000000000000" pitchFamily="2" charset="2"/>
              <a:buChar char="§"/>
            </a:pPr>
            <a:r>
              <a:rPr lang="en-US" sz="2000" dirty="0">
                <a:solidFill>
                  <a:srgbClr val="2B2B2B"/>
                </a:solidFill>
                <a:latin typeface="+mn-lt"/>
                <a:ea typeface="Calibri" pitchFamily="34" charset="-122"/>
                <a:cs typeface="Calibri" pitchFamily="34" charset="-120"/>
              </a:rPr>
              <a:t>Extensive oxide mineralisation is proven to be underpinned by high grade primary gold mineralisation.</a:t>
            </a:r>
          </a:p>
          <a:p>
            <a:pPr marL="342900" indent="-342900" algn="just">
              <a:lnSpc>
                <a:spcPct val="105000"/>
              </a:lnSpc>
              <a:spcAft>
                <a:spcPts val="900"/>
              </a:spcAft>
              <a:buClr>
                <a:srgbClr val="CE2027"/>
              </a:buClr>
              <a:buSzPct val="100000"/>
              <a:buFont typeface="Wingdings" panose="05000000000000000000" pitchFamily="2" charset="2"/>
              <a:buChar char="§"/>
            </a:pPr>
            <a:r>
              <a:rPr lang="en-AU" sz="2000" dirty="0">
                <a:latin typeface="+mn-lt"/>
              </a:rPr>
              <a:t>Large portions of the </a:t>
            </a:r>
            <a:r>
              <a:rPr lang="en-AU" sz="2000" dirty="0" err="1">
                <a:latin typeface="+mn-lt"/>
              </a:rPr>
              <a:t>Cowza</a:t>
            </a:r>
            <a:r>
              <a:rPr lang="en-AU" sz="2000" dirty="0">
                <a:latin typeface="+mn-lt"/>
              </a:rPr>
              <a:t>, Celia South and Ward trends are yet to be tested by deeper drilling - potential to define additional high-grade gold mineralisation along strike and at depth.</a:t>
            </a:r>
            <a:endParaRPr lang="en-US" sz="2000" dirty="0">
              <a:latin typeface="+mn-lt"/>
            </a:endParaRPr>
          </a:p>
          <a:p>
            <a:pPr marL="285750" indent="-285750" algn="just">
              <a:lnSpc>
                <a:spcPct val="105000"/>
              </a:lnSpc>
              <a:spcAft>
                <a:spcPts val="900"/>
              </a:spcAft>
              <a:buClr>
                <a:srgbClr val="CE2027"/>
              </a:buClr>
              <a:buSzPct val="100000"/>
              <a:buFont typeface="Wingdings" panose="05000000000000000000" pitchFamily="2" charset="2"/>
              <a:buChar char="§"/>
            </a:pPr>
            <a:endParaRPr lang="en-US" sz="1400" dirty="0"/>
          </a:p>
        </p:txBody>
      </p:sp>
    </p:spTree>
    <p:extLst>
      <p:ext uri="{BB962C8B-B14F-4D97-AF65-F5344CB8AC3E}">
        <p14:creationId xmlns:p14="http://schemas.microsoft.com/office/powerpoint/2010/main" val="239552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CELIA SHEAR ZONE</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51" b="1" dirty="0">
                <a:solidFill>
                  <a:schemeClr val="bg2">
                    <a:lumMod val="75000"/>
                  </a:schemeClr>
                </a:solidFill>
                <a:latin typeface="AvantGarde Md BT"/>
                <a:ea typeface="Calibri" pitchFamily="34" charset="-122"/>
                <a:cs typeface="Calibri" pitchFamily="34" charset="-120"/>
              </a:rPr>
              <a:t>13 Ki</a:t>
            </a:r>
            <a:r>
              <a:rPr lang="en-US" sz="3251" b="1" dirty="0">
                <a:solidFill>
                  <a:srgbClr val="606060"/>
                </a:solidFill>
                <a:latin typeface="AvantGarde Md BT"/>
                <a:ea typeface="Calibri" pitchFamily="34" charset="-122"/>
                <a:cs typeface="Calibri" pitchFamily="34" charset="-120"/>
              </a:rPr>
              <a:t>lo</a:t>
            </a:r>
            <a:r>
              <a:rPr lang="en-US" sz="3251" b="1" dirty="0">
                <a:solidFill>
                  <a:schemeClr val="bg2">
                    <a:lumMod val="75000"/>
                  </a:schemeClr>
                </a:solidFill>
                <a:latin typeface="AvantGarde Md BT"/>
                <a:ea typeface="Calibri" pitchFamily="34" charset="-122"/>
                <a:cs typeface="Calibri" pitchFamily="34" charset="-120"/>
              </a:rPr>
              <a:t>metres of Mineralised Strike on One Structure</a:t>
            </a:r>
            <a:endParaRPr lang="en-US" sz="3251" dirty="0">
              <a:solidFill>
                <a:schemeClr val="bg2">
                  <a:lumMod val="75000"/>
                </a:schemeClr>
              </a:solidFill>
              <a:latin typeface="AvantGarde Md BT"/>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r>
              <a:rPr lang="en-US" sz="1600" i="1" dirty="0">
                <a:solidFill>
                  <a:srgbClr val="6B6B6B"/>
                </a:solidFill>
                <a:latin typeface="+mn-lt"/>
                <a:ea typeface="Calibri" pitchFamily="34" charset="-122"/>
                <a:cs typeface="Calibri" pitchFamily="34" charset="-120"/>
              </a:rPr>
              <a:t>Repeated high-grade plunging lodes from Celia South through Cowza to Ward — large portions untested by deeper drilling</a:t>
            </a:r>
            <a:endParaRPr lang="en-US" sz="16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pic>
        <p:nvPicPr>
          <p:cNvPr id="6" name="Image 1" descr="img/opt/x-014-024.jpg"/>
          <p:cNvPicPr>
            <a:picLocks noChangeAspect="1"/>
          </p:cNvPicPr>
          <p:nvPr/>
        </p:nvPicPr>
        <p:blipFill>
          <a:blip r:embed="rId4"/>
          <a:stretch>
            <a:fillRect/>
          </a:stretch>
        </p:blipFill>
        <p:spPr>
          <a:xfrm>
            <a:off x="548943" y="1646301"/>
            <a:ext cx="11094240" cy="1949793"/>
          </a:xfrm>
          <a:prstGeom prst="rect">
            <a:avLst/>
          </a:prstGeom>
        </p:spPr>
      </p:pic>
      <p:sp>
        <p:nvSpPr>
          <p:cNvPr id="7" name="Shape 3"/>
          <p:cNvSpPr/>
          <p:nvPr/>
        </p:nvSpPr>
        <p:spPr>
          <a:xfrm>
            <a:off x="548943" y="3841369"/>
            <a:ext cx="1280104" cy="384137"/>
          </a:xfrm>
          <a:prstGeom prst="rect">
            <a:avLst/>
          </a:prstGeom>
          <a:solidFill>
            <a:srgbClr val="FCB040"/>
          </a:solidFill>
          <a:ln w="12700">
            <a:solidFill>
              <a:srgbClr val="FFFFFF"/>
            </a:solidFill>
            <a:prstDash val="solid"/>
          </a:ln>
        </p:spPr>
        <p:txBody>
          <a:bodyPr/>
          <a:lstStyle/>
          <a:p>
            <a:endParaRPr lang="en-US"/>
          </a:p>
        </p:txBody>
      </p:sp>
      <p:sp>
        <p:nvSpPr>
          <p:cNvPr id="8" name="Text 4"/>
          <p:cNvSpPr txBox="1"/>
          <p:nvPr/>
        </p:nvSpPr>
        <p:spPr>
          <a:xfrm>
            <a:off x="548943" y="3841369"/>
            <a:ext cx="1280104" cy="384137"/>
          </a:xfrm>
          <a:prstGeom prst="rect">
            <a:avLst/>
          </a:prstGeom>
          <a:noFill/>
          <a:ln/>
        </p:spPr>
        <p:txBody>
          <a:bodyPr wrap="square" lIns="0" tIns="0" rIns="0" bIns="0" rtlCol="0" anchor="ctr"/>
          <a:lstStyle/>
          <a:p>
            <a:pPr algn="ctr"/>
            <a:r>
              <a:rPr lang="en-US" sz="1100" b="1" dirty="0">
                <a:solidFill>
                  <a:srgbClr val="1F1F1F"/>
                </a:solidFill>
                <a:latin typeface="+mn-lt"/>
                <a:ea typeface="Calibri" pitchFamily="34" charset="-122"/>
                <a:cs typeface="Calibri" pitchFamily="34" charset="-120"/>
              </a:rPr>
              <a:t>Celia South  ·  1.5km</a:t>
            </a:r>
            <a:endParaRPr lang="en-US" sz="1100" dirty="0">
              <a:latin typeface="+mn-lt"/>
            </a:endParaRPr>
          </a:p>
        </p:txBody>
      </p:sp>
      <p:sp>
        <p:nvSpPr>
          <p:cNvPr id="9" name="Shape 5"/>
          <p:cNvSpPr/>
          <p:nvPr/>
        </p:nvSpPr>
        <p:spPr>
          <a:xfrm>
            <a:off x="1829048" y="3841369"/>
            <a:ext cx="3840314" cy="384137"/>
          </a:xfrm>
          <a:prstGeom prst="rect">
            <a:avLst/>
          </a:prstGeom>
          <a:solidFill>
            <a:srgbClr val="CE2027"/>
          </a:solidFill>
          <a:ln w="12700">
            <a:solidFill>
              <a:srgbClr val="FFFFFF"/>
            </a:solidFill>
            <a:prstDash val="solid"/>
          </a:ln>
        </p:spPr>
        <p:txBody>
          <a:bodyPr/>
          <a:lstStyle/>
          <a:p>
            <a:endParaRPr lang="en-US"/>
          </a:p>
        </p:txBody>
      </p:sp>
      <p:sp>
        <p:nvSpPr>
          <p:cNvPr id="10" name="Text 6"/>
          <p:cNvSpPr txBox="1"/>
          <p:nvPr/>
        </p:nvSpPr>
        <p:spPr>
          <a:xfrm>
            <a:off x="1829048" y="3841369"/>
            <a:ext cx="3840314" cy="384137"/>
          </a:xfrm>
          <a:prstGeom prst="rect">
            <a:avLst/>
          </a:prstGeom>
          <a:noFill/>
          <a:ln/>
        </p:spPr>
        <p:txBody>
          <a:bodyPr wrap="square" lIns="0" tIns="0" rIns="0" bIns="0" rtlCol="0" anchor="ctr"/>
          <a:lstStyle/>
          <a:p>
            <a:pPr algn="ctr"/>
            <a:r>
              <a:rPr lang="en-US" sz="1300" b="1" dirty="0">
                <a:solidFill>
                  <a:srgbClr val="FFFFFF"/>
                </a:solidFill>
                <a:latin typeface="+mn-lt"/>
                <a:ea typeface="Calibri" pitchFamily="34" charset="-122"/>
                <a:cs typeface="Calibri" pitchFamily="34" charset="-120"/>
              </a:rPr>
              <a:t>Cowza  ·  4.5km</a:t>
            </a:r>
            <a:endParaRPr lang="en-US" sz="1300" dirty="0">
              <a:latin typeface="+mn-lt"/>
            </a:endParaRPr>
          </a:p>
        </p:txBody>
      </p:sp>
      <p:sp>
        <p:nvSpPr>
          <p:cNvPr id="11" name="Shape 7"/>
          <p:cNvSpPr/>
          <p:nvPr/>
        </p:nvSpPr>
        <p:spPr>
          <a:xfrm>
            <a:off x="5669361" y="3841369"/>
            <a:ext cx="5973822" cy="384137"/>
          </a:xfrm>
          <a:prstGeom prst="rect">
            <a:avLst/>
          </a:prstGeom>
          <a:solidFill>
            <a:srgbClr val="EC8A36"/>
          </a:solidFill>
          <a:ln w="12700">
            <a:solidFill>
              <a:srgbClr val="FFFFFF"/>
            </a:solidFill>
            <a:prstDash val="solid"/>
          </a:ln>
        </p:spPr>
        <p:txBody>
          <a:bodyPr/>
          <a:lstStyle/>
          <a:p>
            <a:endParaRPr lang="en-US"/>
          </a:p>
        </p:txBody>
      </p:sp>
      <p:sp>
        <p:nvSpPr>
          <p:cNvPr id="12" name="Text 8"/>
          <p:cNvSpPr txBox="1"/>
          <p:nvPr/>
        </p:nvSpPr>
        <p:spPr>
          <a:xfrm>
            <a:off x="5669361" y="3841369"/>
            <a:ext cx="5973822" cy="384137"/>
          </a:xfrm>
          <a:prstGeom prst="rect">
            <a:avLst/>
          </a:prstGeom>
          <a:noFill/>
          <a:ln/>
        </p:spPr>
        <p:txBody>
          <a:bodyPr wrap="square" lIns="0" tIns="0" rIns="0" bIns="0" rtlCol="0" anchor="ctr"/>
          <a:lstStyle/>
          <a:p>
            <a:pPr algn="ctr"/>
            <a:r>
              <a:rPr lang="en-US" sz="1300" b="1" dirty="0">
                <a:solidFill>
                  <a:srgbClr val="FFFFFF"/>
                </a:solidFill>
                <a:latin typeface="+mn-lt"/>
                <a:ea typeface="Calibri" pitchFamily="34" charset="-122"/>
                <a:cs typeface="Calibri" pitchFamily="34" charset="-120"/>
              </a:rPr>
              <a:t>Ward  ·  7km</a:t>
            </a:r>
            <a:endParaRPr lang="en-US" sz="1300" dirty="0">
              <a:latin typeface="+mn-lt"/>
            </a:endParaRPr>
          </a:p>
        </p:txBody>
      </p:sp>
      <p:sp>
        <p:nvSpPr>
          <p:cNvPr id="13" name="Text 9"/>
          <p:cNvSpPr txBox="1"/>
          <p:nvPr/>
        </p:nvSpPr>
        <p:spPr>
          <a:xfrm>
            <a:off x="548943" y="4252944"/>
            <a:ext cx="457306" cy="228653"/>
          </a:xfrm>
          <a:prstGeom prst="rect">
            <a:avLst/>
          </a:prstGeom>
          <a:noFill/>
          <a:ln/>
        </p:spPr>
        <p:txBody>
          <a:bodyPr wrap="square" lIns="0" tIns="0" rIns="0" bIns="0" rtlCol="0" anchor="ctr"/>
          <a:lstStyle/>
          <a:p>
            <a:r>
              <a:rPr lang="en-US" sz="1100" b="1" dirty="0">
                <a:solidFill>
                  <a:srgbClr val="6B6B6B"/>
                </a:solidFill>
                <a:latin typeface="Calibri" pitchFamily="34" charset="0"/>
                <a:ea typeface="Calibri" pitchFamily="34" charset="-122"/>
                <a:cs typeface="Calibri" pitchFamily="34" charset="-120"/>
              </a:rPr>
              <a:t>N</a:t>
            </a:r>
            <a:endParaRPr lang="en-US" sz="1100" dirty="0"/>
          </a:p>
        </p:txBody>
      </p:sp>
      <p:sp>
        <p:nvSpPr>
          <p:cNvPr id="14" name="Text 10"/>
          <p:cNvSpPr txBox="1"/>
          <p:nvPr/>
        </p:nvSpPr>
        <p:spPr>
          <a:xfrm>
            <a:off x="11185876" y="4252944"/>
            <a:ext cx="457306" cy="228653"/>
          </a:xfrm>
          <a:prstGeom prst="rect">
            <a:avLst/>
          </a:prstGeom>
          <a:noFill/>
          <a:ln/>
        </p:spPr>
        <p:txBody>
          <a:bodyPr wrap="square" lIns="0" tIns="0" rIns="0" bIns="0" rtlCol="0" anchor="ctr"/>
          <a:lstStyle/>
          <a:p>
            <a:pPr algn="r"/>
            <a:r>
              <a:rPr lang="en-US" sz="1100" b="1" dirty="0">
                <a:solidFill>
                  <a:srgbClr val="6B6B6B"/>
                </a:solidFill>
                <a:latin typeface="Calibri" pitchFamily="34" charset="0"/>
                <a:ea typeface="Calibri" pitchFamily="34" charset="-122"/>
                <a:cs typeface="Calibri" pitchFamily="34" charset="-120"/>
              </a:rPr>
              <a:t>S</a:t>
            </a:r>
            <a:endParaRPr lang="en-US" sz="1100" dirty="0"/>
          </a:p>
        </p:txBody>
      </p:sp>
      <p:sp>
        <p:nvSpPr>
          <p:cNvPr id="15" name="Shape 11"/>
          <p:cNvSpPr/>
          <p:nvPr/>
        </p:nvSpPr>
        <p:spPr>
          <a:xfrm>
            <a:off x="548943" y="4573058"/>
            <a:ext cx="3566986" cy="1536548"/>
          </a:xfrm>
          <a:prstGeom prst="roundRect">
            <a:avLst>
              <a:gd name="adj" fmla="val 4762"/>
            </a:avLst>
          </a:prstGeom>
          <a:solidFill>
            <a:srgbClr val="F4F4F4"/>
          </a:solidFill>
          <a:ln w="12700">
            <a:solidFill>
              <a:srgbClr val="F4F4F4"/>
            </a:solidFill>
            <a:prstDash val="solid"/>
          </a:ln>
        </p:spPr>
        <p:txBody>
          <a:bodyPr/>
          <a:lstStyle/>
          <a:p>
            <a:endParaRPr lang="en-US"/>
          </a:p>
        </p:txBody>
      </p:sp>
      <p:sp>
        <p:nvSpPr>
          <p:cNvPr id="16" name="Text 12"/>
          <p:cNvSpPr txBox="1"/>
          <p:nvPr/>
        </p:nvSpPr>
        <p:spPr>
          <a:xfrm>
            <a:off x="750158" y="4682812"/>
            <a:ext cx="3164556" cy="274384"/>
          </a:xfrm>
          <a:prstGeom prst="rect">
            <a:avLst/>
          </a:prstGeom>
          <a:noFill/>
          <a:ln/>
        </p:spPr>
        <p:txBody>
          <a:bodyPr wrap="square" lIns="0" tIns="0" rIns="0" bIns="0" rtlCol="0" anchor="t"/>
          <a:lstStyle/>
          <a:p>
            <a:pPr algn="just">
              <a:lnSpc>
                <a:spcPct val="105000"/>
              </a:lnSpc>
            </a:pPr>
            <a:r>
              <a:rPr lang="en-US" sz="1300" b="1" kern="0" spc="150" dirty="0">
                <a:solidFill>
                  <a:srgbClr val="CE2027"/>
                </a:solidFill>
                <a:latin typeface="+mn-lt"/>
                <a:ea typeface="Calibri" pitchFamily="34" charset="-122"/>
                <a:cs typeface="Calibri" pitchFamily="34" charset="-120"/>
              </a:rPr>
              <a:t>CELIA SOUTH</a:t>
            </a:r>
            <a:r>
              <a:rPr lang="en-US" sz="1300" b="1" kern="0" spc="150" baseline="30000" dirty="0">
                <a:solidFill>
                  <a:srgbClr val="CE2027"/>
                </a:solidFill>
                <a:latin typeface="+mn-lt"/>
                <a:ea typeface="Calibri" pitchFamily="34" charset="-122"/>
                <a:cs typeface="Calibri" pitchFamily="34" charset="-120"/>
              </a:rPr>
              <a:t>1</a:t>
            </a:r>
            <a:endParaRPr lang="en-US" sz="1300" baseline="30000" dirty="0">
              <a:latin typeface="+mn-lt"/>
            </a:endParaRPr>
          </a:p>
        </p:txBody>
      </p:sp>
      <p:sp>
        <p:nvSpPr>
          <p:cNvPr id="17" name="Text 13"/>
          <p:cNvSpPr txBox="1"/>
          <p:nvPr/>
        </p:nvSpPr>
        <p:spPr>
          <a:xfrm>
            <a:off x="750158" y="4984634"/>
            <a:ext cx="3164556" cy="1097534"/>
          </a:xfrm>
          <a:prstGeom prst="rect">
            <a:avLst/>
          </a:prstGeom>
          <a:noFill/>
          <a:ln/>
        </p:spPr>
        <p:txBody>
          <a:bodyPr wrap="square" lIns="0" tIns="0" rIns="0" bIns="0" rtlCol="0" anchor="t"/>
          <a:lstStyle/>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CSAC0024 10m @ 2.2 g/t Au incl. 2m @ 9.2 g/t</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CSAC0101 4m @ 9.7 g/t Au</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HWAC1871 3m @ 5.6 g/t Au (historic)</a:t>
            </a:r>
            <a:endParaRPr lang="en-US" sz="1300" dirty="0">
              <a:latin typeface="+mn-lt"/>
            </a:endParaRPr>
          </a:p>
        </p:txBody>
      </p:sp>
      <p:sp>
        <p:nvSpPr>
          <p:cNvPr id="18" name="Shape 14"/>
          <p:cNvSpPr/>
          <p:nvPr/>
        </p:nvSpPr>
        <p:spPr>
          <a:xfrm>
            <a:off x="4317143" y="4573058"/>
            <a:ext cx="3566986" cy="1536548"/>
          </a:xfrm>
          <a:prstGeom prst="roundRect">
            <a:avLst>
              <a:gd name="adj" fmla="val 4762"/>
            </a:avLst>
          </a:prstGeom>
          <a:solidFill>
            <a:srgbClr val="F4F4F4"/>
          </a:solidFill>
          <a:ln w="12700">
            <a:solidFill>
              <a:srgbClr val="F4F4F4"/>
            </a:solidFill>
            <a:prstDash val="solid"/>
          </a:ln>
        </p:spPr>
        <p:txBody>
          <a:bodyPr/>
          <a:lstStyle/>
          <a:p>
            <a:endParaRPr lang="en-US"/>
          </a:p>
        </p:txBody>
      </p:sp>
      <p:sp>
        <p:nvSpPr>
          <p:cNvPr id="19" name="Text 15"/>
          <p:cNvSpPr txBox="1"/>
          <p:nvPr/>
        </p:nvSpPr>
        <p:spPr>
          <a:xfrm>
            <a:off x="4515309" y="4682812"/>
            <a:ext cx="3164556" cy="274384"/>
          </a:xfrm>
          <a:prstGeom prst="rect">
            <a:avLst/>
          </a:prstGeom>
          <a:noFill/>
          <a:ln/>
        </p:spPr>
        <p:txBody>
          <a:bodyPr wrap="square" lIns="0" tIns="0" rIns="0" bIns="0" rtlCol="0" anchor="t"/>
          <a:lstStyle/>
          <a:p>
            <a:pPr algn="just">
              <a:lnSpc>
                <a:spcPct val="105000"/>
              </a:lnSpc>
            </a:pPr>
            <a:r>
              <a:rPr lang="en-US" sz="1300" b="1" kern="0" spc="150" dirty="0">
                <a:solidFill>
                  <a:srgbClr val="CE2027"/>
                </a:solidFill>
                <a:latin typeface="+mn-lt"/>
                <a:ea typeface="Calibri" pitchFamily="34" charset="-122"/>
                <a:cs typeface="Calibri" pitchFamily="34" charset="-120"/>
              </a:rPr>
              <a:t>COWZA</a:t>
            </a:r>
            <a:r>
              <a:rPr lang="en-US" sz="1300" b="1" kern="0" spc="150" baseline="30000" dirty="0">
                <a:solidFill>
                  <a:srgbClr val="CE2027"/>
                </a:solidFill>
                <a:latin typeface="+mn-lt"/>
                <a:ea typeface="Calibri" pitchFamily="34" charset="-122"/>
                <a:cs typeface="Calibri" pitchFamily="34" charset="-120"/>
              </a:rPr>
              <a:t>2</a:t>
            </a:r>
            <a:endParaRPr lang="en-US" sz="1300" baseline="30000" dirty="0">
              <a:latin typeface="+mn-lt"/>
            </a:endParaRPr>
          </a:p>
        </p:txBody>
      </p:sp>
      <p:sp>
        <p:nvSpPr>
          <p:cNvPr id="20" name="Text 16"/>
          <p:cNvSpPr txBox="1"/>
          <p:nvPr/>
        </p:nvSpPr>
        <p:spPr>
          <a:xfrm>
            <a:off x="4518358" y="4984634"/>
            <a:ext cx="3164556" cy="1097534"/>
          </a:xfrm>
          <a:prstGeom prst="rect">
            <a:avLst/>
          </a:prstGeom>
          <a:noFill/>
          <a:ln/>
        </p:spPr>
        <p:txBody>
          <a:bodyPr wrap="square" lIns="0" tIns="0" rIns="0" bIns="0" rtlCol="0" anchor="t"/>
          <a:lstStyle/>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CZRC057 41m @ 2.0 g/t Au incl. 9m @ 7.5 g/t (RC)</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CSAC0036 8m @ 3.1 g/t Au</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CZAC017 4m @ 4.7 g/t Au</a:t>
            </a:r>
            <a:endParaRPr lang="en-US" sz="1300" dirty="0">
              <a:latin typeface="+mn-lt"/>
            </a:endParaRPr>
          </a:p>
        </p:txBody>
      </p:sp>
      <p:sp>
        <p:nvSpPr>
          <p:cNvPr id="21" name="Shape 17"/>
          <p:cNvSpPr/>
          <p:nvPr/>
        </p:nvSpPr>
        <p:spPr>
          <a:xfrm>
            <a:off x="8085343" y="4573058"/>
            <a:ext cx="3566986" cy="1536548"/>
          </a:xfrm>
          <a:prstGeom prst="roundRect">
            <a:avLst>
              <a:gd name="adj" fmla="val 4762"/>
            </a:avLst>
          </a:prstGeom>
          <a:solidFill>
            <a:srgbClr val="F4F4F4"/>
          </a:solidFill>
          <a:ln w="12700">
            <a:solidFill>
              <a:srgbClr val="F4F4F4"/>
            </a:solidFill>
            <a:prstDash val="solid"/>
          </a:ln>
        </p:spPr>
        <p:txBody>
          <a:bodyPr/>
          <a:lstStyle/>
          <a:p>
            <a:endParaRPr lang="en-US"/>
          </a:p>
        </p:txBody>
      </p:sp>
      <p:sp>
        <p:nvSpPr>
          <p:cNvPr id="22" name="Text 18"/>
          <p:cNvSpPr txBox="1"/>
          <p:nvPr/>
        </p:nvSpPr>
        <p:spPr>
          <a:xfrm>
            <a:off x="8286558" y="4682812"/>
            <a:ext cx="3164556" cy="274384"/>
          </a:xfrm>
          <a:prstGeom prst="rect">
            <a:avLst/>
          </a:prstGeom>
          <a:noFill/>
          <a:ln/>
        </p:spPr>
        <p:txBody>
          <a:bodyPr wrap="square" lIns="0" tIns="0" rIns="0" bIns="0" rtlCol="0" anchor="t"/>
          <a:lstStyle/>
          <a:p>
            <a:pPr algn="just">
              <a:lnSpc>
                <a:spcPct val="105000"/>
              </a:lnSpc>
            </a:pPr>
            <a:r>
              <a:rPr lang="en-US" sz="1300" b="1" kern="0" spc="150" dirty="0">
                <a:solidFill>
                  <a:srgbClr val="CE2027"/>
                </a:solidFill>
                <a:latin typeface="+mn-lt"/>
                <a:ea typeface="Calibri" pitchFamily="34" charset="-122"/>
                <a:cs typeface="Calibri" pitchFamily="34" charset="-120"/>
              </a:rPr>
              <a:t>WARD</a:t>
            </a:r>
            <a:r>
              <a:rPr lang="en-US" sz="1300" b="1" kern="0" spc="150" baseline="30000" dirty="0">
                <a:solidFill>
                  <a:srgbClr val="CE2027"/>
                </a:solidFill>
                <a:latin typeface="+mn-lt"/>
                <a:ea typeface="Calibri" pitchFamily="34" charset="-122"/>
                <a:cs typeface="Calibri" pitchFamily="34" charset="-120"/>
              </a:rPr>
              <a:t>3</a:t>
            </a:r>
            <a:endParaRPr lang="en-US" sz="1300" baseline="30000" dirty="0">
              <a:latin typeface="+mn-lt"/>
            </a:endParaRPr>
          </a:p>
        </p:txBody>
      </p:sp>
      <p:sp>
        <p:nvSpPr>
          <p:cNvPr id="23" name="Text 19"/>
          <p:cNvSpPr txBox="1"/>
          <p:nvPr/>
        </p:nvSpPr>
        <p:spPr>
          <a:xfrm>
            <a:off x="8286558" y="4984634"/>
            <a:ext cx="3164556" cy="1097534"/>
          </a:xfrm>
          <a:prstGeom prst="rect">
            <a:avLst/>
          </a:prstGeom>
          <a:noFill/>
          <a:ln/>
        </p:spPr>
        <p:txBody>
          <a:bodyPr wrap="square" lIns="0" tIns="0" rIns="0" bIns="0" rtlCol="0" anchor="t"/>
          <a:lstStyle/>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WAAC0205 4m @ 4.0 g/t Au and 6m @ 1.3 g/t to end of hole</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WAAC0066 4m @ 3.7 g/t Au</a:t>
            </a:r>
            <a:endParaRPr lang="en-US" sz="1300" dirty="0">
              <a:latin typeface="+mn-lt"/>
            </a:endParaRPr>
          </a:p>
          <a:p>
            <a:pPr marL="177836" indent="-177836" algn="just">
              <a:lnSpc>
                <a:spcPct val="105000"/>
              </a:lnSpc>
              <a:spcAft>
                <a:spcPts val="300"/>
              </a:spcAft>
              <a:buSzPct val="100000"/>
              <a:buChar char="•"/>
            </a:pPr>
            <a:r>
              <a:rPr lang="en-US" sz="1300" dirty="0">
                <a:solidFill>
                  <a:srgbClr val="2B2B2B"/>
                </a:solidFill>
                <a:latin typeface="+mn-lt"/>
                <a:ea typeface="Calibri" pitchFamily="34" charset="-122"/>
                <a:cs typeface="Calibri" pitchFamily="34" charset="-120"/>
              </a:rPr>
              <a:t>WAAC0074 4m @ 3.2 g/t Au</a:t>
            </a:r>
            <a:endParaRPr lang="en-US" sz="1300" dirty="0">
              <a:latin typeface="+mn-lt"/>
            </a:endParaRPr>
          </a:p>
        </p:txBody>
      </p:sp>
      <p:sp>
        <p:nvSpPr>
          <p:cNvPr id="25" name="Text 21"/>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11</a:t>
            </a:r>
            <a:endParaRPr lang="en-US" sz="1100" dirty="0"/>
          </a:p>
        </p:txBody>
      </p:sp>
      <p:sp>
        <p:nvSpPr>
          <p:cNvPr id="26" name="Text 22"/>
          <p:cNvSpPr txBox="1"/>
          <p:nvPr/>
        </p:nvSpPr>
        <p:spPr>
          <a:xfrm>
            <a:off x="548943" y="6319967"/>
            <a:ext cx="10883879" cy="201215"/>
          </a:xfrm>
          <a:prstGeom prst="rect">
            <a:avLst/>
          </a:prstGeom>
          <a:noFill/>
          <a:ln/>
        </p:spPr>
        <p:txBody>
          <a:bodyPr wrap="square" lIns="0" tIns="0" rIns="0" bIns="0" rtlCol="0" anchor="ctr"/>
          <a:lstStyle/>
          <a:p>
            <a:pPr marL="228600" indent="-228600" algn="just">
              <a:buAutoNum type="arabicPeriod"/>
            </a:pPr>
            <a:r>
              <a:rPr lang="en-US" sz="1000" dirty="0">
                <a:solidFill>
                  <a:srgbClr val="606060"/>
                </a:solidFill>
                <a:latin typeface="+mn-lt"/>
                <a:ea typeface="Calibri" pitchFamily="34" charset="-122"/>
                <a:cs typeface="Calibri" pitchFamily="34" charset="-120"/>
              </a:rPr>
              <a:t>Refer to ASX announcement dated 3 June 2026,  22 June 2026 and 26 August 2026.</a:t>
            </a:r>
          </a:p>
          <a:p>
            <a:pPr marL="228600" indent="-228600" algn="just">
              <a:buAutoNum type="arabicPeriod"/>
            </a:pPr>
            <a:r>
              <a:rPr lang="en-US" sz="1000" dirty="0">
                <a:solidFill>
                  <a:srgbClr val="606060"/>
                </a:solidFill>
                <a:latin typeface="+mn-lt"/>
              </a:rPr>
              <a:t>Refer to ASX Announcements dated 22 June 2026, 27 July 2026, 2 September 2026.</a:t>
            </a:r>
          </a:p>
          <a:p>
            <a:pPr marL="228600" indent="-228600" algn="just">
              <a:buAutoNum type="arabicPeriod"/>
            </a:pPr>
            <a:r>
              <a:rPr lang="en-US" sz="1000" dirty="0">
                <a:solidFill>
                  <a:srgbClr val="606060"/>
                </a:solidFill>
                <a:latin typeface="+mn-lt"/>
              </a:rPr>
              <a:t>Refer to ASX announcement 26 August 2026. </a:t>
            </a:r>
          </a:p>
        </p:txBody>
      </p:sp>
    </p:spTree>
    <p:extLst>
      <p:ext uri="{BB962C8B-B14F-4D97-AF65-F5344CB8AC3E}">
        <p14:creationId xmlns:p14="http://schemas.microsoft.com/office/powerpoint/2010/main" val="1722077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HAFLINGER REGION</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00" b="1" dirty="0">
                <a:solidFill>
                  <a:srgbClr val="606060"/>
                </a:solidFill>
                <a:latin typeface="AvantGarde Md BT"/>
                <a:ea typeface="Calibri" pitchFamily="34" charset="-122"/>
                <a:cs typeface="Calibri" pitchFamily="34" charset="-120"/>
              </a:rPr>
              <a:t>A Second High-Grade Camp Taking Shape</a:t>
            </a:r>
            <a:endParaRPr lang="en-US" sz="3200" dirty="0">
              <a:solidFill>
                <a:srgbClr val="606060"/>
              </a:solidFill>
              <a:latin typeface="AvantGarde Md BT"/>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pPr algn="just"/>
            <a:r>
              <a:rPr lang="en-US" sz="1500" i="1" dirty="0">
                <a:solidFill>
                  <a:srgbClr val="6B6B6B"/>
                </a:solidFill>
                <a:latin typeface="+mn-lt"/>
                <a:ea typeface="Calibri" pitchFamily="34" charset="-122"/>
                <a:cs typeface="Calibri" pitchFamily="34" charset="-120"/>
              </a:rPr>
              <a:t>Multiple new targets generated from the major aircore program — Haflinger (priority), Hummer, Rubicon and Mustang</a:t>
            </a:r>
            <a:endParaRPr lang="en-US" sz="15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6" name="Text 3"/>
          <p:cNvSpPr txBox="1"/>
          <p:nvPr/>
        </p:nvSpPr>
        <p:spPr>
          <a:xfrm>
            <a:off x="548943" y="1692032"/>
            <a:ext cx="4938903" cy="228653"/>
          </a:xfrm>
          <a:prstGeom prst="rect">
            <a:avLst/>
          </a:prstGeom>
          <a:noFill/>
          <a:ln/>
        </p:spPr>
        <p:txBody>
          <a:bodyPr wrap="square" lIns="0" tIns="0" rIns="0" bIns="0" rtlCol="0" anchor="t"/>
          <a:lstStyle/>
          <a:p>
            <a:pPr algn="just">
              <a:lnSpc>
                <a:spcPct val="105000"/>
              </a:lnSpc>
            </a:pPr>
            <a:r>
              <a:rPr lang="en-US" sz="1250" b="1" kern="0" spc="200" dirty="0">
                <a:solidFill>
                  <a:srgbClr val="CE2027"/>
                </a:solidFill>
                <a:latin typeface="+mn-lt"/>
                <a:ea typeface="Calibri" pitchFamily="34" charset="-122"/>
                <a:cs typeface="Calibri" pitchFamily="34" charset="-120"/>
              </a:rPr>
              <a:t>OUTSTANDING RESULTS TO DATE</a:t>
            </a:r>
            <a:r>
              <a:rPr lang="en-US" sz="1250" b="1" kern="0" spc="200" baseline="30000" dirty="0">
                <a:solidFill>
                  <a:srgbClr val="CE2027"/>
                </a:solidFill>
                <a:latin typeface="+mn-lt"/>
                <a:ea typeface="Calibri" pitchFamily="34" charset="-122"/>
                <a:cs typeface="Calibri" pitchFamily="34" charset="-120"/>
              </a:rPr>
              <a:t>1</a:t>
            </a:r>
            <a:endParaRPr lang="en-US" sz="1250" baseline="30000" dirty="0">
              <a:latin typeface="+mn-lt"/>
            </a:endParaRPr>
          </a:p>
        </p:txBody>
      </p:sp>
      <p:sp>
        <p:nvSpPr>
          <p:cNvPr id="7" name="Text 4"/>
          <p:cNvSpPr txBox="1"/>
          <p:nvPr/>
        </p:nvSpPr>
        <p:spPr>
          <a:xfrm>
            <a:off x="548943" y="1993854"/>
            <a:ext cx="4938903" cy="384137"/>
          </a:xfrm>
          <a:prstGeom prst="rect">
            <a:avLst/>
          </a:prstGeom>
          <a:noFill/>
          <a:ln/>
        </p:spPr>
        <p:txBody>
          <a:bodyPr wrap="square" lIns="0" tIns="0" rIns="0" bIns="0" rtlCol="0" anchor="ctr"/>
          <a:lstStyle/>
          <a:p>
            <a:pPr algn="just"/>
            <a:r>
              <a:rPr lang="en-US" sz="2501" b="1" dirty="0">
                <a:solidFill>
                  <a:srgbClr val="CE2027"/>
                </a:solidFill>
                <a:latin typeface="+mn-lt"/>
                <a:ea typeface="Calibri" pitchFamily="34" charset="-122"/>
                <a:cs typeface="Calibri" pitchFamily="34" charset="-120"/>
              </a:rPr>
              <a:t>64m @ 1.2 g/t Au</a:t>
            </a:r>
            <a:endParaRPr lang="en-US" sz="2501" dirty="0">
              <a:latin typeface="+mn-lt"/>
            </a:endParaRPr>
          </a:p>
        </p:txBody>
      </p:sp>
      <p:sp>
        <p:nvSpPr>
          <p:cNvPr id="8" name="Text 5"/>
          <p:cNvSpPr txBox="1"/>
          <p:nvPr/>
        </p:nvSpPr>
        <p:spPr>
          <a:xfrm>
            <a:off x="548943" y="2377990"/>
            <a:ext cx="4938903" cy="292676"/>
          </a:xfrm>
          <a:prstGeom prst="rect">
            <a:avLst/>
          </a:prstGeom>
          <a:noFill/>
          <a:ln/>
        </p:spPr>
        <p:txBody>
          <a:bodyPr wrap="square" lIns="0" tIns="0" rIns="0" bIns="0" rtlCol="0" anchor="ctr"/>
          <a:lstStyle/>
          <a:p>
            <a:pPr algn="just"/>
            <a:r>
              <a:rPr lang="en-US" sz="1300" dirty="0">
                <a:solidFill>
                  <a:srgbClr val="6B6B6B"/>
                </a:solidFill>
                <a:latin typeface="+mn-lt"/>
                <a:ea typeface="Calibri" pitchFamily="34" charset="-122"/>
                <a:cs typeface="Calibri" pitchFamily="34" charset="-120"/>
              </a:rPr>
              <a:t>MPAC0291 from 56m, incl. 24m @ 2.4 g/t Au</a:t>
            </a:r>
            <a:endParaRPr lang="en-US" sz="1300" dirty="0">
              <a:latin typeface="+mn-lt"/>
            </a:endParaRPr>
          </a:p>
        </p:txBody>
      </p:sp>
      <p:sp>
        <p:nvSpPr>
          <p:cNvPr id="9" name="Text 6"/>
          <p:cNvSpPr txBox="1"/>
          <p:nvPr/>
        </p:nvSpPr>
        <p:spPr>
          <a:xfrm>
            <a:off x="548943" y="2780420"/>
            <a:ext cx="4938903" cy="384137"/>
          </a:xfrm>
          <a:prstGeom prst="rect">
            <a:avLst/>
          </a:prstGeom>
          <a:noFill/>
          <a:ln/>
        </p:spPr>
        <p:txBody>
          <a:bodyPr wrap="square" lIns="0" tIns="0" rIns="0" bIns="0" rtlCol="0" anchor="ctr"/>
          <a:lstStyle/>
          <a:p>
            <a:pPr algn="just"/>
            <a:r>
              <a:rPr lang="en-US" sz="2501" b="1" dirty="0">
                <a:solidFill>
                  <a:srgbClr val="CE2027"/>
                </a:solidFill>
                <a:latin typeface="+mn-lt"/>
                <a:ea typeface="Calibri" pitchFamily="34" charset="-122"/>
                <a:cs typeface="Calibri" pitchFamily="34" charset="-120"/>
              </a:rPr>
              <a:t>52m @ 1.4 g/t Au</a:t>
            </a:r>
            <a:endParaRPr lang="en-US" sz="2501" dirty="0">
              <a:latin typeface="+mn-lt"/>
            </a:endParaRPr>
          </a:p>
        </p:txBody>
      </p:sp>
      <p:sp>
        <p:nvSpPr>
          <p:cNvPr id="10" name="Text 7"/>
          <p:cNvSpPr txBox="1"/>
          <p:nvPr/>
        </p:nvSpPr>
        <p:spPr>
          <a:xfrm>
            <a:off x="548943" y="3164556"/>
            <a:ext cx="4938903" cy="292676"/>
          </a:xfrm>
          <a:prstGeom prst="rect">
            <a:avLst/>
          </a:prstGeom>
          <a:noFill/>
          <a:ln/>
        </p:spPr>
        <p:txBody>
          <a:bodyPr wrap="square" lIns="0" tIns="0" rIns="0" bIns="0" rtlCol="0" anchor="ctr"/>
          <a:lstStyle/>
          <a:p>
            <a:pPr algn="just"/>
            <a:r>
              <a:rPr lang="en-US" sz="1300" dirty="0">
                <a:solidFill>
                  <a:srgbClr val="6B6B6B"/>
                </a:solidFill>
                <a:latin typeface="+mn-lt"/>
                <a:ea typeface="Calibri" pitchFamily="34" charset="-122"/>
                <a:cs typeface="Calibri" pitchFamily="34" charset="-120"/>
              </a:rPr>
              <a:t>MPAC0262 from 64m, incl. 12m @ 3.1 g/t Au</a:t>
            </a:r>
            <a:endParaRPr lang="en-US" sz="1300" dirty="0">
              <a:latin typeface="+mn-lt"/>
            </a:endParaRPr>
          </a:p>
        </p:txBody>
      </p:sp>
      <p:sp>
        <p:nvSpPr>
          <p:cNvPr id="11" name="Text 8"/>
          <p:cNvSpPr txBox="1"/>
          <p:nvPr/>
        </p:nvSpPr>
        <p:spPr>
          <a:xfrm>
            <a:off x="548943" y="3566986"/>
            <a:ext cx="4938903" cy="384137"/>
          </a:xfrm>
          <a:prstGeom prst="rect">
            <a:avLst/>
          </a:prstGeom>
          <a:noFill/>
          <a:ln/>
        </p:spPr>
        <p:txBody>
          <a:bodyPr wrap="square" lIns="0" tIns="0" rIns="0" bIns="0" rtlCol="0" anchor="ctr"/>
          <a:lstStyle/>
          <a:p>
            <a:pPr algn="just"/>
            <a:r>
              <a:rPr lang="en-US" sz="2501" b="1" dirty="0">
                <a:solidFill>
                  <a:srgbClr val="CE2027"/>
                </a:solidFill>
                <a:latin typeface="+mn-lt"/>
                <a:ea typeface="Calibri" pitchFamily="34" charset="-122"/>
                <a:cs typeface="Calibri" pitchFamily="34" charset="-120"/>
              </a:rPr>
              <a:t>20m @ 1.4 g/t Au</a:t>
            </a:r>
            <a:endParaRPr lang="en-US" sz="2501" dirty="0">
              <a:latin typeface="+mn-lt"/>
            </a:endParaRPr>
          </a:p>
        </p:txBody>
      </p:sp>
      <p:sp>
        <p:nvSpPr>
          <p:cNvPr id="12" name="Text 9"/>
          <p:cNvSpPr txBox="1"/>
          <p:nvPr/>
        </p:nvSpPr>
        <p:spPr>
          <a:xfrm>
            <a:off x="548943" y="3951123"/>
            <a:ext cx="4938903" cy="292676"/>
          </a:xfrm>
          <a:prstGeom prst="rect">
            <a:avLst/>
          </a:prstGeom>
          <a:noFill/>
          <a:ln/>
        </p:spPr>
        <p:txBody>
          <a:bodyPr wrap="square" lIns="0" tIns="0" rIns="0" bIns="0" rtlCol="0" anchor="ctr"/>
          <a:lstStyle/>
          <a:p>
            <a:pPr algn="just"/>
            <a:r>
              <a:rPr lang="en-US" sz="1300" dirty="0">
                <a:solidFill>
                  <a:srgbClr val="6B6B6B"/>
                </a:solidFill>
                <a:latin typeface="+mn-lt"/>
                <a:ea typeface="Calibri" pitchFamily="34" charset="-122"/>
                <a:cs typeface="Calibri" pitchFamily="34" charset="-120"/>
              </a:rPr>
              <a:t>MPAC0264 from 64m, incl. 4m @ 6.0 g/t </a:t>
            </a:r>
            <a:r>
              <a:rPr lang="en-US" sz="1300" dirty="0">
                <a:solidFill>
                  <a:srgbClr val="6B6B6B"/>
                </a:solidFill>
                <a:latin typeface="Calibri" pitchFamily="34" charset="0"/>
                <a:ea typeface="Calibri" pitchFamily="34" charset="-122"/>
                <a:cs typeface="Calibri" pitchFamily="34" charset="-120"/>
              </a:rPr>
              <a:t>Au</a:t>
            </a:r>
            <a:endParaRPr lang="en-US" sz="1300" dirty="0"/>
          </a:p>
        </p:txBody>
      </p:sp>
      <p:sp>
        <p:nvSpPr>
          <p:cNvPr id="13" name="Text 10"/>
          <p:cNvSpPr txBox="1"/>
          <p:nvPr/>
        </p:nvSpPr>
        <p:spPr>
          <a:xfrm>
            <a:off x="548943" y="4435867"/>
            <a:ext cx="4938903" cy="1692032"/>
          </a:xfrm>
          <a:prstGeom prst="rect">
            <a:avLst/>
          </a:prstGeom>
          <a:noFill/>
          <a:ln/>
        </p:spPr>
        <p:txBody>
          <a:bodyPr wrap="square" lIns="0" tIns="0" rIns="0" bIns="0" rtlCol="0" anchor="t"/>
          <a:lstStyle/>
          <a:p>
            <a:pPr marL="177836" indent="-177836" algn="just">
              <a:lnSpc>
                <a:spcPct val="105000"/>
              </a:lnSpc>
              <a:spcAft>
                <a:spcPts val="600"/>
              </a:spcAft>
              <a:buSzPct val="100000"/>
              <a:buChar char="•"/>
            </a:pPr>
            <a:r>
              <a:rPr lang="en-US" sz="1250" b="1" dirty="0">
                <a:solidFill>
                  <a:srgbClr val="1F1F1F"/>
                </a:solidFill>
                <a:latin typeface="+mn-lt"/>
                <a:ea typeface="Calibri" pitchFamily="34" charset="-122"/>
                <a:cs typeface="Calibri" pitchFamily="34" charset="-120"/>
              </a:rPr>
              <a:t>Haflinger: </a:t>
            </a:r>
            <a:r>
              <a:rPr lang="en-US" sz="1250" dirty="0">
                <a:solidFill>
                  <a:srgbClr val="2B2B2B"/>
                </a:solidFill>
                <a:latin typeface="+mn-lt"/>
                <a:ea typeface="Calibri" pitchFamily="34" charset="-122"/>
                <a:cs typeface="Calibri" pitchFamily="34" charset="-120"/>
              </a:rPr>
              <a:t>4km-long oxide gold system including 500m of high-grade internal lodes on the flexured mafic–intermediate contact of the Celia Shear Zone.</a:t>
            </a:r>
            <a:endParaRPr lang="en-US" sz="1250" dirty="0">
              <a:latin typeface="+mn-lt"/>
            </a:endParaRPr>
          </a:p>
          <a:p>
            <a:pPr marL="177836" indent="-177836" algn="just">
              <a:lnSpc>
                <a:spcPct val="105000"/>
              </a:lnSpc>
              <a:spcAft>
                <a:spcPts val="600"/>
              </a:spcAft>
              <a:buSzPct val="100000"/>
              <a:buChar char="•"/>
            </a:pPr>
            <a:r>
              <a:rPr lang="en-US" sz="1250" b="1" dirty="0">
                <a:solidFill>
                  <a:srgbClr val="1F1F1F"/>
                </a:solidFill>
                <a:latin typeface="+mn-lt"/>
                <a:ea typeface="Calibri" pitchFamily="34" charset="-122"/>
                <a:cs typeface="Calibri" pitchFamily="34" charset="-120"/>
              </a:rPr>
              <a:t>Eastern Gold Trend: </a:t>
            </a:r>
            <a:r>
              <a:rPr lang="en-US" sz="1250" dirty="0">
                <a:solidFill>
                  <a:srgbClr val="2B2B2B"/>
                </a:solidFill>
                <a:latin typeface="+mn-lt"/>
                <a:ea typeface="Calibri" pitchFamily="34" charset="-122"/>
                <a:cs typeface="Calibri" pitchFamily="34" charset="-120"/>
              </a:rPr>
              <a:t>&gt;6km of continuous gold mineralisation along the Mustang Shear Zone, with Rubicon emerging as a 700m-strike high-grade zone.</a:t>
            </a:r>
            <a:endParaRPr lang="en-US" sz="1250" dirty="0">
              <a:latin typeface="+mn-lt"/>
            </a:endParaRPr>
          </a:p>
          <a:p>
            <a:pPr marL="177836" indent="-177836" algn="just">
              <a:lnSpc>
                <a:spcPct val="105000"/>
              </a:lnSpc>
              <a:spcAft>
                <a:spcPts val="600"/>
              </a:spcAft>
              <a:buSzPct val="100000"/>
              <a:buChar char="•"/>
            </a:pPr>
            <a:r>
              <a:rPr lang="en-US" sz="1250" b="1" dirty="0">
                <a:solidFill>
                  <a:srgbClr val="1F1F1F"/>
                </a:solidFill>
                <a:latin typeface="+mn-lt"/>
                <a:ea typeface="Calibri" pitchFamily="34" charset="-122"/>
                <a:cs typeface="Calibri" pitchFamily="34" charset="-120"/>
              </a:rPr>
              <a:t>Mustang: </a:t>
            </a:r>
            <a:r>
              <a:rPr lang="en-US" sz="1250" dirty="0">
                <a:solidFill>
                  <a:srgbClr val="2B2B2B"/>
                </a:solidFill>
                <a:latin typeface="+mn-lt"/>
                <a:ea typeface="Calibri" pitchFamily="34" charset="-122"/>
                <a:cs typeface="Calibri" pitchFamily="34" charset="-120"/>
              </a:rPr>
              <a:t>900m of high-grade gold, open along strike to the north — aircore did not drill far enough east.</a:t>
            </a:r>
            <a:endParaRPr lang="en-US" sz="1250" dirty="0">
              <a:latin typeface="+mn-lt"/>
            </a:endParaRPr>
          </a:p>
        </p:txBody>
      </p:sp>
      <p:pic>
        <p:nvPicPr>
          <p:cNvPr id="14" name="Image 1" descr="img/opt/x-015-025.jpg"/>
          <p:cNvPicPr>
            <a:picLocks noChangeAspect="1"/>
          </p:cNvPicPr>
          <p:nvPr/>
        </p:nvPicPr>
        <p:blipFill>
          <a:blip r:embed="rId4"/>
          <a:stretch>
            <a:fillRect/>
          </a:stretch>
        </p:blipFill>
        <p:spPr>
          <a:xfrm>
            <a:off x="5990882" y="1646302"/>
            <a:ext cx="5652300" cy="4478870"/>
          </a:xfrm>
          <a:prstGeom prst="rect">
            <a:avLst/>
          </a:prstGeom>
        </p:spPr>
      </p:pic>
      <p:sp>
        <p:nvSpPr>
          <p:cNvPr id="16" name="Text 12"/>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13</a:t>
            </a:r>
            <a:endParaRPr lang="en-US" sz="1100" dirty="0"/>
          </a:p>
        </p:txBody>
      </p:sp>
      <p:sp>
        <p:nvSpPr>
          <p:cNvPr id="17" name="Text 13"/>
          <p:cNvSpPr txBox="1"/>
          <p:nvPr/>
        </p:nvSpPr>
        <p:spPr>
          <a:xfrm>
            <a:off x="548943" y="6219359"/>
            <a:ext cx="10883879" cy="201215"/>
          </a:xfrm>
          <a:prstGeom prst="rect">
            <a:avLst/>
          </a:prstGeom>
          <a:noFill/>
          <a:ln/>
        </p:spPr>
        <p:txBody>
          <a:bodyPr wrap="square" lIns="0" tIns="0" rIns="0" bIns="0" rtlCol="0" anchor="ctr"/>
          <a:lstStyle/>
          <a:p>
            <a:r>
              <a:rPr lang="en-US" sz="1000" dirty="0">
                <a:solidFill>
                  <a:srgbClr val="606060"/>
                </a:solidFill>
                <a:latin typeface="+mn-lt"/>
                <a:ea typeface="Calibri" pitchFamily="34" charset="-122"/>
                <a:cs typeface="Calibri" pitchFamily="34" charset="-120"/>
              </a:rPr>
              <a:t>1. Refer to ASX announcement dated 22 January 2026 and 23 February 2026</a:t>
            </a:r>
            <a:r>
              <a:rPr lang="en-US" sz="950" i="1" dirty="0">
                <a:solidFill>
                  <a:srgbClr val="6B6B6B"/>
                </a:solidFill>
                <a:latin typeface="Calibri" pitchFamily="34" charset="0"/>
                <a:ea typeface="Calibri" pitchFamily="34" charset="-122"/>
                <a:cs typeface="Calibri" pitchFamily="34" charset="-120"/>
              </a:rPr>
              <a:t>.</a:t>
            </a:r>
            <a:endParaRPr lang="en-US" sz="950" dirty="0"/>
          </a:p>
        </p:txBody>
      </p:sp>
    </p:spTree>
    <p:extLst>
      <p:ext uri="{BB962C8B-B14F-4D97-AF65-F5344CB8AC3E}">
        <p14:creationId xmlns:p14="http://schemas.microsoft.com/office/powerpoint/2010/main" val="20560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05DFC1-AD07-DC73-8303-0B61463A0E4A}"/>
              </a:ext>
            </a:extLst>
          </p:cNvPr>
          <p:cNvPicPr>
            <a:picLocks noChangeAspect="1"/>
          </p:cNvPicPr>
          <p:nvPr/>
        </p:nvPicPr>
        <p:blipFill>
          <a:blip r:embed="rId2"/>
          <a:stretch>
            <a:fillRect/>
          </a:stretch>
        </p:blipFill>
        <p:spPr>
          <a:xfrm>
            <a:off x="6091291" y="860079"/>
            <a:ext cx="5938783" cy="5818726"/>
          </a:xfrm>
          <a:prstGeom prst="rect">
            <a:avLst/>
          </a:prstGeom>
          <a:ln>
            <a:solidFill>
              <a:schemeClr val="tx1"/>
            </a:solidFill>
          </a:ln>
        </p:spPr>
      </p:pic>
      <p:sp>
        <p:nvSpPr>
          <p:cNvPr id="5" name="Text Placeholder 3">
            <a:extLst>
              <a:ext uri="{FF2B5EF4-FFF2-40B4-BE49-F238E27FC236}">
                <a16:creationId xmlns:a16="http://schemas.microsoft.com/office/drawing/2014/main" id="{2517ED35-2456-935B-70CB-004E49EAF426}"/>
              </a:ext>
            </a:extLst>
          </p:cNvPr>
          <p:cNvSpPr txBox="1">
            <a:spLocks/>
          </p:cNvSpPr>
          <p:nvPr/>
        </p:nvSpPr>
        <p:spPr>
          <a:xfrm>
            <a:off x="215153" y="1588063"/>
            <a:ext cx="5158231" cy="4841211"/>
          </a:xfrm>
          <a:prstGeom prst="rect">
            <a:avLst/>
          </a:prstGeom>
        </p:spPr>
        <p:txBody>
          <a:bodyPr>
            <a:normAutofit fontScale="25000" lnSpcReduction="20000"/>
          </a:bodyPr>
          <a:lstStyle>
            <a:lvl1pPr marL="1714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300">
                <a:solidFill>
                  <a:srgbClr val="5F5F5F"/>
                </a:solidFill>
                <a:latin typeface="+mn-lt"/>
                <a:ea typeface="MS PGothic" panose="020B0600070205080204" pitchFamily="34" charset="-128"/>
                <a:cs typeface="MS PGothic" charset="0"/>
              </a:defRPr>
            </a:lvl1pPr>
            <a:lvl2pPr marL="5143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100" i="1">
                <a:solidFill>
                  <a:srgbClr val="838162"/>
                </a:solidFill>
                <a:latin typeface="+mn-lt"/>
                <a:ea typeface="MS PGothic" panose="020B0600070205080204" pitchFamily="34" charset="-128"/>
                <a:cs typeface="MS PGothic" charset="0"/>
              </a:defRPr>
            </a:lvl2pPr>
            <a:lvl3pPr marL="8572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900" i="1">
                <a:solidFill>
                  <a:srgbClr val="838162"/>
                </a:solidFill>
                <a:latin typeface="+mn-lt"/>
                <a:ea typeface="MS PGothic" panose="020B0600070205080204" pitchFamily="34" charset="-128"/>
                <a:cs typeface="MS PGothic" charset="0"/>
              </a:defRPr>
            </a:lvl3pPr>
            <a:lvl4pPr marL="12573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4pPr>
            <a:lvl5pPr marL="16002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5pPr>
            <a:lvl6pPr marL="24860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6pPr>
            <a:lvl7pPr marL="29432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7pPr>
            <a:lvl8pPr marL="34004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8pPr>
            <a:lvl9pPr marL="38576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9pPr>
          </a:lstStyle>
          <a:p>
            <a:pPr algn="just">
              <a:buClr>
                <a:srgbClr val="C00000"/>
              </a:buClr>
            </a:pPr>
            <a:r>
              <a:rPr lang="en-AU" sz="6400" kern="0" dirty="0">
                <a:solidFill>
                  <a:schemeClr val="tx1"/>
                </a:solidFill>
              </a:rPr>
              <a:t>Mineral resource estimates have been completed across Palomino, Warmblood, Bronco and Filly Central.</a:t>
            </a:r>
            <a:endParaRPr lang="en-AU" sz="6400" kern="0" baseline="30000" dirty="0">
              <a:solidFill>
                <a:schemeClr val="tx1"/>
              </a:solidFill>
            </a:endParaRPr>
          </a:p>
          <a:p>
            <a:pPr algn="just">
              <a:buClr>
                <a:srgbClr val="C00000"/>
              </a:buClr>
            </a:pPr>
            <a:r>
              <a:rPr lang="en-AU" sz="6400" kern="0" dirty="0">
                <a:solidFill>
                  <a:schemeClr val="tx1"/>
                </a:solidFill>
              </a:rPr>
              <a:t>All resources are from surface and remain open down dip and plunge.</a:t>
            </a:r>
          </a:p>
          <a:p>
            <a:pPr algn="just">
              <a:buClr>
                <a:srgbClr val="C00000"/>
              </a:buClr>
            </a:pPr>
            <a:r>
              <a:rPr lang="en-AU" sz="6400" kern="0" dirty="0">
                <a:solidFill>
                  <a:schemeClr val="tx1"/>
                </a:solidFill>
              </a:rPr>
              <a:t>Large portions of modelled mineralisation remains ‘unclassified’ and is excluded from MREs.</a:t>
            </a:r>
          </a:p>
          <a:p>
            <a:pPr algn="just">
              <a:spcBef>
                <a:spcPts val="1200"/>
              </a:spcBef>
              <a:spcAft>
                <a:spcPts val="0"/>
              </a:spcAft>
              <a:buClr>
                <a:srgbClr val="C00000"/>
              </a:buClr>
            </a:pPr>
            <a:r>
              <a:rPr lang="en-US" altLang="en-US" sz="6400" dirty="0">
                <a:solidFill>
                  <a:schemeClr val="tx1"/>
                </a:solidFill>
              </a:rPr>
              <a:t>Oxide + transition inferred mineral resource of 103k </a:t>
            </a:r>
            <a:r>
              <a:rPr lang="en-US" altLang="en-US" sz="6400" dirty="0" err="1">
                <a:solidFill>
                  <a:schemeClr val="tx1"/>
                </a:solidFill>
              </a:rPr>
              <a:t>ozs</a:t>
            </a:r>
            <a:r>
              <a:rPr lang="en-US" altLang="en-US" sz="6400" dirty="0">
                <a:solidFill>
                  <a:schemeClr val="tx1"/>
                </a:solidFill>
              </a:rPr>
              <a:t> @ 1.8 g/t Au.</a:t>
            </a:r>
            <a:r>
              <a:rPr lang="en-US" altLang="en-US" sz="6400" baseline="30000" dirty="0">
                <a:solidFill>
                  <a:schemeClr val="tx1"/>
                </a:solidFill>
              </a:rPr>
              <a:t>1</a:t>
            </a:r>
          </a:p>
          <a:p>
            <a:pPr algn="just">
              <a:spcBef>
                <a:spcPts val="1200"/>
              </a:spcBef>
              <a:spcAft>
                <a:spcPts val="0"/>
              </a:spcAft>
              <a:buClr>
                <a:srgbClr val="C00000"/>
              </a:buClr>
            </a:pPr>
            <a:r>
              <a:rPr lang="en-US" altLang="en-US" sz="6400" dirty="0">
                <a:solidFill>
                  <a:schemeClr val="tx1"/>
                </a:solidFill>
              </a:rPr>
              <a:t>Combined open pit </a:t>
            </a:r>
            <a:r>
              <a:rPr lang="en-US" altLang="en-US" sz="6400" dirty="0" err="1">
                <a:solidFill>
                  <a:schemeClr val="tx1"/>
                </a:solidFill>
              </a:rPr>
              <a:t>mineralisation</a:t>
            </a:r>
            <a:r>
              <a:rPr lang="en-US" altLang="en-US" sz="6400" dirty="0">
                <a:solidFill>
                  <a:schemeClr val="tx1"/>
                </a:solidFill>
              </a:rPr>
              <a:t> of 278k ozs @ 1.9g/t Au (at AUD4k pit optimisation).</a:t>
            </a:r>
            <a:r>
              <a:rPr lang="en-US" altLang="en-US" sz="6400" baseline="30000" dirty="0">
                <a:solidFill>
                  <a:schemeClr val="tx1"/>
                </a:solidFill>
              </a:rPr>
              <a:t>2 </a:t>
            </a:r>
          </a:p>
          <a:p>
            <a:pPr marL="0" indent="0">
              <a:spcBef>
                <a:spcPts val="1200"/>
              </a:spcBef>
              <a:spcAft>
                <a:spcPts val="0"/>
              </a:spcAft>
              <a:buClr>
                <a:srgbClr val="C00000"/>
              </a:buClr>
              <a:buNone/>
            </a:pPr>
            <a:endParaRPr lang="en-US" altLang="en-US" sz="6400" baseline="30000" dirty="0">
              <a:solidFill>
                <a:schemeClr val="tx1"/>
              </a:solidFill>
              <a:latin typeface="+mj-lt"/>
            </a:endParaRPr>
          </a:p>
          <a:p>
            <a:pPr marL="285750" indent="-285750">
              <a:buFont typeface="Arial" panose="020B0604020202020204" pitchFamily="34" charset="0"/>
              <a:buChar char="•"/>
            </a:pPr>
            <a:endParaRPr lang="en-AU" sz="6400" kern="0" dirty="0"/>
          </a:p>
          <a:p>
            <a:pPr marL="0" indent="0">
              <a:buNone/>
            </a:pPr>
            <a:endParaRPr lang="en-AU" sz="6400" kern="0" dirty="0"/>
          </a:p>
          <a:p>
            <a:pPr marL="0" indent="0">
              <a:buNone/>
            </a:pPr>
            <a:endParaRPr lang="en-AU" sz="6400" kern="0" dirty="0"/>
          </a:p>
          <a:p>
            <a:pPr marL="0" indent="0">
              <a:buNone/>
            </a:pPr>
            <a:endParaRPr lang="en-AU" sz="4000" kern="0" dirty="0"/>
          </a:p>
          <a:p>
            <a:pPr marL="0" indent="0">
              <a:buNone/>
            </a:pPr>
            <a:endParaRPr lang="en-AU" sz="4000" kern="0" dirty="0"/>
          </a:p>
          <a:p>
            <a:pPr marL="0" indent="0">
              <a:buNone/>
            </a:pPr>
            <a:endParaRPr lang="en-AU" sz="4000" kern="0" dirty="0"/>
          </a:p>
          <a:p>
            <a:pPr marL="0" indent="0">
              <a:buNone/>
            </a:pPr>
            <a:endParaRPr lang="en-AU" sz="4000" kern="0" dirty="0"/>
          </a:p>
          <a:p>
            <a:pPr marL="0" indent="0">
              <a:buNone/>
            </a:pPr>
            <a:endParaRPr lang="en-AU" sz="4000" kern="0" dirty="0"/>
          </a:p>
          <a:p>
            <a:pPr marL="0" indent="0">
              <a:buNone/>
            </a:pPr>
            <a:endParaRPr lang="en-AU" sz="4000" kern="0" dirty="0"/>
          </a:p>
          <a:p>
            <a:pPr marL="0" indent="0">
              <a:buNone/>
            </a:pPr>
            <a:endParaRPr lang="en-AU" sz="4000" kern="0" dirty="0"/>
          </a:p>
          <a:p>
            <a:pPr marL="0" indent="0">
              <a:spcBef>
                <a:spcPts val="0"/>
              </a:spcBef>
              <a:buNone/>
            </a:pPr>
            <a:endParaRPr lang="en-AU" sz="4000" kern="0" dirty="0"/>
          </a:p>
          <a:p>
            <a:pPr marL="0" indent="0" algn="just">
              <a:lnSpc>
                <a:spcPct val="120000"/>
              </a:lnSpc>
              <a:spcBef>
                <a:spcPts val="0"/>
              </a:spcBef>
              <a:spcAft>
                <a:spcPts val="0"/>
              </a:spcAft>
            </a:pPr>
            <a:endParaRPr lang="en-GB" altLang="en-US" sz="4400" baseline="30000" dirty="0">
              <a:solidFill>
                <a:srgbClr val="606060"/>
              </a:solidFill>
            </a:endParaRPr>
          </a:p>
          <a:p>
            <a:pPr marL="0" indent="0" algn="just">
              <a:lnSpc>
                <a:spcPct val="120000"/>
              </a:lnSpc>
              <a:spcBef>
                <a:spcPts val="0"/>
              </a:spcBef>
              <a:spcAft>
                <a:spcPts val="0"/>
              </a:spcAft>
              <a:buNone/>
            </a:pPr>
            <a:r>
              <a:rPr lang="en-GB" altLang="en-US" sz="4400" baseline="30000" dirty="0">
                <a:solidFill>
                  <a:srgbClr val="606060"/>
                </a:solidFill>
              </a:rPr>
              <a:t>1. 1.9Mt @ 1.8 g/t Au for 108k oz Au Inferred. </a:t>
            </a:r>
            <a:endParaRPr lang="en-GB" altLang="en-US" sz="4400" baseline="30000" dirty="0">
              <a:solidFill>
                <a:srgbClr val="606060"/>
              </a:solidFill>
              <a:highlight>
                <a:srgbClr val="FFFF00"/>
              </a:highlight>
            </a:endParaRPr>
          </a:p>
          <a:p>
            <a:pPr marL="0" indent="0" algn="just">
              <a:lnSpc>
                <a:spcPct val="120000"/>
              </a:lnSpc>
              <a:spcBef>
                <a:spcPts val="0"/>
              </a:spcBef>
              <a:spcAft>
                <a:spcPts val="0"/>
              </a:spcAft>
              <a:buNone/>
            </a:pPr>
            <a:r>
              <a:rPr lang="en-GB" altLang="en-US" sz="4400" baseline="30000" dirty="0">
                <a:solidFill>
                  <a:srgbClr val="606060"/>
                </a:solidFill>
              </a:rPr>
              <a:t>2. 4.52Mt @ 1.9 g/t Au for 278k oz Au Inferred. </a:t>
            </a:r>
          </a:p>
          <a:p>
            <a:pPr marL="0" indent="0" algn="just">
              <a:lnSpc>
                <a:spcPct val="120000"/>
              </a:lnSpc>
              <a:spcBef>
                <a:spcPts val="0"/>
              </a:spcBef>
              <a:spcAft>
                <a:spcPts val="0"/>
              </a:spcAft>
              <a:buNone/>
            </a:pPr>
            <a:r>
              <a:rPr lang="en-GB" altLang="en-US" sz="4400" baseline="30000" dirty="0">
                <a:solidFill>
                  <a:srgbClr val="606060"/>
                </a:solidFill>
              </a:rPr>
              <a:t>Refer to “Appendix A: Yandal Inferred Mineral Resource Estimates” for further details regarding the Yandal Mineral Resource.</a:t>
            </a:r>
            <a:endParaRPr lang="en-US" altLang="en-US" sz="4400" baseline="30000" dirty="0">
              <a:solidFill>
                <a:srgbClr val="606060"/>
              </a:solidFill>
            </a:endParaRPr>
          </a:p>
          <a:p>
            <a:pPr marL="0" indent="0">
              <a:lnSpc>
                <a:spcPct val="120000"/>
              </a:lnSpc>
              <a:spcBef>
                <a:spcPts val="0"/>
              </a:spcBef>
              <a:spcAft>
                <a:spcPts val="0"/>
              </a:spcAft>
            </a:pPr>
            <a:endParaRPr lang="en-GB" altLang="en-US" sz="4800" baseline="30000" dirty="0"/>
          </a:p>
          <a:p>
            <a:pPr marL="457200" indent="-457200">
              <a:spcBef>
                <a:spcPts val="0"/>
              </a:spcBef>
              <a:buAutoNum type="arabicPeriod"/>
            </a:pPr>
            <a:endParaRPr lang="en-AU" sz="3600" kern="0" dirty="0"/>
          </a:p>
          <a:p>
            <a:pPr marL="0" indent="0">
              <a:spcBef>
                <a:spcPts val="0"/>
              </a:spcBef>
              <a:buNone/>
            </a:pPr>
            <a:endParaRPr lang="en-AU" sz="2500" kern="0" dirty="0">
              <a:highlight>
                <a:srgbClr val="FFFF00"/>
              </a:highlight>
            </a:endParaRPr>
          </a:p>
        </p:txBody>
      </p:sp>
      <p:sp>
        <p:nvSpPr>
          <p:cNvPr id="6" name="Text 0">
            <a:extLst>
              <a:ext uri="{FF2B5EF4-FFF2-40B4-BE49-F238E27FC236}">
                <a16:creationId xmlns:a16="http://schemas.microsoft.com/office/drawing/2014/main" id="{DAA927CB-B871-F903-5296-8DC2BB84D526}"/>
              </a:ext>
            </a:extLst>
          </p:cNvPr>
          <p:cNvSpPr txBox="1"/>
          <p:nvPr/>
        </p:nvSpPr>
        <p:spPr>
          <a:xfrm>
            <a:off x="314996" y="134167"/>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a:ea typeface="Calibri" pitchFamily="34" charset="-122"/>
                <a:cs typeface="Calibri" pitchFamily="34" charset="-120"/>
              </a:rPr>
              <a:t>HORSE WELL GOLD CAMP</a:t>
            </a:r>
            <a:endParaRPr lang="en-US" sz="1250" dirty="0">
              <a:latin typeface="AvantGarde Md BT"/>
            </a:endParaRPr>
          </a:p>
        </p:txBody>
      </p:sp>
      <p:sp>
        <p:nvSpPr>
          <p:cNvPr id="10" name="Text 1">
            <a:extLst>
              <a:ext uri="{FF2B5EF4-FFF2-40B4-BE49-F238E27FC236}">
                <a16:creationId xmlns:a16="http://schemas.microsoft.com/office/drawing/2014/main" id="{0795BD62-3303-9F2D-5F8D-57229F8536DD}"/>
              </a:ext>
            </a:extLst>
          </p:cNvPr>
          <p:cNvSpPr txBox="1"/>
          <p:nvPr/>
        </p:nvSpPr>
        <p:spPr>
          <a:xfrm>
            <a:off x="314996" y="371911"/>
            <a:ext cx="9784080" cy="621792"/>
          </a:xfrm>
          <a:prstGeom prst="rect">
            <a:avLst/>
          </a:prstGeom>
          <a:noFill/>
          <a:ln/>
        </p:spPr>
        <p:txBody>
          <a:bodyPr wrap="square" lIns="0" tIns="0" rIns="0" bIns="0" rtlCol="0" anchor="ctr"/>
          <a:lstStyle/>
          <a:p>
            <a:pPr marL="0" indent="0">
              <a:buNone/>
            </a:pPr>
            <a:r>
              <a:rPr lang="en-US" sz="3200" b="1" dirty="0">
                <a:solidFill>
                  <a:srgbClr val="606060"/>
                </a:solidFill>
                <a:latin typeface="AvantGarde Md BT"/>
                <a:ea typeface="Calibri" pitchFamily="34" charset="-122"/>
                <a:cs typeface="Calibri" pitchFamily="34" charset="-120"/>
              </a:rPr>
              <a:t>The 400koz Resource Foundation</a:t>
            </a:r>
            <a:endParaRPr lang="en-US" sz="3200" dirty="0">
              <a:solidFill>
                <a:srgbClr val="606060"/>
              </a:solidFill>
              <a:latin typeface="AvantGarde Md BT"/>
            </a:endParaRPr>
          </a:p>
        </p:txBody>
      </p:sp>
      <p:sp>
        <p:nvSpPr>
          <p:cNvPr id="12" name="Text 2">
            <a:extLst>
              <a:ext uri="{FF2B5EF4-FFF2-40B4-BE49-F238E27FC236}">
                <a16:creationId xmlns:a16="http://schemas.microsoft.com/office/drawing/2014/main" id="{4B6A51AF-3010-920B-E491-4A3E2CE17960}"/>
              </a:ext>
            </a:extLst>
          </p:cNvPr>
          <p:cNvSpPr txBox="1"/>
          <p:nvPr/>
        </p:nvSpPr>
        <p:spPr>
          <a:xfrm>
            <a:off x="314996" y="984559"/>
            <a:ext cx="5506382" cy="310896"/>
          </a:xfrm>
          <a:prstGeom prst="rect">
            <a:avLst/>
          </a:prstGeom>
          <a:noFill/>
          <a:ln/>
        </p:spPr>
        <p:txBody>
          <a:bodyPr wrap="square" lIns="0" tIns="0" rIns="0" bIns="0" rtlCol="0" anchor="t"/>
          <a:lstStyle/>
          <a:p>
            <a:pPr marL="0" indent="0" algn="just">
              <a:buNone/>
            </a:pPr>
            <a:r>
              <a:rPr lang="en-US" sz="1400" i="1" dirty="0">
                <a:solidFill>
                  <a:srgbClr val="6B6B6B"/>
                </a:solidFill>
                <a:latin typeface="+mn-lt"/>
                <a:ea typeface="Calibri" pitchFamily="34" charset="-122"/>
                <a:cs typeface="Calibri" pitchFamily="34" charset="-120"/>
              </a:rPr>
              <a:t>Inferred Mineral Resources across Palomino, Warmblood, Filly, Bronco and Dusk 'til Dawn — all from surface, open down-dip and down-plunge</a:t>
            </a:r>
            <a:endParaRPr lang="en-US" sz="1400" dirty="0">
              <a:latin typeface="+mn-lt"/>
            </a:endParaRPr>
          </a:p>
        </p:txBody>
      </p:sp>
      <p:graphicFrame>
        <p:nvGraphicFramePr>
          <p:cNvPr id="14" name="Table 0">
            <a:extLst>
              <a:ext uri="{FF2B5EF4-FFF2-40B4-BE49-F238E27FC236}">
                <a16:creationId xmlns:a16="http://schemas.microsoft.com/office/drawing/2014/main" id="{A952F84D-5F97-2103-3F18-5D633CC9613C}"/>
              </a:ext>
            </a:extLst>
          </p:cNvPr>
          <p:cNvGraphicFramePr>
            <a:graphicFrameLocks noGrp="1"/>
          </p:cNvGraphicFramePr>
          <p:nvPr>
            <p:extLst>
              <p:ext uri="{D42A27DB-BD31-4B8C-83A1-F6EECF244321}">
                <p14:modId xmlns:p14="http://schemas.microsoft.com/office/powerpoint/2010/main" val="4231327344"/>
              </p:ext>
            </p:extLst>
          </p:nvPr>
        </p:nvGraphicFramePr>
        <p:xfrm>
          <a:off x="323389" y="4124994"/>
          <a:ext cx="4941757" cy="2103120"/>
        </p:xfrm>
        <a:graphic>
          <a:graphicData uri="http://schemas.openxmlformats.org/drawingml/2006/table">
            <a:tbl>
              <a:tblPr/>
              <a:tblGrid>
                <a:gridCol w="1673193">
                  <a:extLst>
                    <a:ext uri="{9D8B030D-6E8A-4147-A177-3AD203B41FA5}">
                      <a16:colId xmlns:a16="http://schemas.microsoft.com/office/drawing/2014/main" val="20000"/>
                    </a:ext>
                  </a:extLst>
                </a:gridCol>
                <a:gridCol w="1050610">
                  <a:extLst>
                    <a:ext uri="{9D8B030D-6E8A-4147-A177-3AD203B41FA5}">
                      <a16:colId xmlns:a16="http://schemas.microsoft.com/office/drawing/2014/main" val="20001"/>
                    </a:ext>
                  </a:extLst>
                </a:gridCol>
                <a:gridCol w="739318">
                  <a:extLst>
                    <a:ext uri="{9D8B030D-6E8A-4147-A177-3AD203B41FA5}">
                      <a16:colId xmlns:a16="http://schemas.microsoft.com/office/drawing/2014/main" val="20002"/>
                    </a:ext>
                  </a:extLst>
                </a:gridCol>
                <a:gridCol w="856052">
                  <a:extLst>
                    <a:ext uri="{9D8B030D-6E8A-4147-A177-3AD203B41FA5}">
                      <a16:colId xmlns:a16="http://schemas.microsoft.com/office/drawing/2014/main" val="20003"/>
                    </a:ext>
                  </a:extLst>
                </a:gridCol>
                <a:gridCol w="622584">
                  <a:extLst>
                    <a:ext uri="{9D8B030D-6E8A-4147-A177-3AD203B41FA5}">
                      <a16:colId xmlns:a16="http://schemas.microsoft.com/office/drawing/2014/main" val="20004"/>
                    </a:ext>
                  </a:extLst>
                </a:gridCol>
              </a:tblGrid>
              <a:tr h="184931">
                <a:tc>
                  <a:txBody>
                    <a:bodyPr/>
                    <a:lstStyle/>
                    <a:p>
                      <a:pPr marL="0" indent="0" algn="l">
                        <a:buNone/>
                      </a:pPr>
                      <a:r>
                        <a:rPr lang="en-US" sz="1200" b="1" dirty="0">
                          <a:solidFill>
                            <a:srgbClr val="FFFFFF"/>
                          </a:solidFill>
                          <a:latin typeface="+mn-lt"/>
                          <a:ea typeface="Calibri" pitchFamily="34" charset="-122"/>
                          <a:cs typeface="Calibri" pitchFamily="34" charset="-120"/>
                        </a:rPr>
                        <a:t>Prospect</a:t>
                      </a:r>
                      <a:endParaRPr lang="en-US" sz="12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200" b="1" dirty="0">
                          <a:solidFill>
                            <a:srgbClr val="FFFFFF"/>
                          </a:solidFill>
                          <a:latin typeface="+mn-lt"/>
                          <a:ea typeface="Calibri" pitchFamily="34" charset="-122"/>
                          <a:cs typeface="Calibri" pitchFamily="34" charset="-120"/>
                        </a:rPr>
                        <a:t>Tonnes (t)</a:t>
                      </a:r>
                      <a:endParaRPr lang="en-US" sz="12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200" b="1" dirty="0">
                          <a:solidFill>
                            <a:srgbClr val="FFFFFF"/>
                          </a:solidFill>
                          <a:latin typeface="+mn-lt"/>
                          <a:ea typeface="Calibri" pitchFamily="34" charset="-122"/>
                          <a:cs typeface="Calibri" pitchFamily="34" charset="-120"/>
                        </a:rPr>
                        <a:t>Au (g/t)</a:t>
                      </a:r>
                      <a:endParaRPr lang="en-US" sz="12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200" b="1" dirty="0">
                          <a:solidFill>
                            <a:srgbClr val="FFFFFF"/>
                          </a:solidFill>
                          <a:latin typeface="+mn-lt"/>
                          <a:ea typeface="Calibri" pitchFamily="34" charset="-122"/>
                          <a:cs typeface="Calibri" pitchFamily="34" charset="-120"/>
                        </a:rPr>
                        <a:t>Au (oz)</a:t>
                      </a:r>
                      <a:endParaRPr lang="en-US" sz="12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200" b="1" dirty="0">
                          <a:solidFill>
                            <a:srgbClr val="FFFFFF"/>
                          </a:solidFill>
                          <a:latin typeface="+mn-lt"/>
                          <a:ea typeface="Calibri" pitchFamily="34" charset="-122"/>
                          <a:cs typeface="Calibri" pitchFamily="34" charset="-120"/>
                        </a:rPr>
                        <a:t>Cut-off</a:t>
                      </a:r>
                      <a:endParaRPr lang="en-US" sz="12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extLst>
                  <a:ext uri="{0D108BD9-81ED-4DB2-BD59-A6C34878D82A}">
                    <a16:rowId xmlns:a16="http://schemas.microsoft.com/office/drawing/2014/main" val="10000"/>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Palomino Pit</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1,963,000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1.84</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116,000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0.5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Palomino UG</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155,000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2.69</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13,500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2.0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84931">
                <a:tc>
                  <a:txBody>
                    <a:bodyPr/>
                    <a:lstStyle/>
                    <a:p>
                      <a:pPr marL="0" indent="0" algn="l">
                        <a:buNone/>
                      </a:pPr>
                      <a:r>
                        <a:rPr lang="en-US" sz="1000" b="1" dirty="0">
                          <a:solidFill>
                            <a:srgbClr val="2B2B2B"/>
                          </a:solidFill>
                          <a:latin typeface="+mn-lt"/>
                          <a:ea typeface="Calibri" pitchFamily="34" charset="-122"/>
                          <a:cs typeface="Calibri" pitchFamily="34" charset="-120"/>
                        </a:rPr>
                        <a:t>Palomino Total</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2,118,000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1.90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129,500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Warmblood</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1,656,000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2.37</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126,000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0.5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Filly</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581,000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1.15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21,500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0.5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Bronco</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324,000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1.38</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14,500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0.5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84931">
                <a:tc>
                  <a:txBody>
                    <a:bodyPr/>
                    <a:lstStyle/>
                    <a:p>
                      <a:pPr marL="0" indent="0" algn="l">
                        <a:buNone/>
                      </a:pPr>
                      <a:r>
                        <a:rPr lang="en-US" sz="1000" b="1" dirty="0">
                          <a:solidFill>
                            <a:srgbClr val="2B2B2B"/>
                          </a:solidFill>
                          <a:latin typeface="+mn-lt"/>
                          <a:ea typeface="Calibri" pitchFamily="34" charset="-122"/>
                          <a:cs typeface="Calibri" pitchFamily="34" charset="-120"/>
                        </a:rPr>
                        <a:t>HWGC Subtotal</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4,679,000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1.94</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291,500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extLst>
                  <a:ext uri="{0D108BD9-81ED-4DB2-BD59-A6C34878D82A}">
                    <a16:rowId xmlns:a16="http://schemas.microsoft.com/office/drawing/2014/main" val="10007"/>
                  </a:ext>
                </a:extLst>
              </a:tr>
              <a:tr h="184931">
                <a:tc>
                  <a:txBody>
                    <a:bodyPr/>
                    <a:lstStyle/>
                    <a:p>
                      <a:pPr marL="0" indent="0" algn="l">
                        <a:buNone/>
                      </a:pPr>
                      <a:r>
                        <a:rPr lang="en-US" sz="1000" dirty="0">
                          <a:solidFill>
                            <a:srgbClr val="2B2B2B"/>
                          </a:solidFill>
                          <a:latin typeface="+mn-lt"/>
                          <a:ea typeface="Calibri" pitchFamily="34" charset="-122"/>
                          <a:cs typeface="Calibri" pitchFamily="34" charset="-120"/>
                        </a:rPr>
                        <a:t>Dusk 'til Dawn</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3,495,600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108,900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000" dirty="0">
                          <a:solidFill>
                            <a:srgbClr val="2B2B2B"/>
                          </a:solidFill>
                          <a:latin typeface="+mn-lt"/>
                          <a:ea typeface="Calibri" pitchFamily="34" charset="-122"/>
                          <a:cs typeface="Calibri" pitchFamily="34" charset="-120"/>
                        </a:rPr>
                        <a:t>0.5</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84931">
                <a:tc>
                  <a:txBody>
                    <a:bodyPr/>
                    <a:lstStyle/>
                    <a:p>
                      <a:pPr marL="0" indent="0" algn="l">
                        <a:buNone/>
                      </a:pPr>
                      <a:r>
                        <a:rPr lang="en-US" sz="1000" b="1" dirty="0">
                          <a:solidFill>
                            <a:srgbClr val="2B2B2B"/>
                          </a:solidFill>
                          <a:latin typeface="+mn-lt"/>
                          <a:ea typeface="Calibri" pitchFamily="34" charset="-122"/>
                          <a:cs typeface="Calibri" pitchFamily="34" charset="-120"/>
                        </a:rPr>
                        <a:t>Yandal Project Total</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8,174,600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1.52</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000" b="1" dirty="0">
                          <a:solidFill>
                            <a:srgbClr val="2B2B2B"/>
                          </a:solidFill>
                          <a:latin typeface="+mn-lt"/>
                          <a:ea typeface="Calibri" pitchFamily="34" charset="-122"/>
                          <a:cs typeface="Calibri" pitchFamily="34" charset="-120"/>
                        </a:rPr>
                        <a:t>400,400</a:t>
                      </a: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endParaRPr lang="en-US" sz="1000" dirty="0">
                        <a:latin typeface="+mn-lt"/>
                        <a:ea typeface="Calibri" charset="0"/>
                        <a:cs typeface="Calibri" charset="0"/>
                      </a:endParaRPr>
                    </a:p>
                  </a:txBody>
                  <a:tcPr marL="73152" marR="73152" marT="27432" marB="27432"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extLst>
                  <a:ext uri="{0D108BD9-81ED-4DB2-BD59-A6C34878D82A}">
                    <a16:rowId xmlns:a16="http://schemas.microsoft.com/office/drawing/2014/main" val="10009"/>
                  </a:ext>
                </a:extLst>
              </a:tr>
            </a:tbl>
          </a:graphicData>
        </a:graphic>
      </p:graphicFrame>
      <p:pic>
        <p:nvPicPr>
          <p:cNvPr id="16" name="Image 0" descr="img/logo_h_transparent.png">
            <a:extLst>
              <a:ext uri="{FF2B5EF4-FFF2-40B4-BE49-F238E27FC236}">
                <a16:creationId xmlns:a16="http://schemas.microsoft.com/office/drawing/2014/main" id="{54071397-4C68-50F3-025D-52C75D172390}"/>
              </a:ext>
            </a:extLst>
          </p:cNvPr>
          <p:cNvPicPr>
            <a:picLocks noChangeAspect="1"/>
          </p:cNvPicPr>
          <p:nvPr/>
        </p:nvPicPr>
        <p:blipFill>
          <a:blip r:embed="rId3"/>
          <a:stretch>
            <a:fillRect/>
          </a:stretch>
        </p:blipFill>
        <p:spPr>
          <a:xfrm>
            <a:off x="10978271" y="134886"/>
            <a:ext cx="1051803" cy="639610"/>
          </a:xfrm>
          <a:prstGeom prst="rect">
            <a:avLst/>
          </a:prstGeom>
        </p:spPr>
      </p:pic>
    </p:spTree>
    <p:extLst>
      <p:ext uri="{BB962C8B-B14F-4D97-AF65-F5344CB8AC3E}">
        <p14:creationId xmlns:p14="http://schemas.microsoft.com/office/powerpoint/2010/main" val="574367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E5E80-2401-C2C4-CA75-51FF44561B0D}"/>
            </a:ext>
          </a:extLst>
        </p:cNvPr>
        <p:cNvGrpSpPr/>
        <p:nvPr/>
      </p:nvGrpSpPr>
      <p:grpSpPr>
        <a:xfrm>
          <a:off x="0" y="0"/>
          <a:ext cx="0" cy="0"/>
          <a:chOff x="0" y="0"/>
          <a:chExt cx="0" cy="0"/>
        </a:xfrm>
      </p:grpSpPr>
      <p:sp>
        <p:nvSpPr>
          <p:cNvPr id="14" name="Text Placeholder 3">
            <a:extLst>
              <a:ext uri="{FF2B5EF4-FFF2-40B4-BE49-F238E27FC236}">
                <a16:creationId xmlns:a16="http://schemas.microsoft.com/office/drawing/2014/main" id="{AE9AE6F6-C2E6-9CC8-22EF-ABD4BA6361BB}"/>
              </a:ext>
            </a:extLst>
          </p:cNvPr>
          <p:cNvSpPr txBox="1">
            <a:spLocks/>
          </p:cNvSpPr>
          <p:nvPr/>
        </p:nvSpPr>
        <p:spPr>
          <a:xfrm>
            <a:off x="402718" y="1213605"/>
            <a:ext cx="6746651" cy="3379124"/>
          </a:xfrm>
          <a:prstGeom prst="rect">
            <a:avLst/>
          </a:prstGeom>
        </p:spPr>
        <p:txBody>
          <a:bodyPr/>
          <a:lstStyle>
            <a:lvl1pPr marL="1714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300">
                <a:solidFill>
                  <a:srgbClr val="5F5F5F"/>
                </a:solidFill>
                <a:latin typeface="+mn-lt"/>
                <a:ea typeface="MS PGothic" panose="020B0600070205080204" pitchFamily="34" charset="-128"/>
                <a:cs typeface="MS PGothic" charset="0"/>
              </a:defRPr>
            </a:lvl1pPr>
            <a:lvl2pPr marL="5143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2100" i="1">
                <a:solidFill>
                  <a:srgbClr val="838162"/>
                </a:solidFill>
                <a:latin typeface="+mn-lt"/>
                <a:ea typeface="MS PGothic" panose="020B0600070205080204" pitchFamily="34" charset="-128"/>
                <a:cs typeface="MS PGothic" charset="0"/>
              </a:defRPr>
            </a:lvl2pPr>
            <a:lvl3pPr marL="85725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900" i="1">
                <a:solidFill>
                  <a:srgbClr val="838162"/>
                </a:solidFill>
                <a:latin typeface="+mn-lt"/>
                <a:ea typeface="MS PGothic" panose="020B0600070205080204" pitchFamily="34" charset="-128"/>
                <a:cs typeface="MS PGothic" charset="0"/>
              </a:defRPr>
            </a:lvl3pPr>
            <a:lvl4pPr marL="12573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4pPr>
            <a:lvl5pPr marL="1600200" indent="-171450" algn="l" defTabSz="1089025" rtl="0" eaLnBrk="0" fontAlgn="base" hangingPunct="0">
              <a:spcBef>
                <a:spcPct val="20000"/>
              </a:spcBef>
              <a:spcAft>
                <a:spcPct val="0"/>
              </a:spcAft>
              <a:buClr>
                <a:srgbClr val="BE5B48"/>
              </a:buClr>
              <a:buSzPct val="75000"/>
              <a:buFont typeface="Arial Narrow" panose="020B0604020202020204" pitchFamily="34" charset="0"/>
              <a:buChar char="▪"/>
              <a:defRPr sz="1700" i="1">
                <a:solidFill>
                  <a:srgbClr val="838162"/>
                </a:solidFill>
                <a:latin typeface="+mn-lt"/>
                <a:ea typeface="MS PGothic" panose="020B0600070205080204" pitchFamily="34" charset="-128"/>
                <a:cs typeface="MS PGothic" charset="0"/>
              </a:defRPr>
            </a:lvl5pPr>
            <a:lvl6pPr marL="24860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6pPr>
            <a:lvl7pPr marL="29432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7pPr>
            <a:lvl8pPr marL="34004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8pPr>
            <a:lvl9pPr marL="3857625" indent="-214313" algn="l" defTabSz="1089025" rtl="0" fontAlgn="base">
              <a:spcBef>
                <a:spcPct val="20000"/>
              </a:spcBef>
              <a:spcAft>
                <a:spcPct val="0"/>
              </a:spcAft>
              <a:buClr>
                <a:srgbClr val="FF0101"/>
              </a:buClr>
              <a:buSzPct val="50000"/>
              <a:buFont typeface="Arial Narrow" pitchFamily="34" charset="0"/>
              <a:buChar char="►"/>
              <a:defRPr i="1">
                <a:solidFill>
                  <a:srgbClr val="958F77"/>
                </a:solidFill>
                <a:latin typeface="+mn-lt"/>
              </a:defRPr>
            </a:lvl9pPr>
          </a:lstStyle>
          <a:p>
            <a:pPr>
              <a:buClr>
                <a:srgbClr val="CE2027"/>
              </a:buClr>
              <a:buFont typeface="Wingdings" panose="05000000000000000000" pitchFamily="2" charset="2"/>
              <a:buChar char="§"/>
            </a:pPr>
            <a:r>
              <a:rPr lang="en-US" sz="2200" kern="0" dirty="0">
                <a:solidFill>
                  <a:schemeClr val="tx1"/>
                </a:solidFill>
              </a:rPr>
              <a:t>70km of prospective greenstone belt.</a:t>
            </a:r>
          </a:p>
          <a:p>
            <a:pPr>
              <a:buClr>
                <a:srgbClr val="CE2027"/>
              </a:buClr>
              <a:buFont typeface="Wingdings" panose="05000000000000000000" pitchFamily="2" charset="2"/>
              <a:buChar char="§"/>
            </a:pPr>
            <a:r>
              <a:rPr lang="en-US" sz="2200" b="1" kern="0" dirty="0">
                <a:solidFill>
                  <a:schemeClr val="tx1"/>
                </a:solidFill>
              </a:rPr>
              <a:t>Orogenic Gold Targets</a:t>
            </a:r>
          </a:p>
          <a:p>
            <a:pPr lvl="1">
              <a:buClr>
                <a:srgbClr val="CE2027"/>
              </a:buClr>
              <a:buFont typeface="Wingdings" panose="05000000000000000000" pitchFamily="2" charset="2"/>
              <a:buChar char="§"/>
            </a:pPr>
            <a:r>
              <a:rPr lang="en-US" sz="2000" kern="0" dirty="0">
                <a:solidFill>
                  <a:schemeClr val="tx1"/>
                </a:solidFill>
              </a:rPr>
              <a:t>Significant gold </a:t>
            </a:r>
            <a:r>
              <a:rPr lang="en-US" sz="2000" kern="0" dirty="0" err="1">
                <a:solidFill>
                  <a:schemeClr val="tx1"/>
                </a:solidFill>
              </a:rPr>
              <a:t>mineralisation</a:t>
            </a:r>
            <a:r>
              <a:rPr lang="en-US" sz="2000" kern="0" dirty="0">
                <a:solidFill>
                  <a:schemeClr val="tx1"/>
                </a:solidFill>
              </a:rPr>
              <a:t> based on four key factors:</a:t>
            </a:r>
            <a:r>
              <a:rPr lang="en-US" sz="2000" kern="0" dirty="0">
                <a:solidFill>
                  <a:schemeClr val="bg2">
                    <a:lumMod val="75000"/>
                  </a:schemeClr>
                </a:solidFill>
              </a:rPr>
              <a:t>	</a:t>
            </a:r>
          </a:p>
          <a:p>
            <a:pPr marL="1028700" lvl="2" indent="-342900">
              <a:buClr>
                <a:srgbClr val="CE2027"/>
              </a:buClr>
              <a:buFont typeface="+mj-lt"/>
              <a:buAutoNum type="arabicPeriod"/>
            </a:pPr>
            <a:r>
              <a:rPr lang="en-US" sz="1600" b="1" kern="0" dirty="0">
                <a:solidFill>
                  <a:srgbClr val="C00000"/>
                </a:solidFill>
              </a:rPr>
              <a:t>Mafic-intermediate contact </a:t>
            </a:r>
            <a:r>
              <a:rPr lang="en-US" sz="1600" b="1" kern="0" dirty="0">
                <a:solidFill>
                  <a:schemeClr val="bg2">
                    <a:lumMod val="75000"/>
                  </a:schemeClr>
                </a:solidFill>
              </a:rPr>
              <a:t>- </a:t>
            </a:r>
            <a:r>
              <a:rPr lang="en-US" sz="1600" kern="0" dirty="0">
                <a:solidFill>
                  <a:schemeClr val="tx1"/>
                </a:solidFill>
              </a:rPr>
              <a:t>creates the perfect rheological contrast for significant gold mineralisation to be deposited.</a:t>
            </a:r>
          </a:p>
          <a:p>
            <a:pPr marL="1028700" lvl="2" indent="-342900">
              <a:buClr>
                <a:srgbClr val="CE2027"/>
              </a:buClr>
              <a:buFont typeface="+mj-lt"/>
              <a:buAutoNum type="arabicPeriod"/>
            </a:pPr>
            <a:r>
              <a:rPr lang="en-US" sz="1600" b="1" kern="0" dirty="0">
                <a:solidFill>
                  <a:srgbClr val="C00000"/>
                </a:solidFill>
              </a:rPr>
              <a:t>Northeast trending structures </a:t>
            </a:r>
            <a:r>
              <a:rPr lang="en-US" sz="1600" kern="0" dirty="0">
                <a:solidFill>
                  <a:schemeClr val="bg2">
                    <a:lumMod val="75000"/>
                  </a:schemeClr>
                </a:solidFill>
              </a:rPr>
              <a:t>– </a:t>
            </a:r>
            <a:r>
              <a:rPr lang="en-US" sz="1600" kern="0" dirty="0">
                <a:solidFill>
                  <a:schemeClr val="tx1"/>
                </a:solidFill>
              </a:rPr>
              <a:t>creating zones of dilation required for hydrothermal gold bearing fluids to infiltrate.</a:t>
            </a:r>
          </a:p>
          <a:p>
            <a:pPr marL="1028700" lvl="2" indent="-342900">
              <a:buClr>
                <a:srgbClr val="CE2027"/>
              </a:buClr>
              <a:buFont typeface="+mj-lt"/>
              <a:buAutoNum type="arabicPeriod"/>
            </a:pPr>
            <a:r>
              <a:rPr lang="en-US" sz="1600" b="1" kern="0" dirty="0">
                <a:solidFill>
                  <a:srgbClr val="C00000"/>
                </a:solidFill>
              </a:rPr>
              <a:t>Zones of de-magnetization </a:t>
            </a:r>
            <a:r>
              <a:rPr lang="en-US" sz="1600" b="1" kern="0" dirty="0">
                <a:solidFill>
                  <a:schemeClr val="bg2">
                    <a:lumMod val="75000"/>
                  </a:schemeClr>
                </a:solidFill>
              </a:rPr>
              <a:t>– </a:t>
            </a:r>
            <a:r>
              <a:rPr lang="en-US" sz="1600" kern="0" dirty="0">
                <a:solidFill>
                  <a:schemeClr val="tx1"/>
                </a:solidFill>
              </a:rPr>
              <a:t>evidence of magnetic destruction of host rocks as part of the hydrothermal gold system</a:t>
            </a:r>
            <a:r>
              <a:rPr lang="en-US" sz="1600" kern="0" dirty="0">
                <a:solidFill>
                  <a:schemeClr val="bg2">
                    <a:lumMod val="75000"/>
                  </a:schemeClr>
                </a:solidFill>
              </a:rPr>
              <a:t>.</a:t>
            </a:r>
          </a:p>
          <a:p>
            <a:pPr marL="1028700" lvl="2" indent="-342900">
              <a:buClr>
                <a:srgbClr val="CE2027"/>
              </a:buClr>
              <a:buFont typeface="+mj-lt"/>
              <a:buAutoNum type="arabicPeriod"/>
            </a:pPr>
            <a:r>
              <a:rPr lang="en-US" sz="1600" b="1" kern="0" dirty="0">
                <a:solidFill>
                  <a:srgbClr val="C00000"/>
                </a:solidFill>
              </a:rPr>
              <a:t>Deep seated </a:t>
            </a:r>
            <a:r>
              <a:rPr lang="en-US" sz="1600" b="1" kern="0" dirty="0" err="1">
                <a:solidFill>
                  <a:srgbClr val="C00000"/>
                </a:solidFill>
              </a:rPr>
              <a:t>basinal</a:t>
            </a:r>
            <a:r>
              <a:rPr lang="en-US" sz="1600" b="1" kern="0" dirty="0">
                <a:solidFill>
                  <a:srgbClr val="C00000"/>
                </a:solidFill>
              </a:rPr>
              <a:t> structure </a:t>
            </a:r>
            <a:r>
              <a:rPr lang="en-US" sz="1600" b="1" kern="0" dirty="0">
                <a:solidFill>
                  <a:schemeClr val="bg2">
                    <a:lumMod val="75000"/>
                  </a:schemeClr>
                </a:solidFill>
              </a:rPr>
              <a:t>– </a:t>
            </a:r>
            <a:r>
              <a:rPr lang="en-US" sz="1600" kern="0" dirty="0">
                <a:solidFill>
                  <a:schemeClr val="tx1"/>
                </a:solidFill>
              </a:rPr>
              <a:t>Celia Shear Corridor</a:t>
            </a:r>
            <a:r>
              <a:rPr lang="en-US" sz="1600" kern="0" dirty="0">
                <a:solidFill>
                  <a:schemeClr val="bg2">
                    <a:lumMod val="75000"/>
                  </a:schemeClr>
                </a:solidFill>
              </a:rPr>
              <a:t>.</a:t>
            </a:r>
            <a:endParaRPr lang="en-US" sz="1600" b="1" kern="0" dirty="0">
              <a:solidFill>
                <a:schemeClr val="bg2">
                  <a:lumMod val="75000"/>
                </a:schemeClr>
              </a:solidFill>
            </a:endParaRPr>
          </a:p>
          <a:p>
            <a:pPr>
              <a:buClr>
                <a:srgbClr val="CE2027"/>
              </a:buClr>
            </a:pPr>
            <a:r>
              <a:rPr lang="en-US" sz="2200" b="1" kern="0" dirty="0">
                <a:solidFill>
                  <a:schemeClr val="tx1"/>
                </a:solidFill>
              </a:rPr>
              <a:t>Gold-Silver ‘Splay Structure’ Targets</a:t>
            </a:r>
          </a:p>
          <a:p>
            <a:pPr lvl="1">
              <a:buClr>
                <a:srgbClr val="CE2027"/>
              </a:buClr>
              <a:buFont typeface="Wingdings" panose="05000000000000000000" pitchFamily="2" charset="2"/>
              <a:buChar char="§"/>
            </a:pPr>
            <a:r>
              <a:rPr lang="en-US" sz="2000" kern="0" dirty="0">
                <a:solidFill>
                  <a:schemeClr val="tx1"/>
                </a:solidFill>
              </a:rPr>
              <a:t>Positioned along regional ‘splay structures’ and associated ‘late intrusions’.</a:t>
            </a:r>
          </a:p>
          <a:p>
            <a:pPr lvl="2">
              <a:buClr>
                <a:srgbClr val="CE2027"/>
              </a:buClr>
              <a:buFont typeface="Wingdings" panose="05000000000000000000" pitchFamily="2" charset="2"/>
              <a:buChar char="§"/>
            </a:pPr>
            <a:r>
              <a:rPr lang="en-US" sz="1800" kern="0" dirty="0">
                <a:solidFill>
                  <a:schemeClr val="tx1"/>
                </a:solidFill>
              </a:rPr>
              <a:t>Great Western</a:t>
            </a:r>
          </a:p>
          <a:p>
            <a:pPr lvl="2">
              <a:buClr>
                <a:srgbClr val="CE2027"/>
              </a:buClr>
              <a:buFont typeface="Wingdings" panose="05000000000000000000" pitchFamily="2" charset="2"/>
              <a:buChar char="§"/>
            </a:pPr>
            <a:r>
              <a:rPr lang="en-US" sz="1800" kern="0" dirty="0">
                <a:solidFill>
                  <a:schemeClr val="tx1"/>
                </a:solidFill>
              </a:rPr>
              <a:t>Great Western South</a:t>
            </a:r>
          </a:p>
          <a:p>
            <a:pPr lvl="2">
              <a:buClr>
                <a:srgbClr val="CE2027"/>
              </a:buClr>
              <a:buFont typeface="Wingdings" panose="05000000000000000000" pitchFamily="2" charset="2"/>
              <a:buChar char="§"/>
            </a:pPr>
            <a:r>
              <a:rPr lang="en-US" sz="1800" kern="0" dirty="0">
                <a:solidFill>
                  <a:schemeClr val="tx1"/>
                </a:solidFill>
              </a:rPr>
              <a:t>Dusk ‘til Dawn</a:t>
            </a:r>
          </a:p>
          <a:p>
            <a:pPr>
              <a:buClr>
                <a:srgbClr val="CE2027"/>
              </a:buClr>
              <a:buFont typeface="Wingdings" panose="05000000000000000000" pitchFamily="2" charset="2"/>
              <a:buChar char="§"/>
            </a:pPr>
            <a:endParaRPr lang="en-AU" kern="0" dirty="0"/>
          </a:p>
          <a:p>
            <a:pPr marL="0" indent="0">
              <a:buNone/>
            </a:pPr>
            <a:endParaRPr lang="en-AU" kern="0" dirty="0"/>
          </a:p>
        </p:txBody>
      </p:sp>
      <p:sp>
        <p:nvSpPr>
          <p:cNvPr id="16" name="Title 1">
            <a:extLst>
              <a:ext uri="{FF2B5EF4-FFF2-40B4-BE49-F238E27FC236}">
                <a16:creationId xmlns:a16="http://schemas.microsoft.com/office/drawing/2014/main" id="{023B3E27-4268-C3C4-62C9-62E7E78D0A26}"/>
              </a:ext>
            </a:extLst>
          </p:cNvPr>
          <p:cNvSpPr txBox="1">
            <a:spLocks/>
          </p:cNvSpPr>
          <p:nvPr/>
        </p:nvSpPr>
        <p:spPr>
          <a:xfrm>
            <a:off x="402718" y="447554"/>
            <a:ext cx="3558619" cy="668833"/>
          </a:xfrm>
          <a:prstGeom prst="rect">
            <a:avLst/>
          </a:prstGeom>
        </p:spPr>
        <p:txBody>
          <a:bodyPr/>
          <a:lstStyle>
            <a:lvl1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1pPr>
            <a:lvl2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2pPr>
            <a:lvl3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3pPr>
            <a:lvl4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4pPr>
            <a:lvl5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5pPr>
            <a:lvl6pPr marL="457200" algn="l" defTabSz="1089025" rtl="0" fontAlgn="base">
              <a:spcBef>
                <a:spcPct val="0"/>
              </a:spcBef>
              <a:spcAft>
                <a:spcPct val="0"/>
              </a:spcAft>
              <a:defRPr sz="3100">
                <a:solidFill>
                  <a:schemeClr val="bg1"/>
                </a:solidFill>
                <a:latin typeface="Calibri" pitchFamily="34" charset="0"/>
              </a:defRPr>
            </a:lvl6pPr>
            <a:lvl7pPr marL="914400" algn="l" defTabSz="1089025" rtl="0" fontAlgn="base">
              <a:spcBef>
                <a:spcPct val="0"/>
              </a:spcBef>
              <a:spcAft>
                <a:spcPct val="0"/>
              </a:spcAft>
              <a:defRPr sz="3100">
                <a:solidFill>
                  <a:schemeClr val="bg1"/>
                </a:solidFill>
                <a:latin typeface="Calibri" pitchFamily="34" charset="0"/>
              </a:defRPr>
            </a:lvl7pPr>
            <a:lvl8pPr marL="1371600" algn="l" defTabSz="1089025" rtl="0" fontAlgn="base">
              <a:spcBef>
                <a:spcPct val="0"/>
              </a:spcBef>
              <a:spcAft>
                <a:spcPct val="0"/>
              </a:spcAft>
              <a:defRPr sz="3100">
                <a:solidFill>
                  <a:schemeClr val="bg1"/>
                </a:solidFill>
                <a:latin typeface="Calibri" pitchFamily="34" charset="0"/>
              </a:defRPr>
            </a:lvl8pPr>
            <a:lvl9pPr marL="1828800" algn="l" defTabSz="1089025" rtl="0" fontAlgn="base">
              <a:spcBef>
                <a:spcPct val="0"/>
              </a:spcBef>
              <a:spcAft>
                <a:spcPct val="0"/>
              </a:spcAft>
              <a:defRPr sz="3100">
                <a:solidFill>
                  <a:schemeClr val="bg1"/>
                </a:solidFill>
                <a:latin typeface="Calibri" pitchFamily="34" charset="0"/>
              </a:defRPr>
            </a:lvl9pPr>
          </a:lstStyle>
          <a:p>
            <a:r>
              <a:rPr lang="en-AU" b="1" kern="0" dirty="0">
                <a:solidFill>
                  <a:srgbClr val="606060"/>
                </a:solidFill>
              </a:rPr>
              <a:t>Project Overview</a:t>
            </a:r>
          </a:p>
        </p:txBody>
      </p:sp>
      <p:pic>
        <p:nvPicPr>
          <p:cNvPr id="1026" name="Picture 2">
            <a:extLst>
              <a:ext uri="{FF2B5EF4-FFF2-40B4-BE49-F238E27FC236}">
                <a16:creationId xmlns:a16="http://schemas.microsoft.com/office/drawing/2014/main" id="{DB2528FD-B12B-5E03-809D-5B53142A95D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677539" y="575547"/>
            <a:ext cx="4289022" cy="606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2139617-7BBB-00B3-B9B6-606F33A4BA3F}"/>
              </a:ext>
            </a:extLst>
          </p:cNvPr>
          <p:cNvSpPr txBox="1"/>
          <p:nvPr/>
        </p:nvSpPr>
        <p:spPr>
          <a:xfrm>
            <a:off x="8709434" y="3847723"/>
            <a:ext cx="633742" cy="246221"/>
          </a:xfrm>
          <a:prstGeom prst="rect">
            <a:avLst/>
          </a:prstGeom>
          <a:solidFill>
            <a:srgbClr val="94D7EC"/>
          </a:solidFill>
          <a:ln>
            <a:solidFill>
              <a:schemeClr val="tx1"/>
            </a:solidFill>
          </a:ln>
        </p:spPr>
        <p:txBody>
          <a:bodyPr wrap="square" rtlCol="0">
            <a:spAutoFit/>
          </a:bodyPr>
          <a:lstStyle/>
          <a:p>
            <a:pPr algn="ctr"/>
            <a:r>
              <a:rPr lang="en-AU" sz="1000" b="1" dirty="0"/>
              <a:t>GWS</a:t>
            </a:r>
          </a:p>
        </p:txBody>
      </p:sp>
      <p:sp>
        <p:nvSpPr>
          <p:cNvPr id="5" name="Text 0">
            <a:extLst>
              <a:ext uri="{FF2B5EF4-FFF2-40B4-BE49-F238E27FC236}">
                <a16:creationId xmlns:a16="http://schemas.microsoft.com/office/drawing/2014/main" id="{51613C3C-F4A5-962D-444B-D456298B5E8C}"/>
              </a:ext>
            </a:extLst>
          </p:cNvPr>
          <p:cNvSpPr txBox="1"/>
          <p:nvPr/>
        </p:nvSpPr>
        <p:spPr>
          <a:xfrm>
            <a:off x="457199" y="191522"/>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a:ea typeface="Calibri" pitchFamily="34" charset="-122"/>
                <a:cs typeface="Calibri" pitchFamily="34" charset="-120"/>
              </a:rPr>
              <a:t>AU–AG SPLAY STRUCTURE TARGETS</a:t>
            </a:r>
            <a:endParaRPr lang="en-US" sz="1250" dirty="0">
              <a:latin typeface="AvantGarde Md BT"/>
            </a:endParaRPr>
          </a:p>
        </p:txBody>
      </p:sp>
    </p:spTree>
    <p:extLst>
      <p:ext uri="{BB962C8B-B14F-4D97-AF65-F5344CB8AC3E}">
        <p14:creationId xmlns:p14="http://schemas.microsoft.com/office/powerpoint/2010/main" val="1216191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CC3526-03AF-F7F2-E8B6-247B9C3AC0B9}"/>
              </a:ext>
            </a:extLst>
          </p:cNvPr>
          <p:cNvPicPr>
            <a:picLocks noChangeAspect="1"/>
          </p:cNvPicPr>
          <p:nvPr/>
        </p:nvPicPr>
        <p:blipFill>
          <a:blip r:embed="rId2"/>
          <a:stretch>
            <a:fillRect/>
          </a:stretch>
        </p:blipFill>
        <p:spPr>
          <a:xfrm>
            <a:off x="5071687" y="1686526"/>
            <a:ext cx="6884175" cy="4850808"/>
          </a:xfrm>
          <a:prstGeom prst="rect">
            <a:avLst/>
          </a:prstGeom>
        </p:spPr>
      </p:pic>
      <p:sp>
        <p:nvSpPr>
          <p:cNvPr id="5" name="TextBox 4">
            <a:extLst>
              <a:ext uri="{FF2B5EF4-FFF2-40B4-BE49-F238E27FC236}">
                <a16:creationId xmlns:a16="http://schemas.microsoft.com/office/drawing/2014/main" id="{7BFCEA0F-5BA6-4F4F-53A0-6A173EBA3BE7}"/>
              </a:ext>
            </a:extLst>
          </p:cNvPr>
          <p:cNvSpPr txBox="1"/>
          <p:nvPr/>
        </p:nvSpPr>
        <p:spPr>
          <a:xfrm>
            <a:off x="67212" y="1520583"/>
            <a:ext cx="4014931" cy="5509200"/>
          </a:xfrm>
          <a:prstGeom prst="rect">
            <a:avLst/>
          </a:prstGeom>
          <a:noFill/>
        </p:spPr>
        <p:txBody>
          <a:bodyPr wrap="square" rtlCol="0">
            <a:spAutoFit/>
          </a:bodyPr>
          <a:lstStyle/>
          <a:p>
            <a:pPr marL="285750" indent="-285750">
              <a:buClr>
                <a:srgbClr val="CE2027"/>
              </a:buClr>
              <a:buFont typeface="Wingdings" panose="05000000000000000000" pitchFamily="2" charset="2"/>
              <a:buChar char="§"/>
            </a:pPr>
            <a:r>
              <a:rPr lang="en-AU" sz="1800" dirty="0">
                <a:latin typeface="+mn-lt"/>
              </a:rPr>
              <a:t>Large scale gold-silver system defined by drilling.</a:t>
            </a:r>
            <a:r>
              <a:rPr lang="en-AU" sz="1800" baseline="30000" dirty="0">
                <a:latin typeface="+mn-lt"/>
              </a:rPr>
              <a:t>1 </a:t>
            </a:r>
          </a:p>
          <a:p>
            <a:pPr marL="285750" indent="-285750">
              <a:buClr>
                <a:srgbClr val="CE2027"/>
              </a:buClr>
              <a:buFont typeface="Wingdings" panose="05000000000000000000" pitchFamily="2" charset="2"/>
              <a:buChar char="§"/>
            </a:pPr>
            <a:r>
              <a:rPr lang="en-AU" sz="1800" dirty="0">
                <a:latin typeface="+mn-lt"/>
              </a:rPr>
              <a:t>Extensive BOH gold anomalism in intensely sheared dolerite.</a:t>
            </a:r>
          </a:p>
          <a:p>
            <a:pPr marL="285750" indent="-285750">
              <a:buClr>
                <a:srgbClr val="CE2027"/>
              </a:buClr>
              <a:buFont typeface="Wingdings" panose="05000000000000000000" pitchFamily="2" charset="2"/>
              <a:buChar char="§"/>
            </a:pPr>
            <a:r>
              <a:rPr lang="en-AU" sz="1800" dirty="0">
                <a:latin typeface="+mn-lt"/>
              </a:rPr>
              <a:t>Unexpectedly, high grade BOH silver intersected along the shear corridor</a:t>
            </a:r>
          </a:p>
          <a:p>
            <a:pPr marL="285750" indent="-285750">
              <a:buClr>
                <a:srgbClr val="CE2027"/>
              </a:buClr>
              <a:buFont typeface="Wingdings" panose="05000000000000000000" pitchFamily="2" charset="2"/>
              <a:buChar char="§"/>
            </a:pPr>
            <a:r>
              <a:rPr lang="en-AU" sz="1800" dirty="0">
                <a:latin typeface="+mn-lt"/>
              </a:rPr>
              <a:t>Evidence of a very substantial. hydrothermal – drilling has only ‘skimmed’ across the top.</a:t>
            </a:r>
          </a:p>
          <a:p>
            <a:pPr marL="285750" indent="-285750">
              <a:buClr>
                <a:srgbClr val="CE2027"/>
              </a:buClr>
              <a:buFont typeface="Wingdings" panose="05000000000000000000" pitchFamily="2" charset="2"/>
              <a:buChar char="§"/>
            </a:pPr>
            <a:r>
              <a:rPr lang="en-AU" sz="1800" dirty="0">
                <a:latin typeface="+mn-lt"/>
              </a:rPr>
              <a:t>Highly analogous to the Golden Mile – gold concentrated in ductile intensely sheared dolerite margin (hotter part); silver in the outward more brittle deformation zones (cooler part).</a:t>
            </a:r>
          </a:p>
          <a:p>
            <a:pPr marL="285750" indent="-285750">
              <a:buClr>
                <a:srgbClr val="CE2027"/>
              </a:buClr>
              <a:buFont typeface="Wingdings" panose="05000000000000000000" pitchFamily="2" charset="2"/>
              <a:buChar char="§"/>
            </a:pPr>
            <a:r>
              <a:rPr lang="en-AU" sz="1800" dirty="0">
                <a:latin typeface="+mn-lt"/>
              </a:rPr>
              <a:t>Exploration work ongoing – RC drilling later this year.</a:t>
            </a:r>
          </a:p>
          <a:p>
            <a:pPr>
              <a:buClr>
                <a:srgbClr val="CE2027"/>
              </a:buClr>
            </a:pPr>
            <a:endParaRPr lang="en-AU" sz="1800" dirty="0">
              <a:latin typeface="+mn-lt"/>
            </a:endParaRPr>
          </a:p>
          <a:p>
            <a:pPr>
              <a:buClr>
                <a:srgbClr val="CE2027"/>
              </a:buClr>
            </a:pPr>
            <a:r>
              <a:rPr lang="en-AU" dirty="0">
                <a:solidFill>
                  <a:srgbClr val="606060"/>
                </a:solidFill>
                <a:latin typeface="+mn-lt"/>
              </a:rPr>
              <a:t>1. Refer to ASX announcements dated 23 June 2026. </a:t>
            </a:r>
          </a:p>
          <a:p>
            <a:pPr marL="342900" indent="-342900">
              <a:buClr>
                <a:srgbClr val="CE2027"/>
              </a:buClr>
              <a:buAutoNum type="arabicPeriod"/>
            </a:pPr>
            <a:endParaRPr lang="en-AU" sz="1800" dirty="0">
              <a:latin typeface="+mn-lt"/>
            </a:endParaRPr>
          </a:p>
          <a:p>
            <a:pPr marL="171450" indent="-171450">
              <a:buFont typeface="Arial" panose="020B0604020202020204" pitchFamily="34" charset="0"/>
              <a:buChar char="•"/>
            </a:pPr>
            <a:endParaRPr lang="en-AU" sz="1600" dirty="0">
              <a:latin typeface="+mn-lt"/>
            </a:endParaRPr>
          </a:p>
        </p:txBody>
      </p:sp>
      <p:sp>
        <p:nvSpPr>
          <p:cNvPr id="7" name="Text 0">
            <a:extLst>
              <a:ext uri="{FF2B5EF4-FFF2-40B4-BE49-F238E27FC236}">
                <a16:creationId xmlns:a16="http://schemas.microsoft.com/office/drawing/2014/main" id="{45AA7598-B192-49BE-0220-8E78D7828251}"/>
              </a:ext>
            </a:extLst>
          </p:cNvPr>
          <p:cNvSpPr txBox="1"/>
          <p:nvPr/>
        </p:nvSpPr>
        <p:spPr>
          <a:xfrm>
            <a:off x="412838" y="359295"/>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a:ea typeface="Calibri" pitchFamily="34" charset="-122"/>
                <a:cs typeface="Calibri" pitchFamily="34" charset="-120"/>
              </a:rPr>
              <a:t>AU–AG SPLAY STRUCTURE TARGETS</a:t>
            </a:r>
            <a:endParaRPr lang="en-US" sz="1250" dirty="0">
              <a:latin typeface="AvantGarde Md BT"/>
            </a:endParaRPr>
          </a:p>
        </p:txBody>
      </p:sp>
      <p:sp>
        <p:nvSpPr>
          <p:cNvPr id="9" name="Text 1">
            <a:extLst>
              <a:ext uri="{FF2B5EF4-FFF2-40B4-BE49-F238E27FC236}">
                <a16:creationId xmlns:a16="http://schemas.microsoft.com/office/drawing/2014/main" id="{23E43CEE-9E73-30AB-9DE7-99F940600084}"/>
              </a:ext>
            </a:extLst>
          </p:cNvPr>
          <p:cNvSpPr txBox="1"/>
          <p:nvPr/>
        </p:nvSpPr>
        <p:spPr>
          <a:xfrm>
            <a:off x="412837" y="597039"/>
            <a:ext cx="10565433" cy="621792"/>
          </a:xfrm>
          <a:prstGeom prst="rect">
            <a:avLst/>
          </a:prstGeom>
          <a:noFill/>
          <a:ln/>
        </p:spPr>
        <p:txBody>
          <a:bodyPr wrap="square" lIns="0" tIns="0" rIns="0" bIns="0" rtlCol="0" anchor="ctr"/>
          <a:lstStyle/>
          <a:p>
            <a:pPr marL="0" indent="0">
              <a:buNone/>
            </a:pPr>
            <a:r>
              <a:rPr lang="en-US" sz="3200" b="1" dirty="0">
                <a:solidFill>
                  <a:srgbClr val="606060"/>
                </a:solidFill>
                <a:latin typeface="AvantGarde Md BT"/>
                <a:ea typeface="Calibri" pitchFamily="34" charset="-122"/>
                <a:cs typeface="Calibri" pitchFamily="34" charset="-120"/>
              </a:rPr>
              <a:t>Great Western — A Large Gold–Silver System, Barely Skimmed</a:t>
            </a:r>
            <a:endParaRPr lang="en-US" sz="3200" dirty="0">
              <a:solidFill>
                <a:srgbClr val="606060"/>
              </a:solidFill>
              <a:latin typeface="AvantGarde Md BT"/>
            </a:endParaRPr>
          </a:p>
        </p:txBody>
      </p:sp>
      <p:sp>
        <p:nvSpPr>
          <p:cNvPr id="11" name="Text 2">
            <a:extLst>
              <a:ext uri="{FF2B5EF4-FFF2-40B4-BE49-F238E27FC236}">
                <a16:creationId xmlns:a16="http://schemas.microsoft.com/office/drawing/2014/main" id="{CBAF7CDF-BF9C-8090-E86E-073AB71464D4}"/>
              </a:ext>
            </a:extLst>
          </p:cNvPr>
          <p:cNvSpPr txBox="1"/>
          <p:nvPr/>
        </p:nvSpPr>
        <p:spPr>
          <a:xfrm>
            <a:off x="412838" y="1209687"/>
            <a:ext cx="9784080" cy="310896"/>
          </a:xfrm>
          <a:prstGeom prst="rect">
            <a:avLst/>
          </a:prstGeom>
          <a:noFill/>
          <a:ln/>
        </p:spPr>
        <p:txBody>
          <a:bodyPr wrap="square" lIns="0" tIns="0" rIns="0" bIns="0" rtlCol="0" anchor="t"/>
          <a:lstStyle/>
          <a:p>
            <a:pPr marL="0" indent="0">
              <a:buNone/>
            </a:pPr>
            <a:r>
              <a:rPr lang="en-US" sz="1500" i="1" dirty="0">
                <a:solidFill>
                  <a:srgbClr val="6B6B6B"/>
                </a:solidFill>
                <a:latin typeface="+mn-lt"/>
                <a:ea typeface="Calibri" pitchFamily="34" charset="-122"/>
                <a:cs typeface="Calibri" pitchFamily="34" charset="-120"/>
              </a:rPr>
              <a:t>Golden Mile-style zonation: gold in the hot, ductile core; silver in the cooler, brittle halo</a:t>
            </a:r>
            <a:endParaRPr lang="en-US" sz="1500" dirty="0">
              <a:latin typeface="+mn-lt"/>
            </a:endParaRPr>
          </a:p>
        </p:txBody>
      </p:sp>
      <p:pic>
        <p:nvPicPr>
          <p:cNvPr id="13" name="Image 0" descr="img/logo_h_transparent.png">
            <a:extLst>
              <a:ext uri="{FF2B5EF4-FFF2-40B4-BE49-F238E27FC236}">
                <a16:creationId xmlns:a16="http://schemas.microsoft.com/office/drawing/2014/main" id="{D89DE77F-9AEE-5B67-EEAA-280E571712E1}"/>
              </a:ext>
            </a:extLst>
          </p:cNvPr>
          <p:cNvPicPr>
            <a:picLocks noChangeAspect="1"/>
          </p:cNvPicPr>
          <p:nvPr/>
        </p:nvPicPr>
        <p:blipFill>
          <a:blip r:embed="rId3"/>
          <a:stretch>
            <a:fillRect/>
          </a:stretch>
        </p:blipFill>
        <p:spPr>
          <a:xfrm>
            <a:off x="10978271" y="134886"/>
            <a:ext cx="1051803" cy="639610"/>
          </a:xfrm>
          <a:prstGeom prst="rect">
            <a:avLst/>
          </a:prstGeom>
        </p:spPr>
      </p:pic>
    </p:spTree>
    <p:extLst>
      <p:ext uri="{BB962C8B-B14F-4D97-AF65-F5344CB8AC3E}">
        <p14:creationId xmlns:p14="http://schemas.microsoft.com/office/powerpoint/2010/main" val="2020456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BAAAD-B0D2-F173-19AF-0E5CA495CB82}"/>
            </a:ext>
          </a:extLst>
        </p:cNvPr>
        <p:cNvGrpSpPr/>
        <p:nvPr/>
      </p:nvGrpSpPr>
      <p:grpSpPr>
        <a:xfrm>
          <a:off x="0" y="0"/>
          <a:ext cx="0" cy="0"/>
          <a:chOff x="0" y="0"/>
          <a:chExt cx="0" cy="0"/>
        </a:xfrm>
      </p:grpSpPr>
      <p:sp>
        <p:nvSpPr>
          <p:cNvPr id="190470" name="Slide Number Placeholder 3">
            <a:extLst>
              <a:ext uri="{FF2B5EF4-FFF2-40B4-BE49-F238E27FC236}">
                <a16:creationId xmlns:a16="http://schemas.microsoft.com/office/drawing/2014/main" id="{21B68E06-0368-F596-32C0-66F381AE0546}"/>
              </a:ext>
            </a:extLst>
          </p:cNvPr>
          <p:cNvSpPr txBox="1">
            <a:spLocks noGrp="1" noChangeArrowheads="1"/>
          </p:cNvSpPr>
          <p:nvPr/>
        </p:nvSpPr>
        <p:spPr bwMode="auto">
          <a:xfrm>
            <a:off x="11657013" y="6542088"/>
            <a:ext cx="3286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 tIns="54420" rIns="18288" bIns="54420"/>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gn="ctr" eaLnBrk="1" hangingPunct="1"/>
            <a:fld id="{F3A0A7CD-2898-FD45-BAE1-C42B088C7775}" type="slidenum">
              <a:rPr lang="en-US" altLang="en-US" sz="1000">
                <a:solidFill>
                  <a:schemeClr val="bg1"/>
                </a:solidFill>
                <a:latin typeface="AvantGarde Md BT" panose="020B0602020202020204" pitchFamily="34" charset="0"/>
                <a:cs typeface="Arial" panose="020B0604020202020204" pitchFamily="34" charset="0"/>
              </a:rPr>
              <a:pPr algn="ctr" eaLnBrk="1" hangingPunct="1"/>
              <a:t>17</a:t>
            </a:fld>
            <a:endParaRPr lang="en-US" altLang="en-US" sz="1000">
              <a:solidFill>
                <a:schemeClr val="bg1"/>
              </a:solidFill>
              <a:latin typeface="AvantGarde Md BT" panose="020B0602020202020204" pitchFamily="34" charset="0"/>
              <a:cs typeface="Arial" panose="020B0604020202020204" pitchFamily="34" charset="0"/>
            </a:endParaRPr>
          </a:p>
        </p:txBody>
      </p:sp>
      <p:pic>
        <p:nvPicPr>
          <p:cNvPr id="6" name="Picture 5" descr="A field of rocks and trees&#10;&#10;AI-generated content may be incorrect.">
            <a:extLst>
              <a:ext uri="{FF2B5EF4-FFF2-40B4-BE49-F238E27FC236}">
                <a16:creationId xmlns:a16="http://schemas.microsoft.com/office/drawing/2014/main" id="{11B58F77-4050-57E5-97A5-134F3DE797B2}"/>
              </a:ext>
            </a:extLst>
          </p:cNvPr>
          <p:cNvPicPr>
            <a:picLocks noChangeAspect="1"/>
          </p:cNvPicPr>
          <p:nvPr/>
        </p:nvPicPr>
        <p:blipFill>
          <a:blip r:embed="rId3" cstate="print">
            <a:extLst>
              <a:ext uri="{28A0092B-C50C-407E-A947-70E740481C1C}">
                <a14:useLocalDpi xmlns:a14="http://schemas.microsoft.com/office/drawing/2010/main"/>
              </a:ext>
            </a:extLst>
          </a:blip>
          <a:srcRect r="-184"/>
          <a:stretch>
            <a:fillRect/>
          </a:stretch>
        </p:blipFill>
        <p:spPr>
          <a:xfrm>
            <a:off x="240870" y="1222769"/>
            <a:ext cx="4984562" cy="2102065"/>
          </a:xfrm>
          <a:prstGeom prst="rect">
            <a:avLst/>
          </a:prstGeom>
        </p:spPr>
      </p:pic>
      <p:pic>
        <p:nvPicPr>
          <p:cNvPr id="10" name="Picture 9" descr="A close-up of a person's hand&#10;&#10;AI-generated content may be incorrect.">
            <a:extLst>
              <a:ext uri="{FF2B5EF4-FFF2-40B4-BE49-F238E27FC236}">
                <a16:creationId xmlns:a16="http://schemas.microsoft.com/office/drawing/2014/main" id="{B828BAFC-AC22-B2D0-D2C0-B24EF575C5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3346053" y="3359215"/>
            <a:ext cx="1677513" cy="2081244"/>
          </a:xfrm>
          <a:prstGeom prst="rect">
            <a:avLst/>
          </a:prstGeom>
        </p:spPr>
      </p:pic>
      <p:pic>
        <p:nvPicPr>
          <p:cNvPr id="12" name="Picture 11" descr="A scale with food in a bowl&#10;&#10;AI-generated content may be incorrect.">
            <a:extLst>
              <a:ext uri="{FF2B5EF4-FFF2-40B4-BE49-F238E27FC236}">
                <a16:creationId xmlns:a16="http://schemas.microsoft.com/office/drawing/2014/main" id="{6A7C0088-0967-DBE2-5B84-CE5CF3CDA52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6200000">
            <a:off x="799519" y="2966298"/>
            <a:ext cx="1677512" cy="2867077"/>
          </a:xfrm>
          <a:prstGeom prst="rect">
            <a:avLst/>
          </a:prstGeom>
        </p:spPr>
      </p:pic>
      <p:pic>
        <p:nvPicPr>
          <p:cNvPr id="16" name="Picture 15" descr="A group of round plastic circles with gold nuggets in them&#10;&#10;AI-generated content may be incorrect.">
            <a:extLst>
              <a:ext uri="{FF2B5EF4-FFF2-40B4-BE49-F238E27FC236}">
                <a16:creationId xmlns:a16="http://schemas.microsoft.com/office/drawing/2014/main" id="{2F271DE3-C0C9-453E-02FA-372921CF617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97803" y="3103651"/>
            <a:ext cx="1858505" cy="3230534"/>
          </a:xfrm>
          <a:prstGeom prst="rect">
            <a:avLst/>
          </a:prstGeom>
        </p:spPr>
      </p:pic>
      <p:pic>
        <p:nvPicPr>
          <p:cNvPr id="8" name="Picture 7" descr="Gold nuggets in a box&#10;&#10;AI-generated content may be incorrect.">
            <a:extLst>
              <a:ext uri="{FF2B5EF4-FFF2-40B4-BE49-F238E27FC236}">
                <a16:creationId xmlns:a16="http://schemas.microsoft.com/office/drawing/2014/main" id="{90365899-7FB8-7C28-BED3-6215EF513AE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5297802" y="1247067"/>
            <a:ext cx="1812634" cy="1722582"/>
          </a:xfrm>
          <a:prstGeom prst="rect">
            <a:avLst/>
          </a:prstGeom>
        </p:spPr>
      </p:pic>
      <p:sp>
        <p:nvSpPr>
          <p:cNvPr id="4" name="Content Placeholder 2">
            <a:extLst>
              <a:ext uri="{FF2B5EF4-FFF2-40B4-BE49-F238E27FC236}">
                <a16:creationId xmlns:a16="http://schemas.microsoft.com/office/drawing/2014/main" id="{6C77DA71-91FA-F6B6-0B76-26E666ED97D6}"/>
              </a:ext>
            </a:extLst>
          </p:cNvPr>
          <p:cNvSpPr txBox="1">
            <a:spLocks noChangeArrowheads="1"/>
          </p:cNvSpPr>
          <p:nvPr/>
        </p:nvSpPr>
        <p:spPr bwMode="auto">
          <a:xfrm>
            <a:off x="7228679" y="1247067"/>
            <a:ext cx="4909981" cy="5531859"/>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171450" indent="-17145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defTabSz="1089025"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defTabSz="1089025"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marL="0" indent="0" algn="just">
              <a:spcBef>
                <a:spcPts val="600"/>
              </a:spcBef>
              <a:spcAft>
                <a:spcPts val="0"/>
              </a:spcAft>
              <a:buClr>
                <a:srgbClr val="BE5B48"/>
              </a:buClr>
              <a:buSzPct val="75000"/>
            </a:pPr>
            <a:r>
              <a:rPr lang="en-US" altLang="en-US" sz="1150" b="1" dirty="0">
                <a:solidFill>
                  <a:srgbClr val="5F5F5F"/>
                </a:solidFill>
                <a:latin typeface="+mn-lt"/>
              </a:rPr>
              <a:t>Cautionary Statement: </a:t>
            </a:r>
          </a:p>
          <a:p>
            <a:pPr marL="0" indent="0" algn="just">
              <a:spcBef>
                <a:spcPts val="600"/>
              </a:spcBef>
              <a:spcAft>
                <a:spcPts val="0"/>
              </a:spcAft>
              <a:buClr>
                <a:srgbClr val="BE5B48"/>
              </a:buClr>
              <a:buSzPct val="75000"/>
            </a:pPr>
            <a:r>
              <a:rPr lang="en-GB" altLang="en-US" sz="1150" dirty="0">
                <a:solidFill>
                  <a:srgbClr val="5F5F5F"/>
                </a:solidFill>
                <a:latin typeface="+mn-lt"/>
              </a:rPr>
              <a:t>Visual estimates of mineral abundance should never be considered a proxy or substitute for laboratory analyses where concentrations or grades are the factor of principal economic interest. Visual estimates also potentially provide no information regarding impurities or deleterious physical properties relevant to valuations.</a:t>
            </a:r>
          </a:p>
          <a:p>
            <a:pPr marL="0" indent="0" algn="just">
              <a:spcBef>
                <a:spcPts val="600"/>
              </a:spcBef>
              <a:spcAft>
                <a:spcPts val="0"/>
              </a:spcAft>
              <a:buClr>
                <a:srgbClr val="BE5B48"/>
              </a:buClr>
              <a:buSzPct val="75000"/>
            </a:pPr>
            <a:r>
              <a:rPr lang="en-GB" altLang="en-US" sz="1150" dirty="0">
                <a:solidFill>
                  <a:srgbClr val="5F5F5F"/>
                </a:solidFill>
                <a:latin typeface="+mn-lt"/>
              </a:rPr>
              <a:t>The gold mineralisation reported is in nuggety form. The minerals visually observed is native free gold, however, being nuggets, they have not been assayed to confirm purity and if any other trace elements may be present. The Company notes gold nuggets showing this colour typically have a high gold purity.</a:t>
            </a:r>
          </a:p>
          <a:p>
            <a:pPr marL="0" indent="0" algn="just">
              <a:spcBef>
                <a:spcPts val="600"/>
              </a:spcBef>
              <a:spcAft>
                <a:spcPts val="0"/>
              </a:spcAft>
              <a:buClr>
                <a:srgbClr val="BE5B48"/>
              </a:buClr>
              <a:buSzPct val="75000"/>
            </a:pPr>
            <a:r>
              <a:rPr lang="en-GB" altLang="en-US" sz="1150" dirty="0">
                <a:solidFill>
                  <a:srgbClr val="5F5F5F"/>
                </a:solidFill>
                <a:latin typeface="+mn-lt"/>
              </a:rPr>
              <a:t>The abundance of gold is constrained to the 134 nuggets reported. The nuggets range in size from 1.5 grams to approximately 26.5 grams and have an angular habit. The nuggets were discovered near surface on tenement E69/2765 to a maximum depth of approximately 40cm using metal detecting equipment. The nuggets are not representative of the entire area with approximately 60% of the nuggets confined to an area approximately 200m (north-south) x 100m (east-west) – </a:t>
            </a:r>
            <a:r>
              <a:rPr lang="en-GB" altLang="en-US" sz="1150" dirty="0" err="1">
                <a:solidFill>
                  <a:srgbClr val="5F5F5F"/>
                </a:solidFill>
                <a:latin typeface="+mn-lt"/>
              </a:rPr>
              <a:t>centered</a:t>
            </a:r>
            <a:r>
              <a:rPr lang="en-GB" altLang="en-US" sz="1150" dirty="0">
                <a:solidFill>
                  <a:srgbClr val="5F5F5F"/>
                </a:solidFill>
                <a:latin typeface="+mn-lt"/>
              </a:rPr>
              <a:t> around 265,380mE and 7,133,110mN (Grid MGA94 Zone 51). The remainder of the nuggets were dispersed along the recently defined surface sampling gold anomaly for approximately 1.2 kilometres of strike on tenement E69/2765.</a:t>
            </a:r>
          </a:p>
          <a:p>
            <a:pPr marL="0" indent="0" algn="just">
              <a:spcBef>
                <a:spcPts val="600"/>
              </a:spcBef>
              <a:spcAft>
                <a:spcPts val="0"/>
              </a:spcAft>
              <a:buClr>
                <a:srgbClr val="BE5B48"/>
              </a:buClr>
              <a:buSzPct val="75000"/>
            </a:pPr>
            <a:r>
              <a:rPr lang="en-GB" altLang="en-US" sz="1150" dirty="0">
                <a:solidFill>
                  <a:srgbClr val="5F5F5F"/>
                </a:solidFill>
                <a:latin typeface="+mn-lt"/>
              </a:rPr>
              <a:t>The Company will undertake additional exploration activities to further assess the abundance of gold within the area where the nuggets were discovered, and across the wider Yandal Project. As previously announced, a wider soil sampling program is ongoing, to map this new anomalous gold trend to Horse Well. A trial 2D IP survey line will also be undertaken across the peak gold anomaly defined to date across Great Western. This survey will be completed once the 3D IP survey across Dusk ‘til Dawn has been finalised. Both set of results will be released to the market in due course. Drilling plans will be released to the market after the Company receives and reports these results. </a:t>
            </a:r>
          </a:p>
          <a:p>
            <a:pPr marL="0" indent="0" algn="just">
              <a:spcBef>
                <a:spcPts val="600"/>
              </a:spcBef>
              <a:spcAft>
                <a:spcPts val="0"/>
              </a:spcAft>
              <a:buClr>
                <a:srgbClr val="BE5B48"/>
              </a:buClr>
              <a:buSzPct val="75000"/>
            </a:pPr>
            <a:r>
              <a:rPr lang="en-GB" altLang="en-US" sz="1150" dirty="0">
                <a:solidFill>
                  <a:srgbClr val="5F5F5F"/>
                </a:solidFill>
                <a:latin typeface="+mn-lt"/>
              </a:rPr>
              <a:t>Refer to ASX Announcement dated 17 September 2025 for full details regarding nugget samples. </a:t>
            </a:r>
          </a:p>
        </p:txBody>
      </p:sp>
      <p:sp>
        <p:nvSpPr>
          <p:cNvPr id="3" name="Text 0">
            <a:extLst>
              <a:ext uri="{FF2B5EF4-FFF2-40B4-BE49-F238E27FC236}">
                <a16:creationId xmlns:a16="http://schemas.microsoft.com/office/drawing/2014/main" id="{B2B88792-A46B-DCE9-FFE7-6C6F01CB6B90}"/>
              </a:ext>
            </a:extLst>
          </p:cNvPr>
          <p:cNvSpPr txBox="1"/>
          <p:nvPr/>
        </p:nvSpPr>
        <p:spPr>
          <a:xfrm>
            <a:off x="240870" y="85779"/>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panose="020B0602020202020204"/>
                <a:ea typeface="Calibri" pitchFamily="34" charset="-122"/>
                <a:cs typeface="Calibri" pitchFamily="34" charset="-120"/>
              </a:rPr>
              <a:t>AU–AG SPLAY STRUCTURE TARGETS</a:t>
            </a:r>
            <a:endParaRPr lang="en-US" sz="1250" dirty="0">
              <a:latin typeface="AvantGarde Md BT" panose="020B0602020202020204"/>
            </a:endParaRPr>
          </a:p>
        </p:txBody>
      </p:sp>
      <p:sp>
        <p:nvSpPr>
          <p:cNvPr id="9" name="Text 1">
            <a:extLst>
              <a:ext uri="{FF2B5EF4-FFF2-40B4-BE49-F238E27FC236}">
                <a16:creationId xmlns:a16="http://schemas.microsoft.com/office/drawing/2014/main" id="{C2F472C3-77D9-0304-9FD4-87072A00193F}"/>
              </a:ext>
            </a:extLst>
          </p:cNvPr>
          <p:cNvSpPr txBox="1"/>
          <p:nvPr/>
        </p:nvSpPr>
        <p:spPr>
          <a:xfrm>
            <a:off x="240870" y="323523"/>
            <a:ext cx="9784080" cy="621792"/>
          </a:xfrm>
          <a:prstGeom prst="rect">
            <a:avLst/>
          </a:prstGeom>
          <a:noFill/>
          <a:ln/>
        </p:spPr>
        <p:txBody>
          <a:bodyPr wrap="square" lIns="0" tIns="0" rIns="0" bIns="0" rtlCol="0" anchor="ctr"/>
          <a:lstStyle/>
          <a:p>
            <a:pPr marL="0" indent="0" algn="just">
              <a:buNone/>
            </a:pPr>
            <a:r>
              <a:rPr lang="en-US" sz="3200" b="1" dirty="0">
                <a:solidFill>
                  <a:srgbClr val="606060"/>
                </a:solidFill>
                <a:latin typeface="AvantGarde Md BT" panose="020B0602020202020204"/>
                <a:ea typeface="Calibri" pitchFamily="34" charset="-122"/>
                <a:cs typeface="Calibri" pitchFamily="34" charset="-120"/>
              </a:rPr>
              <a:t>Great Western — Nuggets Galore!!</a:t>
            </a:r>
            <a:endParaRPr lang="en-US" sz="3200" dirty="0">
              <a:solidFill>
                <a:srgbClr val="606060"/>
              </a:solidFill>
              <a:latin typeface="AvantGarde Md BT" panose="020B0602020202020204"/>
            </a:endParaRPr>
          </a:p>
        </p:txBody>
      </p:sp>
      <p:sp>
        <p:nvSpPr>
          <p:cNvPr id="13" name="Text 2">
            <a:extLst>
              <a:ext uri="{FF2B5EF4-FFF2-40B4-BE49-F238E27FC236}">
                <a16:creationId xmlns:a16="http://schemas.microsoft.com/office/drawing/2014/main" id="{215A81A8-8255-0C2A-B0FA-89C8C1D21F75}"/>
              </a:ext>
            </a:extLst>
          </p:cNvPr>
          <p:cNvSpPr txBox="1"/>
          <p:nvPr/>
        </p:nvSpPr>
        <p:spPr>
          <a:xfrm>
            <a:off x="240870" y="936171"/>
            <a:ext cx="9784080" cy="310896"/>
          </a:xfrm>
          <a:prstGeom prst="rect">
            <a:avLst/>
          </a:prstGeom>
          <a:noFill/>
          <a:ln/>
        </p:spPr>
        <p:txBody>
          <a:bodyPr wrap="square" lIns="0" tIns="0" rIns="0" bIns="0" rtlCol="0" anchor="t"/>
          <a:lstStyle/>
          <a:p>
            <a:pPr marL="0" indent="0">
              <a:buNone/>
            </a:pPr>
            <a:r>
              <a:rPr lang="en-US" sz="1500" i="1" dirty="0">
                <a:solidFill>
                  <a:srgbClr val="6B6B6B"/>
                </a:solidFill>
                <a:latin typeface="+mn-lt"/>
                <a:ea typeface="Calibri" pitchFamily="34" charset="-122"/>
                <a:cs typeface="Calibri" pitchFamily="34" charset="-120"/>
              </a:rPr>
              <a:t>Golden Mile-style zonation: gold in the hot, ductile core; silver in the cooler, brittle halo</a:t>
            </a:r>
            <a:endParaRPr lang="en-US" sz="1500" dirty="0">
              <a:latin typeface="+mn-lt"/>
            </a:endParaRPr>
          </a:p>
        </p:txBody>
      </p:sp>
      <p:pic>
        <p:nvPicPr>
          <p:cNvPr id="17" name="Image 0" descr="img/logo_h_transparent.png">
            <a:extLst>
              <a:ext uri="{FF2B5EF4-FFF2-40B4-BE49-F238E27FC236}">
                <a16:creationId xmlns:a16="http://schemas.microsoft.com/office/drawing/2014/main" id="{5D51D8DA-4533-4D4C-2D6C-052FF31F7355}"/>
              </a:ext>
            </a:extLst>
          </p:cNvPr>
          <p:cNvPicPr>
            <a:picLocks noChangeAspect="1"/>
          </p:cNvPicPr>
          <p:nvPr/>
        </p:nvPicPr>
        <p:blipFill>
          <a:blip r:embed="rId8"/>
          <a:stretch>
            <a:fillRect/>
          </a:stretch>
        </p:blipFill>
        <p:spPr>
          <a:xfrm>
            <a:off x="10978271" y="134886"/>
            <a:ext cx="1051803" cy="639610"/>
          </a:xfrm>
          <a:prstGeom prst="rect">
            <a:avLst/>
          </a:prstGeom>
        </p:spPr>
      </p:pic>
    </p:spTree>
    <p:extLst>
      <p:ext uri="{BB962C8B-B14F-4D97-AF65-F5344CB8AC3E}">
        <p14:creationId xmlns:p14="http://schemas.microsoft.com/office/powerpoint/2010/main" val="14426243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3955492-F2BC-6ADF-52B3-D8607A0F5FFD}"/>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82799" y="1636158"/>
            <a:ext cx="6744895" cy="47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F6EFBA5D-B8A9-5A47-9176-F5630085AF09}"/>
              </a:ext>
            </a:extLst>
          </p:cNvPr>
          <p:cNvSpPr txBox="1">
            <a:spLocks/>
          </p:cNvSpPr>
          <p:nvPr/>
        </p:nvSpPr>
        <p:spPr>
          <a:xfrm>
            <a:off x="361126" y="199558"/>
            <a:ext cx="5498432" cy="668833"/>
          </a:xfrm>
          <a:prstGeom prst="rect">
            <a:avLst/>
          </a:prstGeom>
        </p:spPr>
        <p:txBody>
          <a:bodyPr/>
          <a:lstStyle>
            <a:lvl1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1pPr>
            <a:lvl2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2pPr>
            <a:lvl3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3pPr>
            <a:lvl4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4pPr>
            <a:lvl5pPr algn="l" defTabSz="1089025" rtl="0" eaLnBrk="0" fontAlgn="base" hangingPunct="0">
              <a:spcBef>
                <a:spcPct val="0"/>
              </a:spcBef>
              <a:spcAft>
                <a:spcPct val="0"/>
              </a:spcAft>
              <a:defRPr sz="3500">
                <a:solidFill>
                  <a:srgbClr val="5F5F5F"/>
                </a:solidFill>
                <a:latin typeface="AvantGarde Md BT" pitchFamily="34" charset="0"/>
                <a:ea typeface="MS PGothic" panose="020B0600070205080204" pitchFamily="34" charset="-128"/>
                <a:cs typeface="MS PGothic" charset="0"/>
              </a:defRPr>
            </a:lvl5pPr>
            <a:lvl6pPr marL="457200" algn="l" defTabSz="1089025" rtl="0" fontAlgn="base">
              <a:spcBef>
                <a:spcPct val="0"/>
              </a:spcBef>
              <a:spcAft>
                <a:spcPct val="0"/>
              </a:spcAft>
              <a:defRPr sz="3100">
                <a:solidFill>
                  <a:schemeClr val="bg1"/>
                </a:solidFill>
                <a:latin typeface="Calibri" pitchFamily="34" charset="0"/>
              </a:defRPr>
            </a:lvl6pPr>
            <a:lvl7pPr marL="914400" algn="l" defTabSz="1089025" rtl="0" fontAlgn="base">
              <a:spcBef>
                <a:spcPct val="0"/>
              </a:spcBef>
              <a:spcAft>
                <a:spcPct val="0"/>
              </a:spcAft>
              <a:defRPr sz="3100">
                <a:solidFill>
                  <a:schemeClr val="bg1"/>
                </a:solidFill>
                <a:latin typeface="Calibri" pitchFamily="34" charset="0"/>
              </a:defRPr>
            </a:lvl7pPr>
            <a:lvl8pPr marL="1371600" algn="l" defTabSz="1089025" rtl="0" fontAlgn="base">
              <a:spcBef>
                <a:spcPct val="0"/>
              </a:spcBef>
              <a:spcAft>
                <a:spcPct val="0"/>
              </a:spcAft>
              <a:defRPr sz="3100">
                <a:solidFill>
                  <a:schemeClr val="bg1"/>
                </a:solidFill>
                <a:latin typeface="Calibri" pitchFamily="34" charset="0"/>
              </a:defRPr>
            </a:lvl8pPr>
            <a:lvl9pPr marL="1828800" algn="l" defTabSz="1089025" rtl="0" fontAlgn="base">
              <a:spcBef>
                <a:spcPct val="0"/>
              </a:spcBef>
              <a:spcAft>
                <a:spcPct val="0"/>
              </a:spcAft>
              <a:defRPr sz="3100">
                <a:solidFill>
                  <a:schemeClr val="bg1"/>
                </a:solidFill>
                <a:latin typeface="Calibri" pitchFamily="34" charset="0"/>
              </a:defRPr>
            </a:lvl9pPr>
          </a:lstStyle>
          <a:p>
            <a:endParaRPr lang="en-AU" kern="0" dirty="0"/>
          </a:p>
        </p:txBody>
      </p:sp>
      <p:sp>
        <p:nvSpPr>
          <p:cNvPr id="5" name="TextBox 4">
            <a:extLst>
              <a:ext uri="{FF2B5EF4-FFF2-40B4-BE49-F238E27FC236}">
                <a16:creationId xmlns:a16="http://schemas.microsoft.com/office/drawing/2014/main" id="{614B9C7F-339B-BB85-1781-934FD3A1FB2D}"/>
              </a:ext>
            </a:extLst>
          </p:cNvPr>
          <p:cNvSpPr txBox="1"/>
          <p:nvPr/>
        </p:nvSpPr>
        <p:spPr>
          <a:xfrm>
            <a:off x="267481" y="1952452"/>
            <a:ext cx="4757881" cy="3570208"/>
          </a:xfrm>
          <a:prstGeom prst="rect">
            <a:avLst/>
          </a:prstGeom>
          <a:noFill/>
        </p:spPr>
        <p:txBody>
          <a:bodyPr wrap="square" rtlCol="0">
            <a:spAutoFit/>
          </a:bodyPr>
          <a:lstStyle/>
          <a:p>
            <a:pPr marL="285750" indent="-285750">
              <a:buClr>
                <a:srgbClr val="CE2027"/>
              </a:buClr>
              <a:buFont typeface="Wingdings" panose="05000000000000000000" pitchFamily="2" charset="2"/>
              <a:buChar char="§"/>
            </a:pPr>
            <a:r>
              <a:rPr lang="en-AU" sz="1800" dirty="0">
                <a:latin typeface="+mn-lt"/>
              </a:rPr>
              <a:t>Southern extension of the shear corridor that hosts Great Western.</a:t>
            </a:r>
            <a:r>
              <a:rPr lang="en-AU" sz="1800" baseline="30000" dirty="0">
                <a:latin typeface="+mn-lt"/>
              </a:rPr>
              <a:t>1</a:t>
            </a:r>
            <a:endParaRPr lang="en-AU" sz="1800" dirty="0">
              <a:latin typeface="+mn-lt"/>
            </a:endParaRPr>
          </a:p>
          <a:p>
            <a:pPr marL="285750" indent="-285750">
              <a:buClr>
                <a:srgbClr val="CE2027"/>
              </a:buClr>
              <a:buFont typeface="Wingdings" panose="05000000000000000000" pitchFamily="2" charset="2"/>
              <a:buChar char="§"/>
            </a:pPr>
            <a:r>
              <a:rPr lang="en-AU" sz="1800" dirty="0">
                <a:latin typeface="+mn-lt"/>
              </a:rPr>
              <a:t>12km strike of sheared mafic-intermediate contact (the key contact).</a:t>
            </a:r>
          </a:p>
          <a:p>
            <a:pPr marL="285750" indent="-285750">
              <a:buClr>
                <a:srgbClr val="CE2027"/>
              </a:buClr>
              <a:buFont typeface="Wingdings" panose="05000000000000000000" pitchFamily="2" charset="2"/>
              <a:buChar char="§"/>
            </a:pPr>
            <a:r>
              <a:rPr lang="en-AU" sz="1800" dirty="0">
                <a:latin typeface="+mn-lt"/>
              </a:rPr>
              <a:t>First pass drilling intersected</a:t>
            </a:r>
            <a:r>
              <a:rPr lang="en-AU" sz="1800" baseline="30000" dirty="0">
                <a:latin typeface="+mn-lt"/>
              </a:rPr>
              <a:t>1 </a:t>
            </a:r>
            <a:r>
              <a:rPr lang="en-AU" sz="1800" dirty="0">
                <a:latin typeface="+mn-lt"/>
              </a:rPr>
              <a:t>:</a:t>
            </a:r>
          </a:p>
          <a:p>
            <a:pPr marL="742950" lvl="1" indent="-285750">
              <a:buClr>
                <a:srgbClr val="CE2027"/>
              </a:buClr>
              <a:buFont typeface="Wingdings" panose="05000000000000000000" pitchFamily="2" charset="2"/>
              <a:buChar char="§"/>
            </a:pPr>
            <a:r>
              <a:rPr lang="en-AU" sz="1800" dirty="0">
                <a:latin typeface="+mn-lt"/>
              </a:rPr>
              <a:t>PBAC0003: 12m @ 1.1g/t Au incl 3m @ 2.7g/t Au.	</a:t>
            </a:r>
          </a:p>
          <a:p>
            <a:pPr marL="285750" indent="-285750">
              <a:buClr>
                <a:srgbClr val="CE2027"/>
              </a:buClr>
              <a:buFont typeface="Wingdings" panose="05000000000000000000" pitchFamily="2" charset="2"/>
              <a:buChar char="§"/>
            </a:pPr>
            <a:endParaRPr lang="en-AU" sz="1800" dirty="0">
              <a:highlight>
                <a:srgbClr val="FFFF00"/>
              </a:highlight>
              <a:latin typeface="+mn-lt"/>
            </a:endParaRPr>
          </a:p>
          <a:p>
            <a:pPr>
              <a:buClr>
                <a:srgbClr val="CE2027"/>
              </a:buClr>
            </a:pPr>
            <a:endParaRPr lang="en-AU" sz="1800" dirty="0">
              <a:latin typeface="+mn-lt"/>
            </a:endParaRPr>
          </a:p>
          <a:p>
            <a:pPr>
              <a:buClr>
                <a:srgbClr val="CE2027"/>
              </a:buClr>
            </a:pPr>
            <a:endParaRPr lang="en-AU" sz="1800" dirty="0">
              <a:solidFill>
                <a:srgbClr val="606060"/>
              </a:solidFill>
              <a:latin typeface="+mn-lt"/>
            </a:endParaRPr>
          </a:p>
          <a:p>
            <a:pPr>
              <a:buClr>
                <a:srgbClr val="CE2027"/>
              </a:buClr>
            </a:pPr>
            <a:r>
              <a:rPr lang="en-AU" dirty="0">
                <a:solidFill>
                  <a:srgbClr val="606060"/>
                </a:solidFill>
                <a:latin typeface="+mn-lt"/>
              </a:rPr>
              <a:t>1. Refer to ASX announcement dated 3 June 2026. </a:t>
            </a:r>
          </a:p>
          <a:p>
            <a:pPr marL="342900" indent="-342900">
              <a:buClr>
                <a:srgbClr val="CE2027"/>
              </a:buClr>
              <a:buAutoNum type="arabicPeriod"/>
            </a:pPr>
            <a:endParaRPr lang="en-AU" sz="1800" dirty="0">
              <a:latin typeface="+mn-lt"/>
            </a:endParaRPr>
          </a:p>
          <a:p>
            <a:pPr marL="171450" indent="-171450">
              <a:buFont typeface="Arial" panose="020B0604020202020204" pitchFamily="34" charset="0"/>
              <a:buChar char="•"/>
            </a:pPr>
            <a:endParaRPr lang="en-AU" sz="1600" dirty="0">
              <a:latin typeface="+mn-lt"/>
            </a:endParaRPr>
          </a:p>
        </p:txBody>
      </p:sp>
      <p:sp>
        <p:nvSpPr>
          <p:cNvPr id="6" name="Text 0">
            <a:extLst>
              <a:ext uri="{FF2B5EF4-FFF2-40B4-BE49-F238E27FC236}">
                <a16:creationId xmlns:a16="http://schemas.microsoft.com/office/drawing/2014/main" id="{4CB2157E-FBB2-0B0B-B2DF-BC342E81CE05}"/>
              </a:ext>
            </a:extLst>
          </p:cNvPr>
          <p:cNvSpPr txBox="1"/>
          <p:nvPr/>
        </p:nvSpPr>
        <p:spPr>
          <a:xfrm>
            <a:off x="361126" y="325039"/>
            <a:ext cx="8686800" cy="256032"/>
          </a:xfrm>
          <a:prstGeom prst="rect">
            <a:avLst/>
          </a:prstGeom>
          <a:noFill/>
          <a:ln/>
        </p:spPr>
        <p:txBody>
          <a:bodyPr wrap="square" lIns="0" tIns="0" rIns="0" bIns="0" rtlCol="0" anchor="ctr"/>
          <a:lstStyle/>
          <a:p>
            <a:pPr marL="0" indent="0">
              <a:buNone/>
            </a:pPr>
            <a:r>
              <a:rPr lang="en-US" sz="1250" b="1" kern="0" spc="200" dirty="0">
                <a:solidFill>
                  <a:srgbClr val="CE2027"/>
                </a:solidFill>
                <a:latin typeface="AvantGarde Md BT" panose="020B0602020202020204"/>
                <a:ea typeface="Calibri" pitchFamily="34" charset="-122"/>
                <a:cs typeface="Calibri" pitchFamily="34" charset="-120"/>
              </a:rPr>
              <a:t>AU–AG SPLAY STRUCTURE TARGETS</a:t>
            </a:r>
            <a:endParaRPr lang="en-US" sz="1250" dirty="0">
              <a:latin typeface="AvantGarde Md BT" panose="020B0602020202020204"/>
            </a:endParaRPr>
          </a:p>
        </p:txBody>
      </p:sp>
      <p:sp>
        <p:nvSpPr>
          <p:cNvPr id="8" name="Text 1">
            <a:extLst>
              <a:ext uri="{FF2B5EF4-FFF2-40B4-BE49-F238E27FC236}">
                <a16:creationId xmlns:a16="http://schemas.microsoft.com/office/drawing/2014/main" id="{C1F050A6-5AA2-8ACB-2D3B-AB5CB85D568B}"/>
              </a:ext>
            </a:extLst>
          </p:cNvPr>
          <p:cNvSpPr txBox="1"/>
          <p:nvPr/>
        </p:nvSpPr>
        <p:spPr>
          <a:xfrm>
            <a:off x="361126" y="562783"/>
            <a:ext cx="9784080" cy="621792"/>
          </a:xfrm>
          <a:prstGeom prst="rect">
            <a:avLst/>
          </a:prstGeom>
          <a:noFill/>
          <a:ln/>
        </p:spPr>
        <p:txBody>
          <a:bodyPr wrap="square" lIns="0" tIns="0" rIns="0" bIns="0" rtlCol="0" anchor="ctr"/>
          <a:lstStyle/>
          <a:p>
            <a:pPr marL="0" indent="0">
              <a:buNone/>
            </a:pPr>
            <a:r>
              <a:rPr lang="en-US" sz="3200" b="1" dirty="0">
                <a:solidFill>
                  <a:srgbClr val="606060"/>
                </a:solidFill>
                <a:latin typeface="AvantGarde Md BT" panose="020B0602020202020204"/>
                <a:ea typeface="Calibri" pitchFamily="34" charset="-122"/>
                <a:cs typeface="Calibri" pitchFamily="34" charset="-120"/>
              </a:rPr>
              <a:t>Great Western South</a:t>
            </a:r>
            <a:endParaRPr lang="en-US" sz="3200" dirty="0">
              <a:solidFill>
                <a:srgbClr val="606060"/>
              </a:solidFill>
              <a:latin typeface="AvantGarde Md BT" panose="020B0602020202020204"/>
            </a:endParaRPr>
          </a:p>
        </p:txBody>
      </p:sp>
      <p:sp>
        <p:nvSpPr>
          <p:cNvPr id="10" name="Text 2">
            <a:extLst>
              <a:ext uri="{FF2B5EF4-FFF2-40B4-BE49-F238E27FC236}">
                <a16:creationId xmlns:a16="http://schemas.microsoft.com/office/drawing/2014/main" id="{3512EC98-D69B-5D5B-886D-DCA3F5716529}"/>
              </a:ext>
            </a:extLst>
          </p:cNvPr>
          <p:cNvSpPr txBox="1"/>
          <p:nvPr/>
        </p:nvSpPr>
        <p:spPr>
          <a:xfrm>
            <a:off x="361126" y="1175431"/>
            <a:ext cx="9784080" cy="310896"/>
          </a:xfrm>
          <a:prstGeom prst="rect">
            <a:avLst/>
          </a:prstGeom>
          <a:noFill/>
          <a:ln/>
        </p:spPr>
        <p:txBody>
          <a:bodyPr wrap="square" lIns="0" tIns="0" rIns="0" bIns="0" rtlCol="0" anchor="t"/>
          <a:lstStyle/>
          <a:p>
            <a:pPr marL="0" indent="0">
              <a:buNone/>
            </a:pPr>
            <a:r>
              <a:rPr lang="en-US" sz="1500" i="1" dirty="0">
                <a:solidFill>
                  <a:srgbClr val="6B6B6B"/>
                </a:solidFill>
                <a:latin typeface="+mn-lt"/>
                <a:ea typeface="Calibri" pitchFamily="34" charset="-122"/>
                <a:cs typeface="Calibri" pitchFamily="34" charset="-120"/>
              </a:rPr>
              <a:t>The southern extension of the shear corridor that hosts Great Western</a:t>
            </a:r>
            <a:endParaRPr lang="en-US" sz="1500" dirty="0">
              <a:latin typeface="+mn-lt"/>
            </a:endParaRPr>
          </a:p>
        </p:txBody>
      </p:sp>
      <p:pic>
        <p:nvPicPr>
          <p:cNvPr id="12" name="Image 0" descr="img/logo_h_transparent.png">
            <a:extLst>
              <a:ext uri="{FF2B5EF4-FFF2-40B4-BE49-F238E27FC236}">
                <a16:creationId xmlns:a16="http://schemas.microsoft.com/office/drawing/2014/main" id="{3197CCB5-7272-624A-A631-E6010EC8159E}"/>
              </a:ext>
            </a:extLst>
          </p:cNvPr>
          <p:cNvPicPr>
            <a:picLocks noChangeAspect="1"/>
          </p:cNvPicPr>
          <p:nvPr/>
        </p:nvPicPr>
        <p:blipFill>
          <a:blip r:embed="rId3"/>
          <a:stretch>
            <a:fillRect/>
          </a:stretch>
        </p:blipFill>
        <p:spPr>
          <a:xfrm>
            <a:off x="10607040" y="384048"/>
            <a:ext cx="1051560" cy="639462"/>
          </a:xfrm>
          <a:prstGeom prst="rect">
            <a:avLst/>
          </a:prstGeom>
        </p:spPr>
      </p:pic>
    </p:spTree>
    <p:extLst>
      <p:ext uri="{BB962C8B-B14F-4D97-AF65-F5344CB8AC3E}">
        <p14:creationId xmlns:p14="http://schemas.microsoft.com/office/powerpoint/2010/main" val="75214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AU–AG SPLAY STRUCTURE TARGETS</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2701" b="1" dirty="0">
                <a:solidFill>
                  <a:srgbClr val="606060"/>
                </a:solidFill>
                <a:latin typeface="AvantGarde Md BT"/>
                <a:ea typeface="Calibri" pitchFamily="34" charset="-122"/>
                <a:cs typeface="Calibri" pitchFamily="34" charset="-120"/>
              </a:rPr>
              <a:t>Dusk 'til Dawn — A 109koz Resource With Intrusion-Related Upside</a:t>
            </a:r>
            <a:endParaRPr lang="en-US" sz="2701" dirty="0">
              <a:solidFill>
                <a:srgbClr val="606060"/>
              </a:solidFill>
              <a:latin typeface="AvantGarde Md BT"/>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r>
              <a:rPr lang="en-US" sz="1500" i="1" dirty="0">
                <a:solidFill>
                  <a:srgbClr val="6B6B6B"/>
                </a:solidFill>
                <a:latin typeface="+mn-lt"/>
                <a:ea typeface="Calibri" pitchFamily="34" charset="-122"/>
                <a:cs typeface="Calibri" pitchFamily="34" charset="-120"/>
              </a:rPr>
              <a:t>Extensive geophysics has defined key intrusions either side of the Celia Shear Zone — a very large hydrothermal system</a:t>
            </a:r>
            <a:endParaRPr lang="en-US" sz="15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6" name="Text 3"/>
          <p:cNvSpPr txBox="1"/>
          <p:nvPr/>
        </p:nvSpPr>
        <p:spPr>
          <a:xfrm>
            <a:off x="548943" y="1692032"/>
            <a:ext cx="4527328" cy="2515182"/>
          </a:xfrm>
          <a:prstGeom prst="rect">
            <a:avLst/>
          </a:prstGeom>
          <a:noFill/>
          <a:ln/>
        </p:spPr>
        <p:txBody>
          <a:bodyPr wrap="square" lIns="0" tIns="0" rIns="0" bIns="0" rtlCol="0" anchor="t"/>
          <a:lstStyle/>
          <a:p>
            <a:pPr marL="177836" indent="-177836" algn="just">
              <a:lnSpc>
                <a:spcPct val="105000"/>
              </a:lnSpc>
              <a:spcAft>
                <a:spcPts val="600"/>
              </a:spcAft>
              <a:buSzPct val="100000"/>
              <a:buChar char="•"/>
            </a:pPr>
            <a:r>
              <a:rPr lang="en-US" sz="1300" dirty="0">
                <a:solidFill>
                  <a:srgbClr val="2B2B2B"/>
                </a:solidFill>
                <a:latin typeface="+mn-lt"/>
                <a:ea typeface="Calibri" pitchFamily="34" charset="-122"/>
                <a:cs typeface="Calibri" pitchFamily="34" charset="-120"/>
              </a:rPr>
              <a:t>Extensive geophysical work has defined the key Western and Eastern intrusions.</a:t>
            </a:r>
            <a:endParaRPr lang="en-US" sz="1300" dirty="0">
              <a:latin typeface="+mn-lt"/>
            </a:endParaRPr>
          </a:p>
          <a:p>
            <a:pPr marL="177836" indent="-177836" algn="just">
              <a:lnSpc>
                <a:spcPct val="105000"/>
              </a:lnSpc>
              <a:spcAft>
                <a:spcPts val="600"/>
              </a:spcAft>
              <a:buSzPct val="100000"/>
              <a:buChar char="•"/>
            </a:pPr>
            <a:r>
              <a:rPr lang="en-US" sz="1300" dirty="0">
                <a:solidFill>
                  <a:srgbClr val="2B2B2B"/>
                </a:solidFill>
                <a:latin typeface="+mn-lt"/>
                <a:ea typeface="Calibri" pitchFamily="34" charset="-122"/>
                <a:cs typeface="Calibri" pitchFamily="34" charset="-120"/>
              </a:rPr>
              <a:t>Alteration and large Au–Ag–Mo–Cu–Bi–Te geochemical trends coincide with the intrusive features.</a:t>
            </a:r>
            <a:endParaRPr lang="en-US" sz="1300" dirty="0">
              <a:latin typeface="+mn-lt"/>
            </a:endParaRPr>
          </a:p>
          <a:p>
            <a:pPr marL="177836" indent="-177836" algn="just">
              <a:lnSpc>
                <a:spcPct val="105000"/>
              </a:lnSpc>
              <a:spcAft>
                <a:spcPts val="600"/>
              </a:spcAft>
              <a:buSzPct val="100000"/>
              <a:buChar char="•"/>
            </a:pPr>
            <a:r>
              <a:rPr lang="en-US" sz="1300" dirty="0">
                <a:solidFill>
                  <a:srgbClr val="2B2B2B"/>
                </a:solidFill>
                <a:latin typeface="+mn-lt"/>
                <a:ea typeface="Calibri" pitchFamily="34" charset="-122"/>
                <a:cs typeface="Calibri" pitchFamily="34" charset="-120"/>
              </a:rPr>
              <a:t>Major flexures of the Celia and Django shear zones around the intrusions — linked to the existing gold deposit and untested at depth.</a:t>
            </a:r>
            <a:endParaRPr lang="en-US" sz="1300" dirty="0">
              <a:latin typeface="+mn-lt"/>
            </a:endParaRPr>
          </a:p>
          <a:p>
            <a:pPr marL="177836" indent="-177836" algn="just">
              <a:lnSpc>
                <a:spcPct val="105000"/>
              </a:lnSpc>
              <a:spcAft>
                <a:spcPts val="600"/>
              </a:spcAft>
              <a:buSzPct val="100000"/>
              <a:buChar char="•"/>
            </a:pPr>
            <a:r>
              <a:rPr lang="en-US" sz="1300" b="1" dirty="0">
                <a:solidFill>
                  <a:srgbClr val="1F1F1F"/>
                </a:solidFill>
                <a:latin typeface="+mn-lt"/>
                <a:ea typeface="Calibri" pitchFamily="34" charset="-122"/>
                <a:cs typeface="Calibri" pitchFamily="34" charset="-120"/>
              </a:rPr>
              <a:t>Resource: </a:t>
            </a:r>
            <a:r>
              <a:rPr lang="en-US" sz="1300" dirty="0">
                <a:solidFill>
                  <a:srgbClr val="2B2B2B"/>
                </a:solidFill>
                <a:latin typeface="+mn-lt"/>
                <a:ea typeface="Calibri" pitchFamily="34" charset="-122"/>
                <a:cs typeface="Calibri" pitchFamily="34" charset="-120"/>
              </a:rPr>
              <a:t>3.5Mt @ 1.0 g/t Au for 108,900oz Inferred (0.5 g/t cut-off).</a:t>
            </a:r>
            <a:endParaRPr lang="en-US" sz="1300" dirty="0">
              <a:latin typeface="+mn-lt"/>
            </a:endParaRPr>
          </a:p>
        </p:txBody>
      </p:sp>
      <p:sp>
        <p:nvSpPr>
          <p:cNvPr id="7" name="Shape 4"/>
          <p:cNvSpPr/>
          <p:nvPr/>
        </p:nvSpPr>
        <p:spPr>
          <a:xfrm>
            <a:off x="548943" y="4252944"/>
            <a:ext cx="4527328" cy="1856662"/>
          </a:xfrm>
          <a:prstGeom prst="roundRect">
            <a:avLst>
              <a:gd name="adj" fmla="val 3941"/>
            </a:avLst>
          </a:prstGeom>
          <a:solidFill>
            <a:srgbClr val="F4F4F4"/>
          </a:solidFill>
          <a:ln w="12700">
            <a:solidFill>
              <a:srgbClr val="F4F4F4"/>
            </a:solidFill>
            <a:prstDash val="solid"/>
          </a:ln>
        </p:spPr>
        <p:txBody>
          <a:bodyPr/>
          <a:lstStyle/>
          <a:p>
            <a:endParaRPr lang="en-US"/>
          </a:p>
        </p:txBody>
      </p:sp>
      <p:sp>
        <p:nvSpPr>
          <p:cNvPr id="8" name="Text 5"/>
          <p:cNvSpPr txBox="1"/>
          <p:nvPr/>
        </p:nvSpPr>
        <p:spPr>
          <a:xfrm>
            <a:off x="750157" y="4344406"/>
            <a:ext cx="4115753" cy="228653"/>
          </a:xfrm>
          <a:prstGeom prst="rect">
            <a:avLst/>
          </a:prstGeom>
          <a:noFill/>
          <a:ln/>
        </p:spPr>
        <p:txBody>
          <a:bodyPr wrap="square" lIns="0" tIns="0" rIns="0" bIns="0" rtlCol="0" anchor="t"/>
          <a:lstStyle/>
          <a:p>
            <a:pPr>
              <a:lnSpc>
                <a:spcPct val="105000"/>
              </a:lnSpc>
            </a:pPr>
            <a:r>
              <a:rPr lang="en-US" b="1" kern="0" spc="150" dirty="0">
                <a:solidFill>
                  <a:srgbClr val="CE2027"/>
                </a:solidFill>
                <a:latin typeface="+mn-lt"/>
                <a:ea typeface="Calibri" pitchFamily="34" charset="-122"/>
                <a:cs typeface="Calibri" pitchFamily="34" charset="-120"/>
              </a:rPr>
              <a:t>PEAK RESULTS</a:t>
            </a:r>
            <a:r>
              <a:rPr lang="en-US" b="1" kern="0" spc="150" baseline="30000" dirty="0">
                <a:solidFill>
                  <a:srgbClr val="CE2027"/>
                </a:solidFill>
                <a:latin typeface="+mn-lt"/>
                <a:ea typeface="Calibri" pitchFamily="34" charset="-122"/>
                <a:cs typeface="Calibri" pitchFamily="34" charset="-120"/>
              </a:rPr>
              <a:t>1</a:t>
            </a:r>
            <a:endParaRPr lang="en-US" baseline="30000" dirty="0">
              <a:latin typeface="+mn-lt"/>
            </a:endParaRPr>
          </a:p>
        </p:txBody>
      </p:sp>
      <p:sp>
        <p:nvSpPr>
          <p:cNvPr id="9" name="Text 6"/>
          <p:cNvSpPr txBox="1"/>
          <p:nvPr/>
        </p:nvSpPr>
        <p:spPr>
          <a:xfrm>
            <a:off x="750157" y="4646228"/>
            <a:ext cx="2103607" cy="329260"/>
          </a:xfrm>
          <a:prstGeom prst="rect">
            <a:avLst/>
          </a:prstGeom>
          <a:noFill/>
          <a:ln/>
        </p:spPr>
        <p:txBody>
          <a:bodyPr wrap="square" lIns="0" tIns="0" rIns="0" bIns="0" rtlCol="0" anchor="ctr"/>
          <a:lstStyle/>
          <a:p>
            <a:r>
              <a:rPr lang="en-US" sz="1800" b="1" dirty="0">
                <a:solidFill>
                  <a:srgbClr val="1F1F1F"/>
                </a:solidFill>
                <a:latin typeface="+mn-lt"/>
                <a:ea typeface="Calibri" pitchFamily="34" charset="-122"/>
                <a:cs typeface="Calibri" pitchFamily="34" charset="-120"/>
              </a:rPr>
              <a:t>33m @ 3.6 g/t Au</a:t>
            </a:r>
            <a:endParaRPr lang="en-US" sz="1800" dirty="0">
              <a:latin typeface="+mn-lt"/>
            </a:endParaRPr>
          </a:p>
        </p:txBody>
      </p:sp>
      <p:sp>
        <p:nvSpPr>
          <p:cNvPr id="10" name="Text 7"/>
          <p:cNvSpPr txBox="1"/>
          <p:nvPr/>
        </p:nvSpPr>
        <p:spPr>
          <a:xfrm>
            <a:off x="750157" y="4975487"/>
            <a:ext cx="2103607" cy="274384"/>
          </a:xfrm>
          <a:prstGeom prst="rect">
            <a:avLst/>
          </a:prstGeom>
          <a:noFill/>
          <a:ln/>
        </p:spPr>
        <p:txBody>
          <a:bodyPr wrap="square" lIns="0" tIns="0" rIns="0" bIns="0" rtlCol="0" anchor="ctr"/>
          <a:lstStyle/>
          <a:p>
            <a:r>
              <a:rPr lang="en-US" sz="1150" dirty="0">
                <a:solidFill>
                  <a:srgbClr val="6B6B6B"/>
                </a:solidFill>
                <a:latin typeface="+mn-lt"/>
                <a:ea typeface="Calibri" pitchFamily="34" charset="-122"/>
                <a:cs typeface="Calibri" pitchFamily="34" charset="-120"/>
              </a:rPr>
              <a:t>from 61m — DTDR001</a:t>
            </a:r>
            <a:endParaRPr lang="en-US" sz="1150" dirty="0">
              <a:latin typeface="+mn-lt"/>
            </a:endParaRPr>
          </a:p>
        </p:txBody>
      </p:sp>
      <p:sp>
        <p:nvSpPr>
          <p:cNvPr id="11" name="Text 8"/>
          <p:cNvSpPr txBox="1"/>
          <p:nvPr/>
        </p:nvSpPr>
        <p:spPr>
          <a:xfrm>
            <a:off x="2899495" y="4646228"/>
            <a:ext cx="2103607" cy="329260"/>
          </a:xfrm>
          <a:prstGeom prst="rect">
            <a:avLst/>
          </a:prstGeom>
          <a:noFill/>
          <a:ln/>
        </p:spPr>
        <p:txBody>
          <a:bodyPr wrap="square" lIns="0" tIns="0" rIns="0" bIns="0" rtlCol="0" anchor="ctr"/>
          <a:lstStyle/>
          <a:p>
            <a:r>
              <a:rPr lang="en-US" sz="1800" b="1" dirty="0">
                <a:solidFill>
                  <a:srgbClr val="1F1F1F"/>
                </a:solidFill>
                <a:latin typeface="+mn-lt"/>
                <a:ea typeface="Calibri" pitchFamily="34" charset="-122"/>
                <a:cs typeface="Calibri" pitchFamily="34" charset="-120"/>
              </a:rPr>
              <a:t>14m @ 10.0 g/t Au</a:t>
            </a:r>
            <a:endParaRPr lang="en-US" sz="1800" dirty="0">
              <a:latin typeface="+mn-lt"/>
            </a:endParaRPr>
          </a:p>
        </p:txBody>
      </p:sp>
      <p:sp>
        <p:nvSpPr>
          <p:cNvPr id="12" name="Text 9"/>
          <p:cNvSpPr txBox="1"/>
          <p:nvPr/>
        </p:nvSpPr>
        <p:spPr>
          <a:xfrm>
            <a:off x="2899495" y="4975487"/>
            <a:ext cx="2103607" cy="274384"/>
          </a:xfrm>
          <a:prstGeom prst="rect">
            <a:avLst/>
          </a:prstGeom>
          <a:noFill/>
          <a:ln/>
        </p:spPr>
        <p:txBody>
          <a:bodyPr wrap="square" lIns="0" tIns="0" rIns="0" bIns="0" rtlCol="0" anchor="ctr"/>
          <a:lstStyle/>
          <a:p>
            <a:r>
              <a:rPr lang="en-US" sz="1150" dirty="0">
                <a:solidFill>
                  <a:srgbClr val="6B6B6B"/>
                </a:solidFill>
                <a:latin typeface="+mn-lt"/>
                <a:ea typeface="Calibri" pitchFamily="34" charset="-122"/>
                <a:cs typeface="Calibri" pitchFamily="34" charset="-120"/>
              </a:rPr>
              <a:t>from 50m — DDRC001</a:t>
            </a:r>
            <a:endParaRPr lang="en-US" sz="1150" dirty="0">
              <a:latin typeface="+mn-lt"/>
            </a:endParaRPr>
          </a:p>
        </p:txBody>
      </p:sp>
      <p:sp>
        <p:nvSpPr>
          <p:cNvPr id="13" name="Text 10"/>
          <p:cNvSpPr txBox="1"/>
          <p:nvPr/>
        </p:nvSpPr>
        <p:spPr>
          <a:xfrm>
            <a:off x="750157" y="5332186"/>
            <a:ext cx="2103607" cy="329260"/>
          </a:xfrm>
          <a:prstGeom prst="rect">
            <a:avLst/>
          </a:prstGeom>
          <a:noFill/>
          <a:ln/>
        </p:spPr>
        <p:txBody>
          <a:bodyPr wrap="square" lIns="0" tIns="0" rIns="0" bIns="0" rtlCol="0" anchor="ctr"/>
          <a:lstStyle/>
          <a:p>
            <a:r>
              <a:rPr lang="en-US" sz="1800" b="1" dirty="0">
                <a:solidFill>
                  <a:srgbClr val="1F1F1F"/>
                </a:solidFill>
                <a:latin typeface="+mn-lt"/>
                <a:ea typeface="Calibri" pitchFamily="34" charset="-122"/>
                <a:cs typeface="Calibri" pitchFamily="34" charset="-120"/>
              </a:rPr>
              <a:t>13m @ 8.8 g/t Au</a:t>
            </a:r>
            <a:endParaRPr lang="en-US" sz="1800" dirty="0">
              <a:latin typeface="+mn-lt"/>
            </a:endParaRPr>
          </a:p>
        </p:txBody>
      </p:sp>
      <p:sp>
        <p:nvSpPr>
          <p:cNvPr id="14" name="Text 11"/>
          <p:cNvSpPr txBox="1"/>
          <p:nvPr/>
        </p:nvSpPr>
        <p:spPr>
          <a:xfrm>
            <a:off x="750157" y="5661446"/>
            <a:ext cx="2103607" cy="274384"/>
          </a:xfrm>
          <a:prstGeom prst="rect">
            <a:avLst/>
          </a:prstGeom>
          <a:noFill/>
          <a:ln/>
        </p:spPr>
        <p:txBody>
          <a:bodyPr wrap="square" lIns="0" tIns="0" rIns="0" bIns="0" rtlCol="0" anchor="ctr"/>
          <a:lstStyle/>
          <a:p>
            <a:r>
              <a:rPr lang="en-US" sz="1150" dirty="0">
                <a:solidFill>
                  <a:srgbClr val="6B6B6B"/>
                </a:solidFill>
                <a:latin typeface="+mn-lt"/>
                <a:ea typeface="Calibri" pitchFamily="34" charset="-122"/>
                <a:cs typeface="Calibri" pitchFamily="34" charset="-120"/>
              </a:rPr>
              <a:t>from 111m — DDRC014</a:t>
            </a:r>
            <a:endParaRPr lang="en-US" sz="1150" dirty="0">
              <a:latin typeface="+mn-lt"/>
            </a:endParaRPr>
          </a:p>
        </p:txBody>
      </p:sp>
      <p:sp>
        <p:nvSpPr>
          <p:cNvPr id="15" name="Text 12"/>
          <p:cNvSpPr txBox="1"/>
          <p:nvPr/>
        </p:nvSpPr>
        <p:spPr>
          <a:xfrm>
            <a:off x="2899495" y="5332186"/>
            <a:ext cx="2103607" cy="329260"/>
          </a:xfrm>
          <a:prstGeom prst="rect">
            <a:avLst/>
          </a:prstGeom>
          <a:noFill/>
          <a:ln/>
        </p:spPr>
        <p:txBody>
          <a:bodyPr wrap="square" lIns="0" tIns="0" rIns="0" bIns="0" rtlCol="0" anchor="ctr"/>
          <a:lstStyle/>
          <a:p>
            <a:r>
              <a:rPr lang="en-US" sz="1800" b="1" dirty="0">
                <a:solidFill>
                  <a:srgbClr val="1F1F1F"/>
                </a:solidFill>
                <a:latin typeface="+mn-lt"/>
                <a:ea typeface="Calibri" pitchFamily="34" charset="-122"/>
                <a:cs typeface="Calibri" pitchFamily="34" charset="-120"/>
              </a:rPr>
              <a:t>30m @ 2.0 g/t Au</a:t>
            </a:r>
            <a:endParaRPr lang="en-US" sz="1800" dirty="0">
              <a:latin typeface="+mn-lt"/>
            </a:endParaRPr>
          </a:p>
        </p:txBody>
      </p:sp>
      <p:sp>
        <p:nvSpPr>
          <p:cNvPr id="16" name="Text 13"/>
          <p:cNvSpPr txBox="1"/>
          <p:nvPr/>
        </p:nvSpPr>
        <p:spPr>
          <a:xfrm>
            <a:off x="2899495" y="5661446"/>
            <a:ext cx="2103607" cy="274384"/>
          </a:xfrm>
          <a:prstGeom prst="rect">
            <a:avLst/>
          </a:prstGeom>
          <a:noFill/>
          <a:ln/>
        </p:spPr>
        <p:txBody>
          <a:bodyPr wrap="square" lIns="0" tIns="0" rIns="0" bIns="0" rtlCol="0" anchor="ctr"/>
          <a:lstStyle/>
          <a:p>
            <a:r>
              <a:rPr lang="en-US" sz="1150" dirty="0">
                <a:solidFill>
                  <a:srgbClr val="6B6B6B"/>
                </a:solidFill>
                <a:latin typeface="+mn-lt"/>
                <a:ea typeface="Calibri" pitchFamily="34" charset="-122"/>
                <a:cs typeface="Calibri" pitchFamily="34" charset="-120"/>
              </a:rPr>
              <a:t>from 144m — ACDR003</a:t>
            </a:r>
            <a:endParaRPr lang="en-US" sz="1150" dirty="0">
              <a:latin typeface="+mn-lt"/>
            </a:endParaRPr>
          </a:p>
        </p:txBody>
      </p:sp>
      <p:pic>
        <p:nvPicPr>
          <p:cNvPr id="17" name="Image 1" descr="img/opt/x-022-036.jpg"/>
          <p:cNvPicPr>
            <a:picLocks noChangeAspect="1"/>
          </p:cNvPicPr>
          <p:nvPr/>
        </p:nvPicPr>
        <p:blipFill>
          <a:blip r:embed="rId4"/>
          <a:stretch>
            <a:fillRect/>
          </a:stretch>
        </p:blipFill>
        <p:spPr>
          <a:xfrm>
            <a:off x="5351123" y="1686939"/>
            <a:ext cx="6473129" cy="4463305"/>
          </a:xfrm>
          <a:prstGeom prst="rect">
            <a:avLst/>
          </a:prstGeom>
        </p:spPr>
      </p:pic>
      <p:sp>
        <p:nvSpPr>
          <p:cNvPr id="19" name="Text 15"/>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17</a:t>
            </a:r>
            <a:endParaRPr lang="en-US" sz="1100" dirty="0"/>
          </a:p>
        </p:txBody>
      </p:sp>
      <p:sp>
        <p:nvSpPr>
          <p:cNvPr id="20" name="Text 16"/>
          <p:cNvSpPr txBox="1"/>
          <p:nvPr/>
        </p:nvSpPr>
        <p:spPr>
          <a:xfrm>
            <a:off x="548943" y="6219359"/>
            <a:ext cx="10883879" cy="201215"/>
          </a:xfrm>
          <a:prstGeom prst="rect">
            <a:avLst/>
          </a:prstGeom>
          <a:noFill/>
          <a:ln/>
        </p:spPr>
        <p:txBody>
          <a:bodyPr wrap="square" lIns="0" tIns="0" rIns="0" bIns="0" rtlCol="0" anchor="ctr"/>
          <a:lstStyle/>
          <a:p>
            <a:r>
              <a:rPr lang="en-US" i="1" dirty="0">
                <a:solidFill>
                  <a:srgbClr val="606060"/>
                </a:solidFill>
                <a:latin typeface="+mn-lt"/>
                <a:ea typeface="Calibri" pitchFamily="34" charset="-122"/>
                <a:cs typeface="Calibri" pitchFamily="34" charset="-120"/>
              </a:rPr>
              <a:t>1. </a:t>
            </a:r>
            <a:r>
              <a:rPr lang="en-US" dirty="0">
                <a:solidFill>
                  <a:srgbClr val="606060"/>
                </a:solidFill>
                <a:latin typeface="+mn-lt"/>
                <a:ea typeface="Calibri" pitchFamily="34" charset="-122"/>
                <a:cs typeface="Calibri" pitchFamily="34" charset="-120"/>
              </a:rPr>
              <a:t>Refer to ASX announcement 2 July 2025</a:t>
            </a:r>
            <a:r>
              <a:rPr lang="en-US" sz="950" i="1" dirty="0">
                <a:solidFill>
                  <a:srgbClr val="6B6B6B"/>
                </a:solidFill>
                <a:latin typeface="Calibri" pitchFamily="34" charset="0"/>
                <a:ea typeface="Calibri" pitchFamily="34" charset="-122"/>
                <a:cs typeface="Calibri" pitchFamily="34" charset="-120"/>
              </a:rPr>
              <a:t>.</a:t>
            </a:r>
            <a:endParaRPr lang="en-US" sz="950" dirty="0"/>
          </a:p>
        </p:txBody>
      </p:sp>
    </p:spTree>
    <p:extLst>
      <p:ext uri="{BB962C8B-B14F-4D97-AF65-F5344CB8AC3E}">
        <p14:creationId xmlns:p14="http://schemas.microsoft.com/office/powerpoint/2010/main" val="119082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PORTFOLIO</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51" b="1" dirty="0">
                <a:solidFill>
                  <a:srgbClr val="606060"/>
                </a:solidFill>
                <a:latin typeface="AvantGarde Md BT"/>
                <a:ea typeface="Calibri" pitchFamily="34" charset="-122"/>
                <a:cs typeface="Calibri" pitchFamily="34" charset="-120"/>
              </a:rPr>
              <a:t>Beyond Yandal — Two More Gold Projects in WA</a:t>
            </a:r>
            <a:endParaRPr lang="en-US" sz="3251" dirty="0">
              <a:solidFill>
                <a:srgbClr val="606060"/>
              </a:solidFill>
              <a:latin typeface="AvantGarde Md BT"/>
            </a:endParaRPr>
          </a:p>
        </p:txBody>
      </p:sp>
      <p:sp>
        <p:nvSpPr>
          <p:cNvPr id="4" name="Text 2"/>
          <p:cNvSpPr txBox="1"/>
          <p:nvPr/>
        </p:nvSpPr>
        <p:spPr>
          <a:xfrm>
            <a:off x="548943" y="1216434"/>
            <a:ext cx="9786345" cy="310968"/>
          </a:xfrm>
          <a:prstGeom prst="rect">
            <a:avLst/>
          </a:prstGeom>
          <a:noFill/>
          <a:ln/>
        </p:spPr>
        <p:txBody>
          <a:bodyPr wrap="square" lIns="0" tIns="0" rIns="0" bIns="0" rtlCol="0" anchor="t"/>
          <a:lstStyle/>
          <a:p>
            <a:r>
              <a:rPr lang="en-US" sz="1500" i="1" dirty="0">
                <a:solidFill>
                  <a:srgbClr val="6B6B6B"/>
                </a:solidFill>
                <a:latin typeface="+mn-lt"/>
                <a:ea typeface="Calibri" pitchFamily="34" charset="-122"/>
                <a:cs typeface="Calibri" pitchFamily="34" charset="-120"/>
              </a:rPr>
              <a:t>Early-stage optionality across two additional Western Australian gold belts</a:t>
            </a:r>
            <a:endParaRPr lang="en-US" sz="1500" dirty="0">
              <a:latin typeface="+mn-lt"/>
            </a:endParaRPr>
          </a:p>
        </p:txBody>
      </p:sp>
      <p:pic>
        <p:nvPicPr>
          <p:cNvPr id="5"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sp>
        <p:nvSpPr>
          <p:cNvPr id="6" name="Shape 3"/>
          <p:cNvSpPr/>
          <p:nvPr/>
        </p:nvSpPr>
        <p:spPr>
          <a:xfrm>
            <a:off x="548943" y="1692032"/>
            <a:ext cx="5377917" cy="2332260"/>
          </a:xfrm>
          <a:prstGeom prst="roundRect">
            <a:avLst>
              <a:gd name="adj" fmla="val 3137"/>
            </a:avLst>
          </a:prstGeom>
          <a:solidFill>
            <a:srgbClr val="F4F4F4"/>
          </a:solidFill>
          <a:ln w="12700">
            <a:solidFill>
              <a:srgbClr val="F4F4F4"/>
            </a:solidFill>
            <a:prstDash val="solid"/>
          </a:ln>
        </p:spPr>
        <p:txBody>
          <a:bodyPr/>
          <a:lstStyle/>
          <a:p>
            <a:endParaRPr lang="en-US"/>
          </a:p>
        </p:txBody>
      </p:sp>
      <p:pic>
        <p:nvPicPr>
          <p:cNvPr id="7" name="Image 1" descr="img/opt/x-023-038.jpg"/>
          <p:cNvPicPr>
            <a:picLocks noChangeAspect="1"/>
          </p:cNvPicPr>
          <p:nvPr/>
        </p:nvPicPr>
        <p:blipFill>
          <a:blip r:embed="rId4"/>
          <a:stretch>
            <a:fillRect/>
          </a:stretch>
        </p:blipFill>
        <p:spPr>
          <a:xfrm>
            <a:off x="1806358" y="1783493"/>
            <a:ext cx="2863086" cy="2149337"/>
          </a:xfrm>
          <a:prstGeom prst="rect">
            <a:avLst/>
          </a:prstGeom>
        </p:spPr>
      </p:pic>
      <p:sp>
        <p:nvSpPr>
          <p:cNvPr id="8" name="Text 4"/>
          <p:cNvSpPr txBox="1"/>
          <p:nvPr/>
        </p:nvSpPr>
        <p:spPr>
          <a:xfrm>
            <a:off x="548943" y="4115753"/>
            <a:ext cx="5377917" cy="347552"/>
          </a:xfrm>
          <a:prstGeom prst="rect">
            <a:avLst/>
          </a:prstGeom>
          <a:noFill/>
          <a:ln/>
        </p:spPr>
        <p:txBody>
          <a:bodyPr wrap="square" lIns="0" tIns="0" rIns="0" bIns="0" rtlCol="0" anchor="t"/>
          <a:lstStyle/>
          <a:p>
            <a:pPr>
              <a:lnSpc>
                <a:spcPct val="105000"/>
              </a:lnSpc>
            </a:pPr>
            <a:r>
              <a:rPr lang="en-US" sz="1900" b="1" dirty="0">
                <a:solidFill>
                  <a:srgbClr val="1F1F1F"/>
                </a:solidFill>
                <a:latin typeface="+mn-lt"/>
                <a:ea typeface="Calibri" pitchFamily="34" charset="-122"/>
                <a:cs typeface="Calibri" pitchFamily="34" charset="-120"/>
              </a:rPr>
              <a:t>Glenburgh South</a:t>
            </a:r>
            <a:endParaRPr lang="en-US" sz="1900" dirty="0">
              <a:latin typeface="+mn-lt"/>
            </a:endParaRPr>
          </a:p>
        </p:txBody>
      </p:sp>
      <p:sp>
        <p:nvSpPr>
          <p:cNvPr id="9" name="Text 5"/>
          <p:cNvSpPr txBox="1"/>
          <p:nvPr/>
        </p:nvSpPr>
        <p:spPr>
          <a:xfrm>
            <a:off x="548943" y="4445013"/>
            <a:ext cx="5377917" cy="256091"/>
          </a:xfrm>
          <a:prstGeom prst="rect">
            <a:avLst/>
          </a:prstGeom>
          <a:noFill/>
          <a:ln/>
        </p:spPr>
        <p:txBody>
          <a:bodyPr wrap="square" lIns="0" tIns="0" rIns="0" bIns="0" rtlCol="0" anchor="ctr"/>
          <a:lstStyle/>
          <a:p>
            <a:r>
              <a:rPr lang="en-US" sz="1300" i="1" dirty="0">
                <a:solidFill>
                  <a:srgbClr val="6B6B6B"/>
                </a:solidFill>
                <a:latin typeface="+mn-lt"/>
                <a:ea typeface="Calibri" pitchFamily="34" charset="-122"/>
                <a:cs typeface="Calibri" pitchFamily="34" charset="-120"/>
              </a:rPr>
              <a:t>Strategic acquisition in a highly prospective location</a:t>
            </a:r>
            <a:r>
              <a:rPr lang="en-US" sz="1300" i="1" baseline="30000" dirty="0">
                <a:solidFill>
                  <a:srgbClr val="6B6B6B"/>
                </a:solidFill>
                <a:latin typeface="+mn-lt"/>
                <a:ea typeface="Calibri" pitchFamily="34" charset="-122"/>
                <a:cs typeface="Calibri" pitchFamily="34" charset="-120"/>
              </a:rPr>
              <a:t>1</a:t>
            </a:r>
            <a:endParaRPr lang="en-US" sz="1300" baseline="30000" dirty="0">
              <a:latin typeface="+mn-lt"/>
            </a:endParaRPr>
          </a:p>
        </p:txBody>
      </p:sp>
      <p:sp>
        <p:nvSpPr>
          <p:cNvPr id="10" name="Text 6"/>
          <p:cNvSpPr txBox="1"/>
          <p:nvPr/>
        </p:nvSpPr>
        <p:spPr>
          <a:xfrm>
            <a:off x="548943" y="4755981"/>
            <a:ext cx="5377917" cy="1371918"/>
          </a:xfrm>
          <a:prstGeom prst="rect">
            <a:avLst/>
          </a:prstGeom>
          <a:noFill/>
          <a:ln/>
        </p:spPr>
        <p:txBody>
          <a:bodyPr wrap="square" lIns="0" tIns="0" rIns="0" bIns="0" rtlCol="0" anchor="t"/>
          <a:lstStyle/>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Adjacent to Benz Mining Corp's Tier 1 Glenburgh gold discovery, with early signs of similar mineralisation</a:t>
            </a:r>
            <a:endParaRPr lang="en-US" sz="1250" dirty="0">
              <a:latin typeface="+mn-lt"/>
            </a:endParaRPr>
          </a:p>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Repeat fault structures south of Glenburgh — the Errabiddy and Northern shear corridors (~25km each) sit within the same host stratigraphy, parallel to the Glenburgh deposit</a:t>
            </a:r>
            <a:endParaRPr lang="en-US" sz="1250" dirty="0">
              <a:latin typeface="+mn-lt"/>
            </a:endParaRPr>
          </a:p>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Airborne magnetic survey completed</a:t>
            </a:r>
            <a:r>
              <a:rPr lang="en-US" sz="1250" baseline="30000" dirty="0">
                <a:solidFill>
                  <a:srgbClr val="2B2B2B"/>
                </a:solidFill>
                <a:latin typeface="+mn-lt"/>
                <a:ea typeface="Calibri" pitchFamily="34" charset="-122"/>
                <a:cs typeface="Calibri" pitchFamily="34" charset="-120"/>
              </a:rPr>
              <a:t>2</a:t>
            </a:r>
            <a:r>
              <a:rPr lang="en-US" sz="1250" dirty="0">
                <a:solidFill>
                  <a:srgbClr val="2B2B2B"/>
                </a:solidFill>
                <a:latin typeface="+mn-lt"/>
                <a:ea typeface="Calibri" pitchFamily="34" charset="-122"/>
                <a:cs typeface="Calibri" pitchFamily="34" charset="-120"/>
              </a:rPr>
              <a:t>; surface sampling currently underway</a:t>
            </a:r>
            <a:endParaRPr lang="en-US" sz="1250" dirty="0">
              <a:latin typeface="+mn-lt"/>
            </a:endParaRPr>
          </a:p>
        </p:txBody>
      </p:sp>
      <p:sp>
        <p:nvSpPr>
          <p:cNvPr id="11" name="Shape 7"/>
          <p:cNvSpPr/>
          <p:nvPr/>
        </p:nvSpPr>
        <p:spPr>
          <a:xfrm>
            <a:off x="6265266" y="1692032"/>
            <a:ext cx="5377917" cy="2332260"/>
          </a:xfrm>
          <a:prstGeom prst="roundRect">
            <a:avLst>
              <a:gd name="adj" fmla="val 3137"/>
            </a:avLst>
          </a:prstGeom>
          <a:solidFill>
            <a:srgbClr val="F4F4F4"/>
          </a:solidFill>
          <a:ln w="12700">
            <a:solidFill>
              <a:srgbClr val="F4F4F4"/>
            </a:solidFill>
            <a:prstDash val="solid"/>
          </a:ln>
        </p:spPr>
        <p:txBody>
          <a:bodyPr/>
          <a:lstStyle/>
          <a:p>
            <a:endParaRPr lang="en-US"/>
          </a:p>
        </p:txBody>
      </p:sp>
      <p:pic>
        <p:nvPicPr>
          <p:cNvPr id="12" name="Image 2" descr="img/opt/x-024-039.jpg"/>
          <p:cNvPicPr>
            <a:picLocks noChangeAspect="1"/>
          </p:cNvPicPr>
          <p:nvPr/>
        </p:nvPicPr>
        <p:blipFill>
          <a:blip r:embed="rId5"/>
          <a:stretch>
            <a:fillRect/>
          </a:stretch>
        </p:blipFill>
        <p:spPr>
          <a:xfrm>
            <a:off x="7695365" y="1783493"/>
            <a:ext cx="2517720" cy="2149337"/>
          </a:xfrm>
          <a:prstGeom prst="rect">
            <a:avLst/>
          </a:prstGeom>
        </p:spPr>
      </p:pic>
      <p:sp>
        <p:nvSpPr>
          <p:cNvPr id="13" name="Text 8"/>
          <p:cNvSpPr txBox="1"/>
          <p:nvPr/>
        </p:nvSpPr>
        <p:spPr>
          <a:xfrm>
            <a:off x="6265266" y="4115753"/>
            <a:ext cx="5377917" cy="347552"/>
          </a:xfrm>
          <a:prstGeom prst="rect">
            <a:avLst/>
          </a:prstGeom>
          <a:noFill/>
          <a:ln/>
        </p:spPr>
        <p:txBody>
          <a:bodyPr wrap="square" lIns="0" tIns="0" rIns="0" bIns="0" rtlCol="0" anchor="t"/>
          <a:lstStyle/>
          <a:p>
            <a:pPr>
              <a:lnSpc>
                <a:spcPct val="105000"/>
              </a:lnSpc>
            </a:pPr>
            <a:r>
              <a:rPr lang="en-US" sz="1900" b="1" dirty="0">
                <a:solidFill>
                  <a:srgbClr val="1F1F1F"/>
                </a:solidFill>
                <a:latin typeface="+mn-lt"/>
                <a:ea typeface="Calibri" pitchFamily="34" charset="-122"/>
                <a:cs typeface="Calibri" pitchFamily="34" charset="-120"/>
              </a:rPr>
              <a:t>Barrelmaker</a:t>
            </a:r>
            <a:endParaRPr lang="en-US" sz="1900" dirty="0">
              <a:latin typeface="+mn-lt"/>
            </a:endParaRPr>
          </a:p>
        </p:txBody>
      </p:sp>
      <p:sp>
        <p:nvSpPr>
          <p:cNvPr id="14" name="Text 9"/>
          <p:cNvSpPr txBox="1"/>
          <p:nvPr/>
        </p:nvSpPr>
        <p:spPr>
          <a:xfrm>
            <a:off x="6265266" y="4445013"/>
            <a:ext cx="5377917" cy="256091"/>
          </a:xfrm>
          <a:prstGeom prst="rect">
            <a:avLst/>
          </a:prstGeom>
          <a:noFill/>
          <a:ln/>
        </p:spPr>
        <p:txBody>
          <a:bodyPr wrap="square" lIns="0" tIns="0" rIns="0" bIns="0" rtlCol="0" anchor="ctr"/>
          <a:lstStyle/>
          <a:p>
            <a:r>
              <a:rPr lang="en-US" sz="1300" i="1" dirty="0">
                <a:solidFill>
                  <a:srgbClr val="6B6B6B"/>
                </a:solidFill>
                <a:latin typeface="+mn-lt"/>
                <a:ea typeface="Calibri" pitchFamily="34" charset="-122"/>
                <a:cs typeface="Calibri" pitchFamily="34" charset="-120"/>
              </a:rPr>
              <a:t>80km of prospective strike in the Gum Creek Greenstone Belt</a:t>
            </a:r>
            <a:endParaRPr lang="en-US" sz="1300" dirty="0">
              <a:latin typeface="+mn-lt"/>
            </a:endParaRPr>
          </a:p>
        </p:txBody>
      </p:sp>
      <p:sp>
        <p:nvSpPr>
          <p:cNvPr id="15" name="Text 10"/>
          <p:cNvSpPr txBox="1"/>
          <p:nvPr/>
        </p:nvSpPr>
        <p:spPr>
          <a:xfrm>
            <a:off x="6265266" y="4755981"/>
            <a:ext cx="5377917" cy="1371918"/>
          </a:xfrm>
          <a:prstGeom prst="rect">
            <a:avLst/>
          </a:prstGeom>
          <a:noFill/>
          <a:ln/>
        </p:spPr>
        <p:txBody>
          <a:bodyPr wrap="square" lIns="0" tIns="0" rIns="0" bIns="0" rtlCol="0" anchor="t"/>
          <a:lstStyle/>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Historic intercepts include 22m @ 2.3 g/t Au, 11m @ 4.5 g/t Au, 23m @ 1.0 g/t Au and 13m @ 2.2 g/t Au</a:t>
            </a:r>
            <a:r>
              <a:rPr lang="en-US" sz="1250" baseline="30000" dirty="0">
                <a:solidFill>
                  <a:srgbClr val="2B2B2B"/>
                </a:solidFill>
                <a:latin typeface="+mn-lt"/>
                <a:ea typeface="Calibri" pitchFamily="34" charset="-122"/>
                <a:cs typeface="Calibri" pitchFamily="34" charset="-120"/>
              </a:rPr>
              <a:t>3</a:t>
            </a:r>
            <a:endParaRPr lang="en-US" sz="1250" baseline="30000" dirty="0">
              <a:latin typeface="+mn-lt"/>
            </a:endParaRPr>
          </a:p>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Geological model built across the project area with a strong focus on drill-target testing</a:t>
            </a:r>
            <a:endParaRPr lang="en-US" sz="1250" dirty="0">
              <a:latin typeface="+mn-lt"/>
            </a:endParaRPr>
          </a:p>
          <a:p>
            <a:pPr marL="177836" indent="-177836" algn="just">
              <a:lnSpc>
                <a:spcPct val="105000"/>
              </a:lnSpc>
              <a:spcAft>
                <a:spcPts val="400"/>
              </a:spcAft>
              <a:buSzPct val="100000"/>
              <a:buChar char="•"/>
            </a:pPr>
            <a:r>
              <a:rPr lang="en-US" sz="1250" dirty="0">
                <a:solidFill>
                  <a:srgbClr val="2B2B2B"/>
                </a:solidFill>
                <a:latin typeface="+mn-lt"/>
                <a:ea typeface="Calibri" pitchFamily="34" charset="-122"/>
                <a:cs typeface="Calibri" pitchFamily="34" charset="-120"/>
              </a:rPr>
              <a:t>First-pass drilling programs scheduled for later this year</a:t>
            </a:r>
            <a:endParaRPr lang="en-US" sz="1250" dirty="0">
              <a:latin typeface="+mn-lt"/>
            </a:endParaRPr>
          </a:p>
        </p:txBody>
      </p:sp>
      <p:sp>
        <p:nvSpPr>
          <p:cNvPr id="17" name="Text 12"/>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18</a:t>
            </a:r>
            <a:endParaRPr lang="en-US" sz="1100" dirty="0"/>
          </a:p>
        </p:txBody>
      </p:sp>
      <p:sp>
        <p:nvSpPr>
          <p:cNvPr id="18" name="Text 13"/>
          <p:cNvSpPr txBox="1"/>
          <p:nvPr/>
        </p:nvSpPr>
        <p:spPr>
          <a:xfrm>
            <a:off x="548943" y="6374843"/>
            <a:ext cx="10883879" cy="201215"/>
          </a:xfrm>
          <a:prstGeom prst="rect">
            <a:avLst/>
          </a:prstGeom>
          <a:noFill/>
          <a:ln/>
        </p:spPr>
        <p:txBody>
          <a:bodyPr wrap="square" lIns="0" tIns="0" rIns="0" bIns="0" rtlCol="0" anchor="ctr"/>
          <a:lstStyle/>
          <a:p>
            <a:pPr marL="228600" indent="-228600">
              <a:buAutoNum type="arabicPeriod"/>
            </a:pPr>
            <a:r>
              <a:rPr lang="en-US" sz="1000" dirty="0">
                <a:solidFill>
                  <a:srgbClr val="606060"/>
                </a:solidFill>
                <a:latin typeface="+mn-lt"/>
                <a:ea typeface="Calibri" pitchFamily="34" charset="-122"/>
                <a:cs typeface="Calibri" pitchFamily="34" charset="-120"/>
              </a:rPr>
              <a:t>Refer to ASX announcement dated 15 September 2026 for full transaction details. </a:t>
            </a:r>
          </a:p>
          <a:p>
            <a:pPr marL="228600" indent="-228600">
              <a:buAutoNum type="arabicPeriod"/>
            </a:pPr>
            <a:r>
              <a:rPr lang="en-US" sz="1000" dirty="0">
                <a:solidFill>
                  <a:srgbClr val="606060"/>
                </a:solidFill>
                <a:latin typeface="+mn-lt"/>
                <a:ea typeface="Calibri" pitchFamily="34" charset="-122"/>
                <a:cs typeface="Calibri" pitchFamily="34" charset="-120"/>
              </a:rPr>
              <a:t>Refer to ASX announcement dated 9 March 2026. </a:t>
            </a:r>
          </a:p>
          <a:p>
            <a:pPr marL="228600" indent="-228600">
              <a:buAutoNum type="arabicPeriod"/>
            </a:pPr>
            <a:r>
              <a:rPr lang="en-US" sz="1000" dirty="0">
                <a:solidFill>
                  <a:srgbClr val="606060"/>
                </a:solidFill>
                <a:latin typeface="+mn-lt"/>
                <a:ea typeface="Calibri" pitchFamily="34" charset="-122"/>
                <a:cs typeface="Calibri" pitchFamily="34" charset="-120"/>
              </a:rPr>
              <a:t>Refer to ASX announcement dated 9 December 2024. </a:t>
            </a:r>
            <a:endParaRPr lang="en-US" sz="1000" dirty="0">
              <a:solidFill>
                <a:srgbClr val="606060"/>
              </a:solidFill>
              <a:latin typeface="+mn-lt"/>
            </a:endParaRPr>
          </a:p>
        </p:txBody>
      </p:sp>
    </p:spTree>
    <p:extLst>
      <p:ext uri="{BB962C8B-B14F-4D97-AF65-F5344CB8AC3E}">
        <p14:creationId xmlns:p14="http://schemas.microsoft.com/office/powerpoint/2010/main" val="3642205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opt/x-005-005.jpg"/>
          <p:cNvPicPr>
            <a:picLocks noChangeAspect="1"/>
          </p:cNvPicPr>
          <p:nvPr/>
        </p:nvPicPr>
        <p:blipFill>
          <a:blip r:embed="rId3"/>
          <a:srcRect/>
          <a:stretch/>
        </p:blipFill>
        <p:spPr>
          <a:xfrm>
            <a:off x="176" y="0"/>
            <a:ext cx="12194517" cy="6859588"/>
          </a:xfrm>
          <a:prstGeom prst="rect">
            <a:avLst/>
          </a:prstGeom>
        </p:spPr>
      </p:pic>
      <p:sp>
        <p:nvSpPr>
          <p:cNvPr id="3" name="Shape 0"/>
          <p:cNvSpPr/>
          <p:nvPr/>
        </p:nvSpPr>
        <p:spPr>
          <a:xfrm>
            <a:off x="176" y="0"/>
            <a:ext cx="12194517" cy="6859588"/>
          </a:xfrm>
          <a:prstGeom prst="rect">
            <a:avLst/>
          </a:prstGeom>
          <a:solidFill>
            <a:srgbClr val="0B0B0B">
              <a:alpha val="72000"/>
            </a:srgbClr>
          </a:solidFill>
          <a:ln w="12700">
            <a:solidFill>
              <a:srgbClr val="0B0B0B"/>
            </a:solidFill>
            <a:prstDash val="solid"/>
          </a:ln>
        </p:spPr>
        <p:txBody>
          <a:bodyPr/>
          <a:lstStyle/>
          <a:p>
            <a:endParaRPr lang="en-US"/>
          </a:p>
        </p:txBody>
      </p:sp>
      <p:sp>
        <p:nvSpPr>
          <p:cNvPr id="4" name="Text 1"/>
          <p:cNvSpPr txBox="1"/>
          <p:nvPr/>
        </p:nvSpPr>
        <p:spPr>
          <a:xfrm>
            <a:off x="548943" y="411575"/>
            <a:ext cx="8231505" cy="274384"/>
          </a:xfrm>
          <a:prstGeom prst="rect">
            <a:avLst/>
          </a:prstGeom>
          <a:noFill/>
          <a:ln/>
        </p:spPr>
        <p:txBody>
          <a:bodyPr wrap="square" lIns="0" tIns="0" rIns="0" bIns="0" rtlCol="0" anchor="ctr"/>
          <a:lstStyle/>
          <a:p>
            <a:r>
              <a:rPr lang="en-US" sz="1300" b="1" kern="0" spc="200" dirty="0">
                <a:solidFill>
                  <a:srgbClr val="FCB040"/>
                </a:solidFill>
                <a:latin typeface="AvantGarde Md BT"/>
                <a:ea typeface="Calibri" pitchFamily="34" charset="-122"/>
                <a:cs typeface="Calibri" pitchFamily="34" charset="-120"/>
              </a:rPr>
              <a:t>INVESTMENT CASE</a:t>
            </a:r>
            <a:endParaRPr lang="en-US" sz="1300" dirty="0">
              <a:latin typeface="AvantGarde Md BT"/>
            </a:endParaRPr>
          </a:p>
        </p:txBody>
      </p:sp>
      <p:sp>
        <p:nvSpPr>
          <p:cNvPr id="5" name="Text 2"/>
          <p:cNvSpPr txBox="1"/>
          <p:nvPr/>
        </p:nvSpPr>
        <p:spPr>
          <a:xfrm>
            <a:off x="548943" y="685959"/>
            <a:ext cx="9603423" cy="685959"/>
          </a:xfrm>
          <a:prstGeom prst="rect">
            <a:avLst/>
          </a:prstGeom>
          <a:noFill/>
          <a:ln/>
        </p:spPr>
        <p:txBody>
          <a:bodyPr wrap="square" lIns="0" tIns="0" rIns="0" bIns="0" rtlCol="0" anchor="ctr"/>
          <a:lstStyle/>
          <a:p>
            <a:r>
              <a:rPr lang="en-US" sz="4101" b="1" dirty="0">
                <a:solidFill>
                  <a:srgbClr val="FFFFFF"/>
                </a:solidFill>
                <a:latin typeface="AvantGarde Md BT"/>
                <a:ea typeface="Calibri" pitchFamily="34" charset="-122"/>
                <a:cs typeface="Calibri" pitchFamily="34" charset="-120"/>
              </a:rPr>
              <a:t>Why Gateway, Why Now</a:t>
            </a:r>
            <a:endParaRPr lang="en-US" sz="4101" dirty="0">
              <a:latin typeface="AvantGarde Md BT"/>
            </a:endParaRPr>
          </a:p>
        </p:txBody>
      </p:sp>
      <p:pic>
        <p:nvPicPr>
          <p:cNvPr id="6" name="Image 1" descr="img/logo_stack_transparent.png"/>
          <p:cNvPicPr>
            <a:picLocks noChangeAspect="1"/>
          </p:cNvPicPr>
          <p:nvPr/>
        </p:nvPicPr>
        <p:blipFill>
          <a:blip r:embed="rId4"/>
          <a:stretch>
            <a:fillRect/>
          </a:stretch>
        </p:blipFill>
        <p:spPr>
          <a:xfrm>
            <a:off x="10682840" y="215450"/>
            <a:ext cx="960342" cy="1338038"/>
          </a:xfrm>
          <a:prstGeom prst="rect">
            <a:avLst/>
          </a:prstGeom>
        </p:spPr>
      </p:pic>
      <p:sp>
        <p:nvSpPr>
          <p:cNvPr id="7" name="Shape 3"/>
          <p:cNvSpPr/>
          <p:nvPr/>
        </p:nvSpPr>
        <p:spPr>
          <a:xfrm>
            <a:off x="548943" y="1692032"/>
            <a:ext cx="11094240" cy="731689"/>
          </a:xfrm>
          <a:prstGeom prst="roundRect">
            <a:avLst>
              <a:gd name="adj" fmla="val 7500"/>
            </a:avLst>
          </a:prstGeom>
          <a:solidFill>
            <a:srgbClr val="FFFFFF">
              <a:alpha val="12000"/>
            </a:srgbClr>
          </a:solidFill>
          <a:ln w="9525">
            <a:solidFill>
              <a:srgbClr val="FFFFFF">
                <a:alpha val="30000"/>
              </a:srgbClr>
            </a:solidFill>
            <a:prstDash val="solid"/>
          </a:ln>
        </p:spPr>
        <p:txBody>
          <a:bodyPr/>
          <a:lstStyle/>
          <a:p>
            <a:endParaRPr lang="en-US"/>
          </a:p>
        </p:txBody>
      </p:sp>
      <p:sp>
        <p:nvSpPr>
          <p:cNvPr id="8" name="Shape 4"/>
          <p:cNvSpPr/>
          <p:nvPr/>
        </p:nvSpPr>
        <p:spPr>
          <a:xfrm>
            <a:off x="731865" y="1820078"/>
            <a:ext cx="475598" cy="475598"/>
          </a:xfrm>
          <a:prstGeom prst="ellipse">
            <a:avLst/>
          </a:prstGeom>
          <a:solidFill>
            <a:srgbClr val="CE2027"/>
          </a:solidFill>
          <a:ln w="12700">
            <a:solidFill>
              <a:srgbClr val="CE2027"/>
            </a:solidFill>
            <a:prstDash val="solid"/>
          </a:ln>
        </p:spPr>
        <p:txBody>
          <a:bodyPr/>
          <a:lstStyle/>
          <a:p>
            <a:endParaRPr lang="en-US"/>
          </a:p>
        </p:txBody>
      </p:sp>
      <p:sp>
        <p:nvSpPr>
          <p:cNvPr id="9" name="Text 5"/>
          <p:cNvSpPr txBox="1"/>
          <p:nvPr/>
        </p:nvSpPr>
        <p:spPr>
          <a:xfrm>
            <a:off x="731865" y="1820078"/>
            <a:ext cx="475598" cy="475598"/>
          </a:xfrm>
          <a:prstGeom prst="rect">
            <a:avLst/>
          </a:prstGeom>
          <a:noFill/>
          <a:ln/>
        </p:spPr>
        <p:txBody>
          <a:bodyPr wrap="square" lIns="0" tIns="0" rIns="0" bIns="0" rtlCol="0" anchor="ctr"/>
          <a:lstStyle/>
          <a:p>
            <a:pPr algn="ctr"/>
            <a:r>
              <a:rPr lang="en-US" sz="1600" b="1" dirty="0">
                <a:solidFill>
                  <a:srgbClr val="FFFFFF"/>
                </a:solidFill>
                <a:latin typeface="+mn-lt"/>
                <a:ea typeface="Calibri" pitchFamily="34" charset="-122"/>
                <a:cs typeface="Calibri" pitchFamily="34" charset="-120"/>
              </a:rPr>
              <a:t>1</a:t>
            </a:r>
            <a:endParaRPr lang="en-US" sz="1600" dirty="0">
              <a:latin typeface="+mn-lt"/>
            </a:endParaRPr>
          </a:p>
        </p:txBody>
      </p:sp>
      <p:sp>
        <p:nvSpPr>
          <p:cNvPr id="10" name="Text 6"/>
          <p:cNvSpPr txBox="1"/>
          <p:nvPr/>
        </p:nvSpPr>
        <p:spPr>
          <a:xfrm>
            <a:off x="1417824" y="1692032"/>
            <a:ext cx="10060728" cy="731689"/>
          </a:xfrm>
          <a:prstGeom prst="rect">
            <a:avLst/>
          </a:prstGeom>
          <a:noFill/>
          <a:ln/>
        </p:spPr>
        <p:txBody>
          <a:bodyPr wrap="square" lIns="0" tIns="0" rIns="0" bIns="0" rtlCol="0" anchor="ctr"/>
          <a:lstStyle/>
          <a:p>
            <a:pPr algn="just"/>
            <a:r>
              <a:rPr lang="en-US" sz="1700" dirty="0">
                <a:solidFill>
                  <a:srgbClr val="FFFFFF"/>
                </a:solidFill>
                <a:latin typeface="+mn-lt"/>
                <a:ea typeface="Calibri" pitchFamily="34" charset="-122"/>
                <a:cs typeface="Calibri" pitchFamily="34" charset="-120"/>
              </a:rPr>
              <a:t>A district-scale position in the Yandal belt — 70km of prospective greenstone, 50km from Northern Star's Yandal Operations Centre.</a:t>
            </a:r>
            <a:endParaRPr lang="en-US" sz="1700" dirty="0">
              <a:latin typeface="+mn-lt"/>
            </a:endParaRPr>
          </a:p>
        </p:txBody>
      </p:sp>
      <p:sp>
        <p:nvSpPr>
          <p:cNvPr id="11" name="Shape 7"/>
          <p:cNvSpPr/>
          <p:nvPr/>
        </p:nvSpPr>
        <p:spPr>
          <a:xfrm>
            <a:off x="548943" y="2542621"/>
            <a:ext cx="11094240" cy="731689"/>
          </a:xfrm>
          <a:prstGeom prst="roundRect">
            <a:avLst>
              <a:gd name="adj" fmla="val 7500"/>
            </a:avLst>
          </a:prstGeom>
          <a:solidFill>
            <a:srgbClr val="FFFFFF">
              <a:alpha val="12000"/>
            </a:srgbClr>
          </a:solidFill>
          <a:ln w="9525">
            <a:solidFill>
              <a:srgbClr val="FFFFFF">
                <a:alpha val="30000"/>
              </a:srgbClr>
            </a:solidFill>
            <a:prstDash val="solid"/>
          </a:ln>
        </p:spPr>
        <p:txBody>
          <a:bodyPr/>
          <a:lstStyle/>
          <a:p>
            <a:endParaRPr lang="en-US"/>
          </a:p>
        </p:txBody>
      </p:sp>
      <p:sp>
        <p:nvSpPr>
          <p:cNvPr id="12" name="Shape 8"/>
          <p:cNvSpPr/>
          <p:nvPr/>
        </p:nvSpPr>
        <p:spPr>
          <a:xfrm>
            <a:off x="731865" y="2670666"/>
            <a:ext cx="475598" cy="475598"/>
          </a:xfrm>
          <a:prstGeom prst="ellipse">
            <a:avLst/>
          </a:prstGeom>
          <a:solidFill>
            <a:srgbClr val="CE2027"/>
          </a:solidFill>
          <a:ln w="12700">
            <a:solidFill>
              <a:srgbClr val="CE2027"/>
            </a:solidFill>
            <a:prstDash val="solid"/>
          </a:ln>
        </p:spPr>
        <p:txBody>
          <a:bodyPr/>
          <a:lstStyle/>
          <a:p>
            <a:endParaRPr lang="en-US"/>
          </a:p>
        </p:txBody>
      </p:sp>
      <p:sp>
        <p:nvSpPr>
          <p:cNvPr id="13" name="Text 9"/>
          <p:cNvSpPr txBox="1"/>
          <p:nvPr/>
        </p:nvSpPr>
        <p:spPr>
          <a:xfrm>
            <a:off x="731865" y="2670666"/>
            <a:ext cx="475598" cy="475598"/>
          </a:xfrm>
          <a:prstGeom prst="rect">
            <a:avLst/>
          </a:prstGeom>
          <a:noFill/>
          <a:ln/>
        </p:spPr>
        <p:txBody>
          <a:bodyPr wrap="square" lIns="0" tIns="0" rIns="0" bIns="0" rtlCol="0" anchor="ctr"/>
          <a:lstStyle/>
          <a:p>
            <a:pPr algn="ctr"/>
            <a:r>
              <a:rPr lang="en-US" sz="1600" b="1" dirty="0">
                <a:solidFill>
                  <a:srgbClr val="FFFFFF"/>
                </a:solidFill>
                <a:latin typeface="+mn-lt"/>
                <a:ea typeface="Calibri" pitchFamily="34" charset="-122"/>
                <a:cs typeface="Calibri" pitchFamily="34" charset="-120"/>
              </a:rPr>
              <a:t>2</a:t>
            </a:r>
            <a:endParaRPr lang="en-US" sz="1600" dirty="0">
              <a:latin typeface="+mn-lt"/>
            </a:endParaRPr>
          </a:p>
        </p:txBody>
      </p:sp>
      <p:sp>
        <p:nvSpPr>
          <p:cNvPr id="14" name="Text 10"/>
          <p:cNvSpPr txBox="1"/>
          <p:nvPr/>
        </p:nvSpPr>
        <p:spPr>
          <a:xfrm>
            <a:off x="1417824" y="2542621"/>
            <a:ext cx="10060728" cy="731689"/>
          </a:xfrm>
          <a:prstGeom prst="rect">
            <a:avLst/>
          </a:prstGeom>
          <a:noFill/>
          <a:ln/>
        </p:spPr>
        <p:txBody>
          <a:bodyPr wrap="square" lIns="0" tIns="0" rIns="0" bIns="0" rtlCol="0" anchor="ctr"/>
          <a:lstStyle/>
          <a:p>
            <a:pPr algn="just"/>
            <a:r>
              <a:rPr lang="en-US" sz="1700" dirty="0">
                <a:solidFill>
                  <a:srgbClr val="FFFFFF"/>
                </a:solidFill>
                <a:latin typeface="+mn-lt"/>
                <a:ea typeface="Calibri" pitchFamily="34" charset="-122"/>
                <a:cs typeface="Calibri" pitchFamily="34" charset="-120"/>
              </a:rPr>
              <a:t>Cowza: a high-grade fresh-rock discovery on a primary structure that historic drilling never tested — 41m @ 2.0 g/t Au incl. 9m @ 7.5 g/t Au.</a:t>
            </a:r>
            <a:endParaRPr lang="en-US" sz="1700" dirty="0">
              <a:latin typeface="+mn-lt"/>
            </a:endParaRPr>
          </a:p>
        </p:txBody>
      </p:sp>
      <p:sp>
        <p:nvSpPr>
          <p:cNvPr id="15" name="Shape 11"/>
          <p:cNvSpPr/>
          <p:nvPr/>
        </p:nvSpPr>
        <p:spPr>
          <a:xfrm>
            <a:off x="548943" y="3393210"/>
            <a:ext cx="11094240" cy="731689"/>
          </a:xfrm>
          <a:prstGeom prst="roundRect">
            <a:avLst>
              <a:gd name="adj" fmla="val 7500"/>
            </a:avLst>
          </a:prstGeom>
          <a:solidFill>
            <a:srgbClr val="FFFFFF">
              <a:alpha val="12000"/>
            </a:srgbClr>
          </a:solidFill>
          <a:ln w="9525">
            <a:solidFill>
              <a:srgbClr val="FFFFFF">
                <a:alpha val="30000"/>
              </a:srgbClr>
            </a:solidFill>
            <a:prstDash val="solid"/>
          </a:ln>
        </p:spPr>
        <p:txBody>
          <a:bodyPr/>
          <a:lstStyle/>
          <a:p>
            <a:endParaRPr lang="en-US"/>
          </a:p>
        </p:txBody>
      </p:sp>
      <p:sp>
        <p:nvSpPr>
          <p:cNvPr id="16" name="Shape 12"/>
          <p:cNvSpPr/>
          <p:nvPr/>
        </p:nvSpPr>
        <p:spPr>
          <a:xfrm>
            <a:off x="731865" y="3521255"/>
            <a:ext cx="475598" cy="475598"/>
          </a:xfrm>
          <a:prstGeom prst="ellipse">
            <a:avLst/>
          </a:prstGeom>
          <a:solidFill>
            <a:srgbClr val="CE2027"/>
          </a:solidFill>
          <a:ln w="12700">
            <a:solidFill>
              <a:srgbClr val="CE2027"/>
            </a:solidFill>
            <a:prstDash val="solid"/>
          </a:ln>
        </p:spPr>
        <p:txBody>
          <a:bodyPr/>
          <a:lstStyle/>
          <a:p>
            <a:endParaRPr lang="en-US"/>
          </a:p>
        </p:txBody>
      </p:sp>
      <p:sp>
        <p:nvSpPr>
          <p:cNvPr id="17" name="Text 13"/>
          <p:cNvSpPr txBox="1"/>
          <p:nvPr/>
        </p:nvSpPr>
        <p:spPr>
          <a:xfrm>
            <a:off x="731865" y="3521255"/>
            <a:ext cx="475598" cy="475598"/>
          </a:xfrm>
          <a:prstGeom prst="rect">
            <a:avLst/>
          </a:prstGeom>
          <a:noFill/>
          <a:ln/>
        </p:spPr>
        <p:txBody>
          <a:bodyPr wrap="square" lIns="0" tIns="0" rIns="0" bIns="0" rtlCol="0" anchor="ctr"/>
          <a:lstStyle/>
          <a:p>
            <a:pPr algn="ctr"/>
            <a:r>
              <a:rPr lang="en-US" sz="1600" b="1" dirty="0">
                <a:solidFill>
                  <a:srgbClr val="FFFFFF"/>
                </a:solidFill>
                <a:latin typeface="+mn-lt"/>
                <a:ea typeface="Calibri" pitchFamily="34" charset="-122"/>
                <a:cs typeface="Calibri" pitchFamily="34" charset="-120"/>
              </a:rPr>
              <a:t>3</a:t>
            </a:r>
            <a:endParaRPr lang="en-US" sz="1600" dirty="0">
              <a:latin typeface="+mn-lt"/>
            </a:endParaRPr>
          </a:p>
        </p:txBody>
      </p:sp>
      <p:sp>
        <p:nvSpPr>
          <p:cNvPr id="18" name="Text 14"/>
          <p:cNvSpPr txBox="1"/>
          <p:nvPr/>
        </p:nvSpPr>
        <p:spPr>
          <a:xfrm>
            <a:off x="1417824" y="3393210"/>
            <a:ext cx="10060728" cy="731689"/>
          </a:xfrm>
          <a:prstGeom prst="rect">
            <a:avLst/>
          </a:prstGeom>
          <a:noFill/>
          <a:ln/>
        </p:spPr>
        <p:txBody>
          <a:bodyPr wrap="square" lIns="0" tIns="0" rIns="0" bIns="0" rtlCol="0" anchor="ctr"/>
          <a:lstStyle/>
          <a:p>
            <a:pPr algn="just"/>
            <a:r>
              <a:rPr lang="en-US" sz="1700" dirty="0">
                <a:solidFill>
                  <a:srgbClr val="FFFFFF"/>
                </a:solidFill>
                <a:latin typeface="+mn-lt"/>
                <a:ea typeface="Calibri" pitchFamily="34" charset="-122"/>
                <a:cs typeface="Calibri" pitchFamily="34" charset="-120"/>
              </a:rPr>
              <a:t>13km of mineralised strike, seven drill-defined targets and an existing 400koz Inferred resource base, open at depth.</a:t>
            </a:r>
            <a:endParaRPr lang="en-US" sz="1700" dirty="0">
              <a:latin typeface="+mn-lt"/>
            </a:endParaRPr>
          </a:p>
        </p:txBody>
      </p:sp>
      <p:sp>
        <p:nvSpPr>
          <p:cNvPr id="19" name="Shape 15"/>
          <p:cNvSpPr/>
          <p:nvPr/>
        </p:nvSpPr>
        <p:spPr>
          <a:xfrm>
            <a:off x="548943" y="4243799"/>
            <a:ext cx="11094240" cy="731689"/>
          </a:xfrm>
          <a:prstGeom prst="roundRect">
            <a:avLst>
              <a:gd name="adj" fmla="val 7500"/>
            </a:avLst>
          </a:prstGeom>
          <a:solidFill>
            <a:srgbClr val="FFFFFF">
              <a:alpha val="12000"/>
            </a:srgbClr>
          </a:solidFill>
          <a:ln w="9525">
            <a:solidFill>
              <a:srgbClr val="FFFFFF">
                <a:alpha val="30000"/>
              </a:srgbClr>
            </a:solidFill>
            <a:prstDash val="solid"/>
          </a:ln>
        </p:spPr>
        <p:txBody>
          <a:bodyPr/>
          <a:lstStyle/>
          <a:p>
            <a:endParaRPr lang="en-US"/>
          </a:p>
        </p:txBody>
      </p:sp>
      <p:sp>
        <p:nvSpPr>
          <p:cNvPr id="20" name="Shape 16"/>
          <p:cNvSpPr/>
          <p:nvPr/>
        </p:nvSpPr>
        <p:spPr>
          <a:xfrm>
            <a:off x="731865" y="4371844"/>
            <a:ext cx="475598" cy="475598"/>
          </a:xfrm>
          <a:prstGeom prst="ellipse">
            <a:avLst/>
          </a:prstGeom>
          <a:solidFill>
            <a:srgbClr val="CE2027"/>
          </a:solidFill>
          <a:ln w="12700">
            <a:solidFill>
              <a:srgbClr val="CE2027"/>
            </a:solidFill>
            <a:prstDash val="solid"/>
          </a:ln>
        </p:spPr>
        <p:txBody>
          <a:bodyPr/>
          <a:lstStyle/>
          <a:p>
            <a:endParaRPr lang="en-US"/>
          </a:p>
        </p:txBody>
      </p:sp>
      <p:sp>
        <p:nvSpPr>
          <p:cNvPr id="21" name="Text 17"/>
          <p:cNvSpPr txBox="1"/>
          <p:nvPr/>
        </p:nvSpPr>
        <p:spPr>
          <a:xfrm>
            <a:off x="731865" y="4371844"/>
            <a:ext cx="475598" cy="475598"/>
          </a:xfrm>
          <a:prstGeom prst="rect">
            <a:avLst/>
          </a:prstGeom>
          <a:noFill/>
          <a:ln/>
        </p:spPr>
        <p:txBody>
          <a:bodyPr wrap="square" lIns="0" tIns="0" rIns="0" bIns="0" rtlCol="0" anchor="ctr"/>
          <a:lstStyle/>
          <a:p>
            <a:pPr algn="ctr"/>
            <a:r>
              <a:rPr lang="en-US" sz="1600" b="1" dirty="0">
                <a:solidFill>
                  <a:srgbClr val="FFFFFF"/>
                </a:solidFill>
                <a:latin typeface="+mn-lt"/>
                <a:ea typeface="Calibri" pitchFamily="34" charset="-122"/>
                <a:cs typeface="Calibri" pitchFamily="34" charset="-120"/>
              </a:rPr>
              <a:t>4</a:t>
            </a:r>
            <a:endParaRPr lang="en-US" sz="1600" dirty="0">
              <a:latin typeface="+mn-lt"/>
            </a:endParaRPr>
          </a:p>
        </p:txBody>
      </p:sp>
      <p:sp>
        <p:nvSpPr>
          <p:cNvPr id="22" name="Text 18"/>
          <p:cNvSpPr txBox="1"/>
          <p:nvPr/>
        </p:nvSpPr>
        <p:spPr>
          <a:xfrm>
            <a:off x="1417824" y="4243799"/>
            <a:ext cx="10060728" cy="731689"/>
          </a:xfrm>
          <a:prstGeom prst="rect">
            <a:avLst/>
          </a:prstGeom>
          <a:noFill/>
          <a:ln/>
        </p:spPr>
        <p:txBody>
          <a:bodyPr wrap="square" lIns="0" tIns="0" rIns="0" bIns="0" rtlCol="0" anchor="ctr"/>
          <a:lstStyle/>
          <a:p>
            <a:pPr algn="just"/>
            <a:r>
              <a:rPr lang="en-US" sz="1700" dirty="0">
                <a:solidFill>
                  <a:srgbClr val="FFFFFF"/>
                </a:solidFill>
                <a:latin typeface="+mn-lt"/>
                <a:ea typeface="Calibri" pitchFamily="34" charset="-122"/>
                <a:cs typeface="Calibri" pitchFamily="34" charset="-120"/>
              </a:rPr>
              <a:t>A four-factor targeting model validated by discovery — now being applied across the belt with RC and diamond rigs.</a:t>
            </a:r>
            <a:endParaRPr lang="en-US" sz="1700" dirty="0">
              <a:latin typeface="+mn-lt"/>
            </a:endParaRPr>
          </a:p>
        </p:txBody>
      </p:sp>
      <p:sp>
        <p:nvSpPr>
          <p:cNvPr id="23" name="Shape 19"/>
          <p:cNvSpPr/>
          <p:nvPr/>
        </p:nvSpPr>
        <p:spPr>
          <a:xfrm>
            <a:off x="548943" y="5094387"/>
            <a:ext cx="11094240" cy="731689"/>
          </a:xfrm>
          <a:prstGeom prst="roundRect">
            <a:avLst>
              <a:gd name="adj" fmla="val 7500"/>
            </a:avLst>
          </a:prstGeom>
          <a:solidFill>
            <a:srgbClr val="FFFFFF">
              <a:alpha val="12000"/>
            </a:srgbClr>
          </a:solidFill>
          <a:ln w="9525">
            <a:solidFill>
              <a:srgbClr val="FFFFFF">
                <a:alpha val="30000"/>
              </a:srgbClr>
            </a:solidFill>
            <a:prstDash val="solid"/>
          </a:ln>
        </p:spPr>
        <p:txBody>
          <a:bodyPr/>
          <a:lstStyle/>
          <a:p>
            <a:endParaRPr lang="en-US"/>
          </a:p>
        </p:txBody>
      </p:sp>
      <p:sp>
        <p:nvSpPr>
          <p:cNvPr id="24" name="Shape 20"/>
          <p:cNvSpPr/>
          <p:nvPr/>
        </p:nvSpPr>
        <p:spPr>
          <a:xfrm>
            <a:off x="731865" y="5222433"/>
            <a:ext cx="475598" cy="475598"/>
          </a:xfrm>
          <a:prstGeom prst="ellipse">
            <a:avLst/>
          </a:prstGeom>
          <a:solidFill>
            <a:srgbClr val="CE2027"/>
          </a:solidFill>
          <a:ln w="12700">
            <a:solidFill>
              <a:srgbClr val="CE2027"/>
            </a:solidFill>
            <a:prstDash val="solid"/>
          </a:ln>
        </p:spPr>
        <p:txBody>
          <a:bodyPr/>
          <a:lstStyle/>
          <a:p>
            <a:endParaRPr lang="en-US"/>
          </a:p>
        </p:txBody>
      </p:sp>
      <p:sp>
        <p:nvSpPr>
          <p:cNvPr id="25" name="Text 21"/>
          <p:cNvSpPr txBox="1"/>
          <p:nvPr/>
        </p:nvSpPr>
        <p:spPr>
          <a:xfrm>
            <a:off x="731865" y="5222433"/>
            <a:ext cx="475598" cy="475598"/>
          </a:xfrm>
          <a:prstGeom prst="rect">
            <a:avLst/>
          </a:prstGeom>
          <a:noFill/>
          <a:ln/>
        </p:spPr>
        <p:txBody>
          <a:bodyPr wrap="square" lIns="0" tIns="0" rIns="0" bIns="0" rtlCol="0" anchor="ctr"/>
          <a:lstStyle/>
          <a:p>
            <a:pPr algn="ctr"/>
            <a:r>
              <a:rPr lang="en-US" sz="1600" b="1" dirty="0">
                <a:solidFill>
                  <a:srgbClr val="FFFFFF"/>
                </a:solidFill>
                <a:latin typeface="+mn-lt"/>
                <a:ea typeface="Calibri" pitchFamily="34" charset="-122"/>
                <a:cs typeface="Calibri" pitchFamily="34" charset="-120"/>
              </a:rPr>
              <a:t>5</a:t>
            </a:r>
            <a:endParaRPr lang="en-US" sz="1600" dirty="0">
              <a:latin typeface="+mn-lt"/>
            </a:endParaRPr>
          </a:p>
        </p:txBody>
      </p:sp>
      <p:sp>
        <p:nvSpPr>
          <p:cNvPr id="26" name="Text 22"/>
          <p:cNvSpPr txBox="1"/>
          <p:nvPr/>
        </p:nvSpPr>
        <p:spPr>
          <a:xfrm>
            <a:off x="1417824" y="5094387"/>
            <a:ext cx="10060728" cy="731689"/>
          </a:xfrm>
          <a:prstGeom prst="rect">
            <a:avLst/>
          </a:prstGeom>
          <a:noFill/>
          <a:ln/>
        </p:spPr>
        <p:txBody>
          <a:bodyPr wrap="square" lIns="0" tIns="0" rIns="0" bIns="0" rtlCol="0" anchor="ctr"/>
          <a:lstStyle/>
          <a:p>
            <a:pPr algn="just"/>
            <a:r>
              <a:rPr lang="en-US" sz="1700" dirty="0">
                <a:solidFill>
                  <a:srgbClr val="FFFFFF"/>
                </a:solidFill>
                <a:latin typeface="+mn-lt"/>
                <a:ea typeface="Calibri" pitchFamily="34" charset="-122"/>
                <a:cs typeface="Calibri" pitchFamily="34" charset="-120"/>
              </a:rPr>
              <a:t>An aligned, experienced team, A$15.1M in cash and liquids (30 June 2026) plus </a:t>
            </a:r>
            <a:r>
              <a:rPr lang="en-US" sz="1700" u="sng" dirty="0">
                <a:solidFill>
                  <a:srgbClr val="FFFFFF"/>
                </a:solidFill>
                <a:latin typeface="+mn-lt"/>
                <a:ea typeface="Calibri" pitchFamily="34" charset="-122"/>
                <a:cs typeface="Calibri" pitchFamily="34" charset="-120"/>
              </a:rPr>
              <a:t>$45M Placement completed in September </a:t>
            </a:r>
            <a:r>
              <a:rPr lang="en-US" sz="1700" dirty="0">
                <a:solidFill>
                  <a:srgbClr val="FFFFFF"/>
                </a:solidFill>
                <a:latin typeface="+mn-lt"/>
                <a:ea typeface="Calibri" pitchFamily="34" charset="-122"/>
                <a:cs typeface="Calibri" pitchFamily="34" charset="-120"/>
              </a:rPr>
              <a:t>and a steady flow of drill results ahead.</a:t>
            </a:r>
            <a:endParaRPr lang="en-US" sz="1700" dirty="0">
              <a:latin typeface="+mn-lt"/>
            </a:endParaRPr>
          </a:p>
        </p:txBody>
      </p:sp>
      <p:sp>
        <p:nvSpPr>
          <p:cNvPr id="27" name="Text 23"/>
          <p:cNvSpPr txBox="1"/>
          <p:nvPr/>
        </p:nvSpPr>
        <p:spPr>
          <a:xfrm>
            <a:off x="548943" y="6036437"/>
            <a:ext cx="9146117" cy="365845"/>
          </a:xfrm>
          <a:prstGeom prst="rect">
            <a:avLst/>
          </a:prstGeom>
          <a:noFill/>
          <a:ln/>
        </p:spPr>
        <p:txBody>
          <a:bodyPr wrap="square" lIns="0" tIns="0" rIns="0" bIns="0" rtlCol="0" anchor="ctr"/>
          <a:lstStyle/>
          <a:p>
            <a:r>
              <a:rPr lang="en-US" sz="1800" i="1" dirty="0">
                <a:solidFill>
                  <a:srgbClr val="FCB040"/>
                </a:solidFill>
                <a:latin typeface="+mn-lt"/>
                <a:ea typeface="Calibri" pitchFamily="34" charset="-122"/>
                <a:cs typeface="Calibri" pitchFamily="34" charset="-120"/>
              </a:rPr>
              <a:t>Yandal — Australia's next multi-million-ounce gold camp</a:t>
            </a:r>
            <a:endParaRPr lang="en-US" sz="1800" dirty="0">
              <a:latin typeface="+mn-lt"/>
            </a:endParaRPr>
          </a:p>
        </p:txBody>
      </p:sp>
      <p:sp>
        <p:nvSpPr>
          <p:cNvPr id="28" name="Text 24"/>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BBBBBB"/>
                </a:solidFill>
                <a:latin typeface="Calibri" pitchFamily="34" charset="0"/>
                <a:ea typeface="Calibri" pitchFamily="34" charset="-122"/>
                <a:cs typeface="Calibri" pitchFamily="34" charset="-120"/>
              </a:rPr>
              <a:t>23</a:t>
            </a:r>
            <a:endParaRPr lang="en-US" sz="1100" dirty="0"/>
          </a:p>
        </p:txBody>
      </p:sp>
    </p:spTree>
    <p:extLst>
      <p:ext uri="{BB962C8B-B14F-4D97-AF65-F5344CB8AC3E}">
        <p14:creationId xmlns:p14="http://schemas.microsoft.com/office/powerpoint/2010/main" val="306186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943" y="365845"/>
            <a:ext cx="8688811" cy="256091"/>
          </a:xfrm>
          <a:prstGeom prst="rect">
            <a:avLst/>
          </a:prstGeom>
          <a:noFill/>
          <a:ln/>
        </p:spPr>
        <p:txBody>
          <a:bodyPr wrap="square" lIns="0" tIns="0" rIns="0" bIns="0" rtlCol="0" anchor="ctr"/>
          <a:lstStyle/>
          <a:p>
            <a:r>
              <a:rPr lang="en-US" sz="1250" b="1" kern="0" spc="200" dirty="0">
                <a:solidFill>
                  <a:srgbClr val="CE2027"/>
                </a:solidFill>
                <a:latin typeface="AvantGarde Md BT"/>
                <a:ea typeface="Calibri" pitchFamily="34" charset="-122"/>
                <a:cs typeface="Calibri" pitchFamily="34" charset="-120"/>
              </a:rPr>
              <a:t>APPENDIX A</a:t>
            </a:r>
            <a:endParaRPr lang="en-US" sz="1250" dirty="0">
              <a:latin typeface="AvantGarde Md BT"/>
            </a:endParaRPr>
          </a:p>
        </p:txBody>
      </p:sp>
      <p:sp>
        <p:nvSpPr>
          <p:cNvPr id="3" name="Text 1"/>
          <p:cNvSpPr txBox="1"/>
          <p:nvPr/>
        </p:nvSpPr>
        <p:spPr>
          <a:xfrm>
            <a:off x="548943" y="603644"/>
            <a:ext cx="9786345" cy="621936"/>
          </a:xfrm>
          <a:prstGeom prst="rect">
            <a:avLst/>
          </a:prstGeom>
          <a:noFill/>
          <a:ln/>
        </p:spPr>
        <p:txBody>
          <a:bodyPr wrap="square" lIns="0" tIns="0" rIns="0" bIns="0" rtlCol="0" anchor="ctr"/>
          <a:lstStyle/>
          <a:p>
            <a:r>
              <a:rPr lang="en-US" sz="3200" b="1" dirty="0">
                <a:solidFill>
                  <a:srgbClr val="606060"/>
                </a:solidFill>
                <a:latin typeface="AvantGarde Md BT"/>
                <a:ea typeface="Calibri" pitchFamily="34" charset="-122"/>
                <a:cs typeface="Calibri" pitchFamily="34" charset="-120"/>
              </a:rPr>
              <a:t>Yandal Inferred Mineral Resource Estimates</a:t>
            </a:r>
            <a:endParaRPr lang="en-US" sz="3200" dirty="0">
              <a:solidFill>
                <a:srgbClr val="606060"/>
              </a:solidFill>
              <a:latin typeface="AvantGarde Md BT"/>
            </a:endParaRPr>
          </a:p>
        </p:txBody>
      </p:sp>
      <p:pic>
        <p:nvPicPr>
          <p:cNvPr id="4" name="Image 0" descr="img/logo_h_transparent.png"/>
          <p:cNvPicPr>
            <a:picLocks noChangeAspect="1"/>
          </p:cNvPicPr>
          <p:nvPr/>
        </p:nvPicPr>
        <p:blipFill>
          <a:blip r:embed="rId3"/>
          <a:stretch>
            <a:fillRect/>
          </a:stretch>
        </p:blipFill>
        <p:spPr>
          <a:xfrm>
            <a:off x="10609671" y="384137"/>
            <a:ext cx="1051803" cy="639610"/>
          </a:xfrm>
          <a:prstGeom prst="rect">
            <a:avLst/>
          </a:prstGeom>
        </p:spPr>
      </p:pic>
      <p:graphicFrame>
        <p:nvGraphicFramePr>
          <p:cNvPr id="25" name="Table 0"/>
          <p:cNvGraphicFramePr>
            <a:graphicFrameLocks noGrp="1"/>
          </p:cNvGraphicFramePr>
          <p:nvPr>
            <p:extLst>
              <p:ext uri="{D42A27DB-BD31-4B8C-83A1-F6EECF244321}">
                <p14:modId xmlns:p14="http://schemas.microsoft.com/office/powerpoint/2010/main" val="600327959"/>
              </p:ext>
            </p:extLst>
          </p:nvPr>
        </p:nvGraphicFramePr>
        <p:xfrm>
          <a:off x="548943" y="1692032"/>
          <a:ext cx="7225432" cy="3475520"/>
        </p:xfrm>
        <a:graphic>
          <a:graphicData uri="http://schemas.openxmlformats.org/drawingml/2006/table">
            <a:tbl>
              <a:tblPr/>
              <a:tblGrid>
                <a:gridCol w="2377990">
                  <a:extLst>
                    <a:ext uri="{9D8B030D-6E8A-4147-A177-3AD203B41FA5}">
                      <a16:colId xmlns:a16="http://schemas.microsoft.com/office/drawing/2014/main" val="20000"/>
                    </a:ext>
                  </a:extLst>
                </a:gridCol>
                <a:gridCol w="1371918">
                  <a:extLst>
                    <a:ext uri="{9D8B030D-6E8A-4147-A177-3AD203B41FA5}">
                      <a16:colId xmlns:a16="http://schemas.microsoft.com/office/drawing/2014/main" val="20001"/>
                    </a:ext>
                  </a:extLst>
                </a:gridCol>
                <a:gridCol w="1006073">
                  <a:extLst>
                    <a:ext uri="{9D8B030D-6E8A-4147-A177-3AD203B41FA5}">
                      <a16:colId xmlns:a16="http://schemas.microsoft.com/office/drawing/2014/main" val="20002"/>
                    </a:ext>
                  </a:extLst>
                </a:gridCol>
                <a:gridCol w="1188995">
                  <a:extLst>
                    <a:ext uri="{9D8B030D-6E8A-4147-A177-3AD203B41FA5}">
                      <a16:colId xmlns:a16="http://schemas.microsoft.com/office/drawing/2014/main" val="20003"/>
                    </a:ext>
                  </a:extLst>
                </a:gridCol>
                <a:gridCol w="1280456">
                  <a:extLst>
                    <a:ext uri="{9D8B030D-6E8A-4147-A177-3AD203B41FA5}">
                      <a16:colId xmlns:a16="http://schemas.microsoft.com/office/drawing/2014/main" val="20004"/>
                    </a:ext>
                  </a:extLst>
                </a:gridCol>
              </a:tblGrid>
              <a:tr h="347552">
                <a:tc>
                  <a:txBody>
                    <a:bodyPr/>
                    <a:lstStyle/>
                    <a:p>
                      <a:pPr marL="0" indent="0" algn="l">
                        <a:buNone/>
                      </a:pPr>
                      <a:r>
                        <a:rPr lang="en-US" sz="1300" b="1" dirty="0">
                          <a:solidFill>
                            <a:srgbClr val="FFFFFF"/>
                          </a:solidFill>
                          <a:latin typeface="+mn-lt"/>
                          <a:ea typeface="Calibri" pitchFamily="34" charset="-122"/>
                          <a:cs typeface="Calibri" pitchFamily="34" charset="-120"/>
                        </a:rPr>
                        <a:t>Prospect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300" b="1" dirty="0">
                          <a:solidFill>
                            <a:srgbClr val="FFFFFF"/>
                          </a:solidFill>
                          <a:latin typeface="+mn-lt"/>
                          <a:ea typeface="Calibri" pitchFamily="34" charset="-122"/>
                          <a:cs typeface="Calibri" pitchFamily="34" charset="-120"/>
                        </a:rPr>
                        <a:t>Tonnes (t)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300" b="1" dirty="0">
                          <a:solidFill>
                            <a:srgbClr val="FFFFFF"/>
                          </a:solidFill>
                          <a:latin typeface="+mn-lt"/>
                          <a:ea typeface="Calibri" pitchFamily="34" charset="-122"/>
                          <a:cs typeface="Calibri" pitchFamily="34" charset="-120"/>
                        </a:rPr>
                        <a:t>Au (g/t)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300" b="1" dirty="0">
                          <a:solidFill>
                            <a:srgbClr val="FFFFFF"/>
                          </a:solidFill>
                          <a:latin typeface="+mn-lt"/>
                          <a:ea typeface="Calibri" pitchFamily="34" charset="-122"/>
                          <a:cs typeface="Calibri" pitchFamily="34" charset="-120"/>
                        </a:rPr>
                        <a:t>Au (oz)</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tc>
                  <a:txBody>
                    <a:bodyPr/>
                    <a:lstStyle/>
                    <a:p>
                      <a:pPr marL="0" indent="0" algn="ctr">
                        <a:buNone/>
                      </a:pPr>
                      <a:r>
                        <a:rPr lang="en-US" sz="1300" b="1" dirty="0">
                          <a:solidFill>
                            <a:srgbClr val="FFFFFF"/>
                          </a:solidFill>
                          <a:latin typeface="+mn-lt"/>
                          <a:ea typeface="Calibri" pitchFamily="34" charset="-122"/>
                          <a:cs typeface="Calibri" pitchFamily="34" charset="-120"/>
                        </a:rPr>
                        <a:t>Cut-off (g/t Au)</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CE2027"/>
                    </a:solidFill>
                  </a:tcPr>
                </a:tc>
                <a:extLst>
                  <a:ext uri="{0D108BD9-81ED-4DB2-BD59-A6C34878D82A}">
                    <a16:rowId xmlns:a16="http://schemas.microsoft.com/office/drawing/2014/main" val="10000"/>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Palomino Pit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1,963,000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1.84</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116,000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0.5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Palomino UG</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155,000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2.69</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13,500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2.0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47552">
                <a:tc>
                  <a:txBody>
                    <a:bodyPr/>
                    <a:lstStyle/>
                    <a:p>
                      <a:pPr marL="0" indent="0" algn="l">
                        <a:buNone/>
                      </a:pPr>
                      <a:r>
                        <a:rPr lang="en-US" sz="1300" b="1" dirty="0">
                          <a:solidFill>
                            <a:srgbClr val="2B2B2B"/>
                          </a:solidFill>
                          <a:latin typeface="+mn-lt"/>
                          <a:ea typeface="Calibri" pitchFamily="34" charset="-122"/>
                          <a:cs typeface="Calibri" pitchFamily="34" charset="-120"/>
                        </a:rPr>
                        <a:t>Palomino Total</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2,118,000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1.90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129,500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extLst>
                  <a:ext uri="{0D108BD9-81ED-4DB2-BD59-A6C34878D82A}">
                    <a16:rowId xmlns:a16="http://schemas.microsoft.com/office/drawing/2014/main" val="10003"/>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Warmblood</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1,656,000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2.37</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126,000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0.5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Filly</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581,000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1.15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21,500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0.5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Bronco</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324,000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1.38</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14,500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0.5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47552">
                <a:tc>
                  <a:txBody>
                    <a:bodyPr/>
                    <a:lstStyle/>
                    <a:p>
                      <a:pPr marL="0" indent="0" algn="l">
                        <a:buNone/>
                      </a:pPr>
                      <a:r>
                        <a:rPr lang="en-US" sz="1300" b="1" dirty="0">
                          <a:solidFill>
                            <a:srgbClr val="2B2B2B"/>
                          </a:solidFill>
                          <a:latin typeface="+mn-lt"/>
                          <a:ea typeface="Calibri" pitchFamily="34" charset="-122"/>
                          <a:cs typeface="Calibri" pitchFamily="34" charset="-120"/>
                        </a:rPr>
                        <a:t>HWGC Subtotal</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4,679,000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1.94</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291,500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EDEDED"/>
                    </a:solidFill>
                  </a:tcPr>
                </a:tc>
                <a:extLst>
                  <a:ext uri="{0D108BD9-81ED-4DB2-BD59-A6C34878D82A}">
                    <a16:rowId xmlns:a16="http://schemas.microsoft.com/office/drawing/2014/main" val="10007"/>
                  </a:ext>
                </a:extLst>
              </a:tr>
              <a:tr h="347552">
                <a:tc>
                  <a:txBody>
                    <a:bodyPr/>
                    <a:lstStyle/>
                    <a:p>
                      <a:pPr marL="0" indent="0" algn="l">
                        <a:buNone/>
                      </a:pPr>
                      <a:r>
                        <a:rPr lang="en-US" sz="1300" dirty="0">
                          <a:solidFill>
                            <a:srgbClr val="2B2B2B"/>
                          </a:solidFill>
                          <a:latin typeface="+mn-lt"/>
                          <a:ea typeface="Calibri" pitchFamily="34" charset="-122"/>
                          <a:cs typeface="Calibri" pitchFamily="34" charset="-120"/>
                        </a:rPr>
                        <a:t>Dusk 'til Dawn</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3,495,600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108,900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B2B2B"/>
                          </a:solidFill>
                          <a:latin typeface="+mn-lt"/>
                          <a:ea typeface="Calibri" pitchFamily="34" charset="-122"/>
                          <a:cs typeface="Calibri" pitchFamily="34" charset="-120"/>
                        </a:rPr>
                        <a:t>0.5</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47552">
                <a:tc>
                  <a:txBody>
                    <a:bodyPr/>
                    <a:lstStyle/>
                    <a:p>
                      <a:pPr marL="0" indent="0" algn="l">
                        <a:buNone/>
                      </a:pPr>
                      <a:r>
                        <a:rPr lang="en-US" sz="1300" b="1" dirty="0">
                          <a:solidFill>
                            <a:srgbClr val="2B2B2B"/>
                          </a:solidFill>
                          <a:latin typeface="+mn-lt"/>
                          <a:ea typeface="Calibri" pitchFamily="34" charset="-122"/>
                          <a:cs typeface="Calibri" pitchFamily="34" charset="-120"/>
                        </a:rPr>
                        <a:t>Yandal Project Total</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8,174,600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1.52</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r>
                        <a:rPr lang="en-US" sz="1300" b="1" dirty="0">
                          <a:solidFill>
                            <a:srgbClr val="2B2B2B"/>
                          </a:solidFill>
                          <a:latin typeface="+mn-lt"/>
                          <a:ea typeface="Calibri" pitchFamily="34" charset="-122"/>
                          <a:cs typeface="Calibri" pitchFamily="34" charset="-120"/>
                        </a:rPr>
                        <a:t>400,400</a:t>
                      </a: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tc>
                  <a:txBody>
                    <a:bodyPr/>
                    <a:lstStyle/>
                    <a:p>
                      <a:pPr marL="0" indent="0" algn="ctr">
                        <a:buNone/>
                      </a:pPr>
                      <a:endParaRPr lang="en-US" sz="1300" dirty="0">
                        <a:latin typeface="+mn-lt"/>
                        <a:ea typeface="Calibri" charset="0"/>
                        <a:cs typeface="Calibri" charset="0"/>
                      </a:endParaRPr>
                    </a:p>
                  </a:txBody>
                  <a:tcPr marL="91461" marR="91461" marT="27438" marB="27438"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DE7C2"/>
                    </a:solidFill>
                  </a:tcPr>
                </a:tc>
                <a:extLst>
                  <a:ext uri="{0D108BD9-81ED-4DB2-BD59-A6C34878D82A}">
                    <a16:rowId xmlns:a16="http://schemas.microsoft.com/office/drawing/2014/main" val="10009"/>
                  </a:ext>
                </a:extLst>
              </a:tr>
            </a:tbl>
          </a:graphicData>
        </a:graphic>
      </p:graphicFrame>
      <p:sp>
        <p:nvSpPr>
          <p:cNvPr id="6" name="Text 2"/>
          <p:cNvSpPr txBox="1"/>
          <p:nvPr/>
        </p:nvSpPr>
        <p:spPr>
          <a:xfrm>
            <a:off x="8140220" y="1692032"/>
            <a:ext cx="3475524" cy="228653"/>
          </a:xfrm>
          <a:prstGeom prst="rect">
            <a:avLst/>
          </a:prstGeom>
          <a:noFill/>
          <a:ln/>
        </p:spPr>
        <p:txBody>
          <a:bodyPr wrap="square" lIns="0" tIns="0" rIns="0" bIns="0" rtlCol="0" anchor="t"/>
          <a:lstStyle/>
          <a:p>
            <a:pPr>
              <a:lnSpc>
                <a:spcPct val="105000"/>
              </a:lnSpc>
            </a:pPr>
            <a:r>
              <a:rPr lang="en-US" b="1" kern="0" spc="150" dirty="0">
                <a:solidFill>
                  <a:srgbClr val="CE2027"/>
                </a:solidFill>
                <a:latin typeface="+mn-lt"/>
                <a:ea typeface="Calibri" pitchFamily="34" charset="-122"/>
                <a:cs typeface="Calibri" pitchFamily="34" charset="-120"/>
              </a:rPr>
              <a:t>TABLE NOTES</a:t>
            </a:r>
            <a:endParaRPr lang="en-US" dirty="0">
              <a:latin typeface="+mn-lt"/>
            </a:endParaRPr>
          </a:p>
        </p:txBody>
      </p:sp>
      <p:sp>
        <p:nvSpPr>
          <p:cNvPr id="7" name="Text 3"/>
          <p:cNvSpPr txBox="1"/>
          <p:nvPr/>
        </p:nvSpPr>
        <p:spPr>
          <a:xfrm>
            <a:off x="8140220" y="2012146"/>
            <a:ext cx="3502963" cy="4115753"/>
          </a:xfrm>
          <a:prstGeom prst="rect">
            <a:avLst/>
          </a:prstGeom>
          <a:noFill/>
          <a:ln/>
        </p:spPr>
        <p:txBody>
          <a:bodyPr wrap="square" lIns="0" tIns="0" rIns="0" bIns="0" rtlCol="0" anchor="t"/>
          <a:lstStyle/>
          <a:p>
            <a:pPr marL="177836" indent="-177836" algn="just">
              <a:lnSpc>
                <a:spcPct val="105000"/>
              </a:lnSpc>
              <a:spcAft>
                <a:spcPts val="600"/>
              </a:spcAft>
              <a:buSzPct val="100000"/>
              <a:buChar char="•"/>
            </a:pPr>
            <a:r>
              <a:rPr lang="en-US" dirty="0">
                <a:solidFill>
                  <a:srgbClr val="2B2B2B"/>
                </a:solidFill>
                <a:latin typeface="+mn-lt"/>
                <a:ea typeface="Calibri" pitchFamily="34" charset="-122"/>
                <a:cs typeface="Calibri" pitchFamily="34" charset="-120"/>
              </a:rPr>
              <a:t>Mineral Resources are based on JORC Code definitions as defined by the Australasian Code for Reporting of Exploration Results, Mineral Resources and Ore Reserves.</a:t>
            </a:r>
            <a:endParaRPr lang="en-US" dirty="0">
              <a:latin typeface="+mn-lt"/>
            </a:endParaRPr>
          </a:p>
          <a:p>
            <a:pPr marL="177836" indent="-177836" algn="just">
              <a:lnSpc>
                <a:spcPct val="105000"/>
              </a:lnSpc>
              <a:spcAft>
                <a:spcPts val="600"/>
              </a:spcAft>
              <a:buSzPct val="100000"/>
              <a:buChar char="•"/>
            </a:pPr>
            <a:r>
              <a:rPr lang="en-US" dirty="0">
                <a:solidFill>
                  <a:srgbClr val="2B2B2B"/>
                </a:solidFill>
                <a:latin typeface="+mn-lt"/>
                <a:ea typeface="Calibri" pitchFamily="34" charset="-122"/>
                <a:cs typeface="Calibri" pitchFamily="34" charset="-120"/>
              </a:rPr>
              <a:t>All figures are rounded to reflect appropriate levels of confidence. Apparent differences may occur due to rounding.</a:t>
            </a:r>
            <a:endParaRPr lang="en-US" dirty="0">
              <a:latin typeface="+mn-lt"/>
            </a:endParaRPr>
          </a:p>
          <a:p>
            <a:pPr marL="177836" indent="-177836" algn="just">
              <a:lnSpc>
                <a:spcPct val="105000"/>
              </a:lnSpc>
              <a:spcAft>
                <a:spcPts val="600"/>
              </a:spcAft>
              <a:buSzPct val="100000"/>
              <a:buChar char="•"/>
            </a:pPr>
            <a:r>
              <a:rPr lang="en-US" dirty="0">
                <a:solidFill>
                  <a:srgbClr val="2B2B2B"/>
                </a:solidFill>
                <a:latin typeface="+mn-lt"/>
                <a:ea typeface="Calibri" pitchFamily="34" charset="-122"/>
                <a:cs typeface="Calibri" pitchFamily="34" charset="-120"/>
              </a:rPr>
              <a:t>The Mineral Resource Estimate has been estimated using appropriate high-grade cuts, minimum mining widths and dilutions.</a:t>
            </a:r>
            <a:endParaRPr lang="en-US" dirty="0">
              <a:latin typeface="+mn-lt"/>
            </a:endParaRPr>
          </a:p>
          <a:p>
            <a:pPr marL="177836" indent="-177836" algn="just">
              <a:lnSpc>
                <a:spcPct val="105000"/>
              </a:lnSpc>
              <a:spcAft>
                <a:spcPts val="600"/>
              </a:spcAft>
              <a:buSzPct val="100000"/>
              <a:buChar char="•"/>
            </a:pPr>
            <a:r>
              <a:rPr lang="en-US" dirty="0">
                <a:solidFill>
                  <a:srgbClr val="2B2B2B"/>
                </a:solidFill>
                <a:latin typeface="+mn-lt"/>
                <a:ea typeface="Calibri" pitchFamily="34" charset="-122"/>
                <a:cs typeface="Calibri" pitchFamily="34" charset="-120"/>
              </a:rPr>
              <a:t>Tonnes rounded to the nearest 1,000t, ounces rounded to the nearest 500oz.</a:t>
            </a:r>
            <a:endParaRPr lang="en-US" dirty="0">
              <a:latin typeface="+mn-lt"/>
            </a:endParaRPr>
          </a:p>
          <a:p>
            <a:pPr marL="177836" indent="-177836" algn="just">
              <a:lnSpc>
                <a:spcPct val="105000"/>
              </a:lnSpc>
              <a:spcAft>
                <a:spcPts val="600"/>
              </a:spcAft>
              <a:buSzPct val="100000"/>
              <a:buChar char="•"/>
            </a:pPr>
            <a:r>
              <a:rPr lang="en-US" dirty="0">
                <a:solidFill>
                  <a:srgbClr val="2B2B2B"/>
                </a:solidFill>
                <a:latin typeface="+mn-lt"/>
                <a:ea typeface="Calibri" pitchFamily="34" charset="-122"/>
                <a:cs typeface="Calibri" pitchFamily="34" charset="-120"/>
              </a:rPr>
              <a:t>Refer to ASX announcement dated 2 July 2025 titled “Acquisition of Yandal Gold Project from Strickland Metals Ltd” for further details regarding the MRE.</a:t>
            </a:r>
            <a:endParaRPr lang="en-US" dirty="0">
              <a:latin typeface="+mn-lt"/>
            </a:endParaRPr>
          </a:p>
        </p:txBody>
      </p:sp>
      <p:sp>
        <p:nvSpPr>
          <p:cNvPr id="9" name="Text 5"/>
          <p:cNvSpPr txBox="1"/>
          <p:nvPr/>
        </p:nvSpPr>
        <p:spPr>
          <a:xfrm>
            <a:off x="10975516" y="6466305"/>
            <a:ext cx="667667" cy="201215"/>
          </a:xfrm>
          <a:prstGeom prst="rect">
            <a:avLst/>
          </a:prstGeom>
          <a:noFill/>
          <a:ln/>
        </p:spPr>
        <p:txBody>
          <a:bodyPr wrap="square" lIns="0" tIns="0" rIns="0" bIns="0" rtlCol="0" anchor="ctr"/>
          <a:lstStyle/>
          <a:p>
            <a:pPr algn="r"/>
            <a:r>
              <a:rPr lang="en-US" sz="1100" dirty="0">
                <a:solidFill>
                  <a:srgbClr val="6B6B6B"/>
                </a:solidFill>
                <a:latin typeface="Calibri" pitchFamily="34" charset="0"/>
                <a:ea typeface="Calibri" pitchFamily="34" charset="-122"/>
                <a:cs typeface="Calibri" pitchFamily="34" charset="-120"/>
              </a:rPr>
              <a:t>24</a:t>
            </a:r>
            <a:endParaRPr lang="en-US" sz="1100" dirty="0"/>
          </a:p>
        </p:txBody>
      </p:sp>
    </p:spTree>
    <p:extLst>
      <p:ext uri="{BB962C8B-B14F-4D97-AF65-F5344CB8AC3E}">
        <p14:creationId xmlns:p14="http://schemas.microsoft.com/office/powerpoint/2010/main" val="4157787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yellow shirt&#10;&#10;AI-generated content may be incorrect.">
            <a:extLst>
              <a:ext uri="{FF2B5EF4-FFF2-40B4-BE49-F238E27FC236}">
                <a16:creationId xmlns:a16="http://schemas.microsoft.com/office/drawing/2014/main" id="{09EF8B6E-2147-48FB-9D1D-DB3BCDA70EEF}"/>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851025" y="0"/>
            <a:ext cx="5012532" cy="6859588"/>
          </a:xfrm>
          <a:prstGeom prst="rect">
            <a:avLst/>
          </a:prstGeom>
        </p:spPr>
      </p:pic>
      <p:sp>
        <p:nvSpPr>
          <p:cNvPr id="2" name="Rectangle 6">
            <a:extLst>
              <a:ext uri="{FF2B5EF4-FFF2-40B4-BE49-F238E27FC236}">
                <a16:creationId xmlns:a16="http://schemas.microsoft.com/office/drawing/2014/main" id="{F88D5A50-B1BF-E58E-AFF6-364D418E10C4}"/>
              </a:ext>
            </a:extLst>
          </p:cNvPr>
          <p:cNvSpPr>
            <a:spLocks noGrp="1" noChangeArrowheads="1"/>
          </p:cNvSpPr>
          <p:nvPr>
            <p:ph type="sldNum" sz="quarter" idx="10"/>
          </p:nvPr>
        </p:nvSpPr>
        <p:spPr>
          <a:ln/>
        </p:spPr>
        <p:txBody>
          <a:bodyPr/>
          <a:lstStyle/>
          <a:p>
            <a:fld id="{0BE2C7C0-F8E2-A446-98D6-AD53AB278AF1}" type="slidenum">
              <a:rPr lang="en-US" altLang="en-US"/>
              <a:pPr/>
              <a:t>23</a:t>
            </a:fld>
            <a:endParaRPr lang="en-US" altLang="en-US"/>
          </a:p>
        </p:txBody>
      </p:sp>
      <p:sp>
        <p:nvSpPr>
          <p:cNvPr id="214026" name="Rectangle 10">
            <a:extLst>
              <a:ext uri="{FF2B5EF4-FFF2-40B4-BE49-F238E27FC236}">
                <a16:creationId xmlns:a16="http://schemas.microsoft.com/office/drawing/2014/main" id="{D2A0A453-0D7D-B2F6-CB11-74ED06633BFD}"/>
              </a:ext>
            </a:extLst>
          </p:cNvPr>
          <p:cNvSpPr>
            <a:spLocks noChangeArrowheads="1"/>
          </p:cNvSpPr>
          <p:nvPr/>
        </p:nvSpPr>
        <p:spPr bwMode="auto">
          <a:xfrm>
            <a:off x="0" y="0"/>
            <a:ext cx="1898650" cy="6859588"/>
          </a:xfrm>
          <a:prstGeom prst="rect">
            <a:avLst/>
          </a:prstGeom>
          <a:solidFill>
            <a:srgbClr val="BE5B4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021" name="TextBox 1">
            <a:extLst>
              <a:ext uri="{FF2B5EF4-FFF2-40B4-BE49-F238E27FC236}">
                <a16:creationId xmlns:a16="http://schemas.microsoft.com/office/drawing/2014/main" id="{0E9BCAB8-2194-FCCA-6368-52463336CF86}"/>
              </a:ext>
            </a:extLst>
          </p:cNvPr>
          <p:cNvSpPr txBox="1">
            <a:spLocks noChangeArrowheads="1"/>
          </p:cNvSpPr>
          <p:nvPr/>
        </p:nvSpPr>
        <p:spPr bwMode="auto">
          <a:xfrm>
            <a:off x="6970713" y="1679575"/>
            <a:ext cx="31877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r>
              <a:rPr lang="en-US" altLang="en-US" sz="3500" dirty="0">
                <a:solidFill>
                  <a:srgbClr val="BE5B48"/>
                </a:solidFill>
                <a:latin typeface="AvantGarde Md BT" panose="020B0602020202020204" pitchFamily="34" charset="0"/>
              </a:rPr>
              <a:t>Thank You</a:t>
            </a:r>
            <a:endParaRPr lang="en-US" altLang="en-US" sz="3500" dirty="0">
              <a:solidFill>
                <a:srgbClr val="BE5B48"/>
              </a:solidFill>
              <a:latin typeface="AvantGarde Bk BT" panose="020B0402020202020204" pitchFamily="34" charset="0"/>
            </a:endParaRPr>
          </a:p>
        </p:txBody>
      </p:sp>
      <p:pic>
        <p:nvPicPr>
          <p:cNvPr id="214024" name="Picture 7">
            <a:extLst>
              <a:ext uri="{FF2B5EF4-FFF2-40B4-BE49-F238E27FC236}">
                <a16:creationId xmlns:a16="http://schemas.microsoft.com/office/drawing/2014/main" id="{59D7175A-4CA5-F90F-A8C1-400CE2C669E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7325" y="473075"/>
            <a:ext cx="14763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4035" name="Group 19">
            <a:extLst>
              <a:ext uri="{FF2B5EF4-FFF2-40B4-BE49-F238E27FC236}">
                <a16:creationId xmlns:a16="http://schemas.microsoft.com/office/drawing/2014/main" id="{C45D6815-BCC0-9CAF-D524-8BB8A418B727}"/>
              </a:ext>
            </a:extLst>
          </p:cNvPr>
          <p:cNvGrpSpPr>
            <a:grpSpLocks/>
          </p:cNvGrpSpPr>
          <p:nvPr/>
        </p:nvGrpSpPr>
        <p:grpSpPr bwMode="auto">
          <a:xfrm>
            <a:off x="7046913" y="4265613"/>
            <a:ext cx="5065712" cy="1847850"/>
            <a:chOff x="3617" y="2822"/>
            <a:chExt cx="3191" cy="1164"/>
          </a:xfrm>
        </p:grpSpPr>
        <p:sp>
          <p:nvSpPr>
            <p:cNvPr id="214028" name="TextBox 2">
              <a:extLst>
                <a:ext uri="{FF2B5EF4-FFF2-40B4-BE49-F238E27FC236}">
                  <a16:creationId xmlns:a16="http://schemas.microsoft.com/office/drawing/2014/main" id="{C2E9660B-F32F-85A3-A76C-1DEE159386F2}"/>
                </a:ext>
              </a:extLst>
            </p:cNvPr>
            <p:cNvSpPr txBox="1">
              <a:spLocks noChangeArrowheads="1"/>
            </p:cNvSpPr>
            <p:nvPr/>
          </p:nvSpPr>
          <p:spPr bwMode="auto">
            <a:xfrm>
              <a:off x="3617" y="3196"/>
              <a:ext cx="3191" cy="790"/>
            </a:xfrm>
            <a:prstGeom prst="rect">
              <a:avLst/>
            </a:prstGeom>
            <a:solidFill>
              <a:srgbClr val="4F4C37">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4000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lnSpc>
                  <a:spcPct val="145000"/>
                </a:lnSpc>
              </a:pPr>
              <a:r>
                <a:rPr lang="en-US" altLang="en-US" sz="1400" dirty="0">
                  <a:solidFill>
                    <a:schemeClr val="bg1"/>
                  </a:solidFill>
                  <a:latin typeface="Arial Narrow" panose="020B0604020202020204" pitchFamily="34" charset="0"/>
                </a:rPr>
                <a:t>Level 4, 15 Ogilvie Road, Mount Pleasant WA 6153, Australia</a:t>
              </a:r>
              <a:endParaRPr lang="en-AU" altLang="en-US" sz="1400" dirty="0">
                <a:solidFill>
                  <a:schemeClr val="bg1"/>
                </a:solidFill>
                <a:latin typeface="Arial Narrow" panose="020B0604020202020204" pitchFamily="34" charset="0"/>
              </a:endParaRPr>
            </a:p>
            <a:p>
              <a:pPr>
                <a:lnSpc>
                  <a:spcPct val="145000"/>
                </a:lnSpc>
              </a:pPr>
              <a:r>
                <a:rPr lang="en-AU" altLang="en-US" sz="1400" dirty="0">
                  <a:solidFill>
                    <a:schemeClr val="bg1"/>
                  </a:solidFill>
                  <a:latin typeface="Arial Narrow" panose="020B0604020202020204" pitchFamily="34" charset="0"/>
                </a:rPr>
                <a:t>info@gatewaymining.com.au</a:t>
              </a:r>
            </a:p>
            <a:p>
              <a:pPr>
                <a:lnSpc>
                  <a:spcPct val="145000"/>
                </a:lnSpc>
              </a:pPr>
              <a:r>
                <a:rPr lang="en-AU" altLang="en-US" sz="1400" dirty="0">
                  <a:solidFill>
                    <a:schemeClr val="bg1"/>
                  </a:solidFill>
                  <a:latin typeface="Arial Narrow" panose="020B0604020202020204" pitchFamily="34" charset="0"/>
                </a:rPr>
                <a:t>+61 8 6317 9875              </a:t>
              </a:r>
              <a:r>
                <a:rPr lang="en-US" altLang="en-US" sz="1400" dirty="0">
                  <a:solidFill>
                    <a:schemeClr val="bg1"/>
                  </a:solidFill>
                  <a:latin typeface="Arial Narrow" panose="020B0604020202020204" pitchFamily="34" charset="0"/>
                </a:rPr>
                <a:t>                     </a:t>
              </a:r>
              <a:r>
                <a:rPr lang="en-AU" altLang="en-US" sz="1400" dirty="0">
                  <a:solidFill>
                    <a:schemeClr val="bg1"/>
                  </a:solidFill>
                  <a:latin typeface="Arial Narrow" panose="020B0604020202020204" pitchFamily="34" charset="0"/>
                </a:rPr>
                <a:t>www.gatewaymining.com.au</a:t>
              </a:r>
            </a:p>
          </p:txBody>
        </p:sp>
        <p:sp>
          <p:nvSpPr>
            <p:cNvPr id="214029" name="TextBox 2">
              <a:extLst>
                <a:ext uri="{FF2B5EF4-FFF2-40B4-BE49-F238E27FC236}">
                  <a16:creationId xmlns:a16="http://schemas.microsoft.com/office/drawing/2014/main" id="{0D0DBDA3-B9FA-1F67-5022-4D144F4F5444}"/>
                </a:ext>
              </a:extLst>
            </p:cNvPr>
            <p:cNvSpPr txBox="1">
              <a:spLocks noChangeArrowheads="1"/>
            </p:cNvSpPr>
            <p:nvPr/>
          </p:nvSpPr>
          <p:spPr bwMode="auto">
            <a:xfrm>
              <a:off x="3617" y="2822"/>
              <a:ext cx="3191" cy="325"/>
            </a:xfrm>
            <a:prstGeom prst="rect">
              <a:avLst/>
            </a:prstGeom>
            <a:solidFill>
              <a:srgbClr val="BE5B48">
                <a:alpha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742950" indent="-28575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11430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16002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2057400" indent="-228600" eaLnBrk="0" hangingPunct="0">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25146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6pPr>
              <a:lvl7pPr marL="29718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7pPr>
              <a:lvl8pPr marL="34290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8pPr>
              <a:lvl9pPr marL="3886200" indent="-228600" eaLnBrk="0" fontAlgn="base" hangingPunct="0">
                <a:spcBef>
                  <a:spcPct val="0"/>
                </a:spcBef>
                <a:spcAft>
                  <a:spcPct val="0"/>
                </a:spcAft>
                <a:defRPr sz="1200">
                  <a:solidFill>
                    <a:schemeClr val="tx1"/>
                  </a:solidFill>
                  <a:latin typeface="Arial" panose="020B0604020202020204" pitchFamily="34" charset="0"/>
                  <a:ea typeface="MS PGothic" panose="020B0600070205080204" pitchFamily="34" charset="-128"/>
                  <a:cs typeface="MS PGothic" panose="020B0600070205080204" pitchFamily="34" charset="-128"/>
                </a:defRPr>
              </a:lvl9pPr>
            </a:lstStyle>
            <a:p>
              <a:pPr>
                <a:spcBef>
                  <a:spcPts val="300"/>
                </a:spcBef>
                <a:spcAft>
                  <a:spcPts val="300"/>
                </a:spcAft>
                <a:buSzPct val="55000"/>
                <a:buFont typeface="Arial Narrow" panose="020B0604020202020204" pitchFamily="34" charset="0"/>
                <a:buNone/>
              </a:pPr>
              <a:r>
                <a:rPr lang="en-AU" altLang="en-US" sz="1900" b="1">
                  <a:solidFill>
                    <a:srgbClr val="FFFFFF"/>
                  </a:solidFill>
                  <a:latin typeface="Calibri" panose="020F0502020204030204" pitchFamily="34" charset="0"/>
                </a:rPr>
                <a:t>  </a:t>
              </a:r>
              <a:r>
                <a:rPr lang="en-AU" altLang="en-US" sz="1900">
                  <a:solidFill>
                    <a:srgbClr val="FFFFFF"/>
                  </a:solidFill>
                  <a:latin typeface="AvantGarde Md BT" panose="020B0602020202020204" pitchFamily="34" charset="0"/>
                </a:rPr>
                <a:t>Contact Details</a:t>
              </a:r>
            </a:p>
          </p:txBody>
        </p:sp>
        <p:pic>
          <p:nvPicPr>
            <p:cNvPr id="214030" name="Picture 6" descr="1">
              <a:extLst>
                <a:ext uri="{FF2B5EF4-FFF2-40B4-BE49-F238E27FC236}">
                  <a16:creationId xmlns:a16="http://schemas.microsoft.com/office/drawing/2014/main" id="{4D2BB58E-807F-C356-3248-CB53DFA25A9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715" y="3340"/>
              <a:ext cx="142"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31" name="Picture 7" descr="2">
              <a:extLst>
                <a:ext uri="{FF2B5EF4-FFF2-40B4-BE49-F238E27FC236}">
                  <a16:creationId xmlns:a16="http://schemas.microsoft.com/office/drawing/2014/main" id="{224DD075-AB94-E641-9726-489F5070092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715" y="3526"/>
              <a:ext cx="142"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32" name="Picture 8" descr="3">
              <a:extLst>
                <a:ext uri="{FF2B5EF4-FFF2-40B4-BE49-F238E27FC236}">
                  <a16:creationId xmlns:a16="http://schemas.microsoft.com/office/drawing/2014/main" id="{C89B703B-1F9E-AB53-3B2B-1F69350296C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715" y="3716"/>
              <a:ext cx="142"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34" name="Picture 10" descr="5">
              <a:extLst>
                <a:ext uri="{FF2B5EF4-FFF2-40B4-BE49-F238E27FC236}">
                  <a16:creationId xmlns:a16="http://schemas.microsoft.com/office/drawing/2014/main" id="{3A9A3C74-7EC6-4D3F-3EDD-67793218BFE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34" y="3727"/>
              <a:ext cx="142"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4036" name="Picture 20">
            <a:extLst>
              <a:ext uri="{FF2B5EF4-FFF2-40B4-BE49-F238E27FC236}">
                <a16:creationId xmlns:a16="http://schemas.microsoft.com/office/drawing/2014/main" id="{26E64016-AEAD-486C-5484-FDAFD745CF9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010525" y="2754313"/>
            <a:ext cx="2551113" cy="1093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BE5B48"/>
      </a:hlink>
      <a:folHlink>
        <a:srgbClr val="FF9933"/>
      </a:folHlink>
    </a:clrScheme>
    <a:fontScheme name="Default Design">
      <a:majorFont>
        <a:latin typeface="Calibri"/>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36" tIns="45718" rIns="91436" bIns="45718" numCol="1" anchor="t" anchorCtr="0" compatLnSpc="1">
        <a:prstTxWarp prst="textNoShape">
          <a:avLst/>
        </a:prstTxWarp>
      </a:bodyPr>
      <a:lstStyle>
        <a:defPPr marL="0" marR="0" indent="0" algn="l" defTabSz="1089025" rtl="0" eaLnBrk="1" fontAlgn="base" latinLnBrk="0" hangingPunct="1">
          <a:lnSpc>
            <a:spcPct val="110000"/>
          </a:lnSpc>
          <a:spcBef>
            <a:spcPct val="0"/>
          </a:spcBef>
          <a:spcAft>
            <a:spcPct val="0"/>
          </a:spcAft>
          <a:buClrTx/>
          <a:buSzTx/>
          <a:buFontTx/>
          <a:buChar char="•"/>
          <a:tabLst>
            <a:tab pos="1631950" algn="l"/>
          </a:tabLst>
          <a:defRPr kumimoji="0" lang="en-US"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36" tIns="45718" rIns="91436" bIns="45718" numCol="1" anchor="t" anchorCtr="0" compatLnSpc="1">
        <a:prstTxWarp prst="textNoShape">
          <a:avLst/>
        </a:prstTxWarp>
      </a:bodyPr>
      <a:lstStyle>
        <a:defPPr marL="0" marR="0" indent="0" algn="l" defTabSz="1089025" rtl="0" eaLnBrk="1" fontAlgn="base" latinLnBrk="0" hangingPunct="1">
          <a:lnSpc>
            <a:spcPct val="110000"/>
          </a:lnSpc>
          <a:spcBef>
            <a:spcPct val="0"/>
          </a:spcBef>
          <a:spcAft>
            <a:spcPct val="0"/>
          </a:spcAft>
          <a:buClrTx/>
          <a:buSzTx/>
          <a:buFontTx/>
          <a:buChar char="•"/>
          <a:tabLst>
            <a:tab pos="1631950" algn="l"/>
          </a:tabLst>
          <a:defRPr kumimoji="0" lang="en-US"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C00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05F10D4EFC3149948AB69089E38E90" ma:contentTypeVersion="7" ma:contentTypeDescription="Create a new document." ma:contentTypeScope="" ma:versionID="2dae0a9a3be9485ed87c681767c73590">
  <xsd:schema xmlns:xsd="http://www.w3.org/2001/XMLSchema" xmlns:xs="http://www.w3.org/2001/XMLSchema" xmlns:p="http://schemas.microsoft.com/office/2006/metadata/properties" xmlns:ns3="ec2c1578-84b1-43b8-afcd-205860e302c8" targetNamespace="http://schemas.microsoft.com/office/2006/metadata/properties" ma:root="true" ma:fieldsID="bcbb786c56d2cf94f9a7154a70a49f47" ns3:_="">
    <xsd:import namespace="ec2c1578-84b1-43b8-afcd-205860e302c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2c1578-84b1-43b8-afcd-205860e30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346745-DFE2-4FCA-A29D-524F54EEA4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2c1578-84b1-43b8-afcd-205860e302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7479E5-0556-4C21-BE26-0A9DF319C638}">
  <ds:schemaRefs>
    <ds:schemaRef ds:uri="http://schemas.microsoft.com/office/2006/documentManagement/types"/>
    <ds:schemaRef ds:uri="http://schemas.microsoft.com/office/infopath/2007/PartnerControls"/>
    <ds:schemaRef ds:uri="http://purl.org/dc/terms/"/>
    <ds:schemaRef ds:uri="ec2c1578-84b1-43b8-afcd-205860e302c8"/>
    <ds:schemaRef ds:uri="http://www.w3.org/XML/1998/namespace"/>
    <ds:schemaRef ds:uri="http://schemas.microsoft.com/office/2006/metadata/propertie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FC47D385-1CB2-4B61-9424-42CEEDA10CA2}">
  <ds:schemaRefs>
    <ds:schemaRef ds:uri="http://schemas.microsoft.com/sharepoint/v3/contenttype/forms"/>
  </ds:schemaRefs>
</ds:datastoreItem>
</file>

<file path=docMetadata/LabelInfo.xml><?xml version="1.0" encoding="utf-8"?>
<clbl:labelList xmlns:clbl="http://schemas.microsoft.com/office/2020/mipLabelMetadata">
  <clbl:label id="{92d20459-8f96-4b35-94b3-3aef5f52fa83}" enabled="0" method="" siteId="{92d20459-8f96-4b35-94b3-3aef5f52fa83}" removed="1"/>
</clbl:labelList>
</file>

<file path=docProps/app.xml><?xml version="1.0" encoding="utf-8"?>
<Properties xmlns="http://schemas.openxmlformats.org/officeDocument/2006/extended-properties" xmlns:vt="http://schemas.openxmlformats.org/officeDocument/2006/docPropsVTypes">
  <Template/>
  <TotalTime>6387</TotalTime>
  <Words>4114</Words>
  <Application>Microsoft Office PowerPoint</Application>
  <PresentationFormat>Custom</PresentationFormat>
  <Paragraphs>468</Paragraphs>
  <Slides>23</Slides>
  <Notes>15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MS PGothic</vt:lpstr>
      <vt:lpstr>Aptos</vt:lpstr>
      <vt:lpstr>Arial</vt:lpstr>
      <vt:lpstr>Arial Narrow</vt:lpstr>
      <vt:lpstr>AvantGarde Bk BT</vt:lpstr>
      <vt:lpstr>AvantGarde Md BT</vt:lpstr>
      <vt:lpstr>Calibri</vt:lpstr>
      <vt:lpstr>Wingdings</vt:lpstr>
      <vt:lpstr>Default Design</vt:lpstr>
      <vt:lpstr>Office Theme</vt:lpstr>
      <vt:lpstr>PowerPoint Presentation</vt:lpstr>
      <vt:lpstr>Important Information and Disclaimer</vt:lpstr>
      <vt:lpstr>PowerPoint Presentation</vt:lpstr>
      <vt:lpstr>Corporate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Sleiman Majdoub</dc:creator>
  <cp:lastModifiedBy>Richard  Pugh</cp:lastModifiedBy>
  <cp:revision>34</cp:revision>
  <dcterms:modified xsi:type="dcterms:W3CDTF">2026-09-08T13:13:20Z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0x010100BA05F10D4EFC3149948AB69089E38E90</vt:lpwstr>
  </property>
</Properties>
</file>