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9.jpg" ContentType="image/jpg"/>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256" r:id="rId5"/>
    <p:sldId id="272" r:id="rId6"/>
    <p:sldId id="257" r:id="rId7"/>
    <p:sldId id="259" r:id="rId8"/>
    <p:sldId id="258" r:id="rId9"/>
    <p:sldId id="282" r:id="rId10"/>
    <p:sldId id="284" r:id="rId11"/>
    <p:sldId id="261" r:id="rId12"/>
    <p:sldId id="265" r:id="rId13"/>
    <p:sldId id="289" r:id="rId14"/>
    <p:sldId id="288" r:id="rId15"/>
    <p:sldId id="275" r:id="rId16"/>
    <p:sldId id="286" r:id="rId17"/>
    <p:sldId id="285" r:id="rId18"/>
    <p:sldId id="268" r:id="rId19"/>
    <p:sldId id="270" r:id="rId20"/>
  </p:sldIdLst>
  <p:sldSz cx="12192000" cy="6858000"/>
  <p:notesSz cx="6888163"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EDCA455-08E7-2631-CA58-6031498929A0}" name="Hamilton Locke" initials="HL" userId="Hamilton Locke" providerId="None"/>
  <p188:author id="{027C8EB2-DB8E-A3F7-FCA9-E82383032D80}" name="Andrew Dornan" initials="AD" userId="313c8c7afcb8de75"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p:restoredLeft sz="4657" autoAdjust="0"/>
    <p:restoredTop sz="93971" autoAdjust="0"/>
  </p:normalViewPr>
  <p:slideViewPr>
    <p:cSldViewPr snapToGrid="0">
      <p:cViewPr varScale="1">
        <p:scale>
          <a:sx n="89" d="100"/>
          <a:sy n="89" d="100"/>
        </p:scale>
        <p:origin x="74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676"/>
          </a:xfrm>
          <a:prstGeom prst="rect">
            <a:avLst/>
          </a:prstGeom>
        </p:spPr>
        <p:txBody>
          <a:bodyPr vert="horz" lIns="96606" tIns="48303" rIns="96606" bIns="48303" rtlCol="0"/>
          <a:lstStyle>
            <a:lvl1pPr algn="l">
              <a:defRPr sz="1300"/>
            </a:lvl1pPr>
          </a:lstStyle>
          <a:p>
            <a:endParaRPr lang="en-AU" dirty="0"/>
          </a:p>
        </p:txBody>
      </p:sp>
      <p:sp>
        <p:nvSpPr>
          <p:cNvPr id="3" name="Date Placeholder 2"/>
          <p:cNvSpPr>
            <a:spLocks noGrp="1"/>
          </p:cNvSpPr>
          <p:nvPr>
            <p:ph type="dt" idx="1"/>
          </p:nvPr>
        </p:nvSpPr>
        <p:spPr>
          <a:xfrm>
            <a:off x="3901698" y="0"/>
            <a:ext cx="2984871" cy="502676"/>
          </a:xfrm>
          <a:prstGeom prst="rect">
            <a:avLst/>
          </a:prstGeom>
        </p:spPr>
        <p:txBody>
          <a:bodyPr vert="horz" lIns="96606" tIns="48303" rIns="96606" bIns="48303" rtlCol="0"/>
          <a:lstStyle>
            <a:lvl1pPr algn="r">
              <a:defRPr sz="1300"/>
            </a:lvl1pPr>
          </a:lstStyle>
          <a:p>
            <a:fld id="{1EB93BCF-D871-414B-AEFD-19469918E02D}" type="datetimeFigureOut">
              <a:rPr lang="en-AU" smtClean="0"/>
              <a:t>8/09/2026</a:t>
            </a:fld>
            <a:endParaRPr lang="en-AU" dirty="0"/>
          </a:p>
        </p:txBody>
      </p:sp>
      <p:sp>
        <p:nvSpPr>
          <p:cNvPr id="4"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06" tIns="48303" rIns="96606" bIns="48303" rtlCol="0" anchor="ctr"/>
          <a:lstStyle/>
          <a:p>
            <a:endParaRPr lang="en-AU" dirty="0"/>
          </a:p>
        </p:txBody>
      </p:sp>
      <p:sp>
        <p:nvSpPr>
          <p:cNvPr id="5" name="Notes Placeholder 4"/>
          <p:cNvSpPr>
            <a:spLocks noGrp="1"/>
          </p:cNvSpPr>
          <p:nvPr>
            <p:ph type="body" sz="quarter" idx="3"/>
          </p:nvPr>
        </p:nvSpPr>
        <p:spPr>
          <a:xfrm>
            <a:off x="688817" y="4821506"/>
            <a:ext cx="5510530" cy="3944868"/>
          </a:xfrm>
          <a:prstGeom prst="rect">
            <a:avLst/>
          </a:prstGeom>
        </p:spPr>
        <p:txBody>
          <a:bodyPr vert="horz" lIns="96606" tIns="48303" rIns="96606" bIns="4830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516039"/>
            <a:ext cx="2984871" cy="502674"/>
          </a:xfrm>
          <a:prstGeom prst="rect">
            <a:avLst/>
          </a:prstGeom>
        </p:spPr>
        <p:txBody>
          <a:bodyPr vert="horz" lIns="96606" tIns="48303" rIns="96606" bIns="48303" rtlCol="0" anchor="b"/>
          <a:lstStyle>
            <a:lvl1pPr algn="l">
              <a:defRPr sz="1300"/>
            </a:lvl1pPr>
          </a:lstStyle>
          <a:p>
            <a:endParaRPr lang="en-AU" dirty="0"/>
          </a:p>
        </p:txBody>
      </p:sp>
      <p:sp>
        <p:nvSpPr>
          <p:cNvPr id="7" name="Slide Number Placeholder 6"/>
          <p:cNvSpPr>
            <a:spLocks noGrp="1"/>
          </p:cNvSpPr>
          <p:nvPr>
            <p:ph type="sldNum" sz="quarter" idx="5"/>
          </p:nvPr>
        </p:nvSpPr>
        <p:spPr>
          <a:xfrm>
            <a:off x="3901698" y="9516039"/>
            <a:ext cx="2984871" cy="502674"/>
          </a:xfrm>
          <a:prstGeom prst="rect">
            <a:avLst/>
          </a:prstGeom>
        </p:spPr>
        <p:txBody>
          <a:bodyPr vert="horz" lIns="96606" tIns="48303" rIns="96606" bIns="48303" rtlCol="0" anchor="b"/>
          <a:lstStyle>
            <a:lvl1pPr algn="r">
              <a:defRPr sz="1300"/>
            </a:lvl1pPr>
          </a:lstStyle>
          <a:p>
            <a:fld id="{A9FB74E0-5764-4D7E-839F-C3D08A5C1E23}" type="slidenum">
              <a:rPr lang="en-AU" smtClean="0"/>
              <a:t>‹#›</a:t>
            </a:fld>
            <a:endParaRPr lang="en-AU" dirty="0"/>
          </a:p>
        </p:txBody>
      </p:sp>
    </p:spTree>
    <p:extLst>
      <p:ext uri="{BB962C8B-B14F-4D97-AF65-F5344CB8AC3E}">
        <p14:creationId xmlns:p14="http://schemas.microsoft.com/office/powerpoint/2010/main" val="3778127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A9FB74E0-5764-4D7E-839F-C3D08A5C1E23}" type="slidenum">
              <a:rPr lang="en-AU" smtClean="0"/>
              <a:t>6</a:t>
            </a:fld>
            <a:endParaRPr lang="en-AU" dirty="0"/>
          </a:p>
        </p:txBody>
      </p:sp>
    </p:spTree>
    <p:extLst>
      <p:ext uri="{BB962C8B-B14F-4D97-AF65-F5344CB8AC3E}">
        <p14:creationId xmlns:p14="http://schemas.microsoft.com/office/powerpoint/2010/main" val="28875892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6912B-4607-4913-1D38-7BC2DAE3DE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26BD68-F7C1-0370-F641-816C60A56B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CA5E99-B45E-0185-ED4E-3A06D496D475}"/>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3F71AA3D-7252-F184-CE7F-6763F007569C}"/>
              </a:ext>
            </a:extLst>
          </p:cNvPr>
          <p:cNvSpPr>
            <a:spLocks noGrp="1"/>
          </p:cNvSpPr>
          <p:nvPr>
            <p:ph type="sldNum" sz="quarter" idx="5"/>
          </p:nvPr>
        </p:nvSpPr>
        <p:spPr/>
        <p:txBody>
          <a:bodyPr/>
          <a:lstStyle/>
          <a:p>
            <a:fld id="{A9FB74E0-5764-4D7E-839F-C3D08A5C1E23}" type="slidenum">
              <a:rPr lang="en-AU" smtClean="0"/>
              <a:t>12</a:t>
            </a:fld>
            <a:endParaRPr lang="en-AU" dirty="0"/>
          </a:p>
        </p:txBody>
      </p:sp>
    </p:spTree>
    <p:extLst>
      <p:ext uri="{BB962C8B-B14F-4D97-AF65-F5344CB8AC3E}">
        <p14:creationId xmlns:p14="http://schemas.microsoft.com/office/powerpoint/2010/main" val="983151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92F9C-A7F6-4131-B0A1-53EBBDAABC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676A7CD1-7FA2-697E-55D7-82D3FC4418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B1CDAE5B-809F-4062-3022-DDE143800E0A}"/>
              </a:ext>
            </a:extLst>
          </p:cNvPr>
          <p:cNvSpPr>
            <a:spLocks noGrp="1"/>
          </p:cNvSpPr>
          <p:nvPr>
            <p:ph type="dt" sz="half" idx="10"/>
          </p:nvPr>
        </p:nvSpPr>
        <p:spPr/>
        <p:txBody>
          <a:bodyPr/>
          <a:lstStyle/>
          <a:p>
            <a:fld id="{B9153394-4358-4CE1-A46F-F59BF389A548}" type="datetimeFigureOut">
              <a:rPr lang="en-AU" smtClean="0"/>
              <a:t>8/09/2026</a:t>
            </a:fld>
            <a:endParaRPr lang="en-AU" dirty="0"/>
          </a:p>
        </p:txBody>
      </p:sp>
      <p:sp>
        <p:nvSpPr>
          <p:cNvPr id="5" name="Footer Placeholder 4">
            <a:extLst>
              <a:ext uri="{FF2B5EF4-FFF2-40B4-BE49-F238E27FC236}">
                <a16:creationId xmlns:a16="http://schemas.microsoft.com/office/drawing/2014/main" id="{FF54E180-6DAE-363E-1079-2E6820386169}"/>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F3538704-7A1E-ACCF-E020-1C773BF81AB6}"/>
              </a:ext>
            </a:extLst>
          </p:cNvPr>
          <p:cNvSpPr>
            <a:spLocks noGrp="1"/>
          </p:cNvSpPr>
          <p:nvPr>
            <p:ph type="sldNum" sz="quarter" idx="12"/>
          </p:nvPr>
        </p:nvSpPr>
        <p:spPr/>
        <p:txBody>
          <a:bodyPr/>
          <a:lstStyle/>
          <a:p>
            <a:fld id="{C92F49A9-0CE9-4116-B648-29E376412B90}" type="slidenum">
              <a:rPr lang="en-AU" smtClean="0"/>
              <a:t>‹#›</a:t>
            </a:fld>
            <a:endParaRPr lang="en-AU" dirty="0"/>
          </a:p>
        </p:txBody>
      </p:sp>
    </p:spTree>
    <p:extLst>
      <p:ext uri="{BB962C8B-B14F-4D97-AF65-F5344CB8AC3E}">
        <p14:creationId xmlns:p14="http://schemas.microsoft.com/office/powerpoint/2010/main" val="2806484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FB9E4-3FA3-37FA-F39D-3A2DE33D581B}"/>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1257CE09-E6F7-BB8C-1786-E36A50A97B2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0A7EB58-3B79-6CA9-4A4E-FAD54198D167}"/>
              </a:ext>
            </a:extLst>
          </p:cNvPr>
          <p:cNvSpPr>
            <a:spLocks noGrp="1"/>
          </p:cNvSpPr>
          <p:nvPr>
            <p:ph type="dt" sz="half" idx="10"/>
          </p:nvPr>
        </p:nvSpPr>
        <p:spPr/>
        <p:txBody>
          <a:bodyPr/>
          <a:lstStyle/>
          <a:p>
            <a:fld id="{B9153394-4358-4CE1-A46F-F59BF389A548}" type="datetimeFigureOut">
              <a:rPr lang="en-AU" smtClean="0"/>
              <a:t>8/09/2026</a:t>
            </a:fld>
            <a:endParaRPr lang="en-AU" dirty="0"/>
          </a:p>
        </p:txBody>
      </p:sp>
      <p:sp>
        <p:nvSpPr>
          <p:cNvPr id="5" name="Footer Placeholder 4">
            <a:extLst>
              <a:ext uri="{FF2B5EF4-FFF2-40B4-BE49-F238E27FC236}">
                <a16:creationId xmlns:a16="http://schemas.microsoft.com/office/drawing/2014/main" id="{D8690D3E-5B2D-4F5B-B06B-4DD1F6794CA1}"/>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1367C4CC-6F91-4615-0BDC-995E0751CEB7}"/>
              </a:ext>
            </a:extLst>
          </p:cNvPr>
          <p:cNvSpPr>
            <a:spLocks noGrp="1"/>
          </p:cNvSpPr>
          <p:nvPr>
            <p:ph type="sldNum" sz="quarter" idx="12"/>
          </p:nvPr>
        </p:nvSpPr>
        <p:spPr/>
        <p:txBody>
          <a:bodyPr/>
          <a:lstStyle/>
          <a:p>
            <a:fld id="{C92F49A9-0CE9-4116-B648-29E376412B90}" type="slidenum">
              <a:rPr lang="en-AU" smtClean="0"/>
              <a:t>‹#›</a:t>
            </a:fld>
            <a:endParaRPr lang="en-AU" dirty="0"/>
          </a:p>
        </p:txBody>
      </p:sp>
    </p:spTree>
    <p:extLst>
      <p:ext uri="{BB962C8B-B14F-4D97-AF65-F5344CB8AC3E}">
        <p14:creationId xmlns:p14="http://schemas.microsoft.com/office/powerpoint/2010/main" val="460562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8F27C-3148-A1A4-B810-E6E84C89F3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72F93648-419C-00B0-AA8C-C37F1F3C9ED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FBB828-87FB-27E2-7AA2-8B336381ED83}"/>
              </a:ext>
            </a:extLst>
          </p:cNvPr>
          <p:cNvSpPr>
            <a:spLocks noGrp="1"/>
          </p:cNvSpPr>
          <p:nvPr>
            <p:ph type="dt" sz="half" idx="10"/>
          </p:nvPr>
        </p:nvSpPr>
        <p:spPr/>
        <p:txBody>
          <a:bodyPr/>
          <a:lstStyle/>
          <a:p>
            <a:fld id="{B9153394-4358-4CE1-A46F-F59BF389A548}" type="datetimeFigureOut">
              <a:rPr lang="en-AU" smtClean="0"/>
              <a:t>8/09/2026</a:t>
            </a:fld>
            <a:endParaRPr lang="en-AU" dirty="0"/>
          </a:p>
        </p:txBody>
      </p:sp>
      <p:sp>
        <p:nvSpPr>
          <p:cNvPr id="5" name="Footer Placeholder 4">
            <a:extLst>
              <a:ext uri="{FF2B5EF4-FFF2-40B4-BE49-F238E27FC236}">
                <a16:creationId xmlns:a16="http://schemas.microsoft.com/office/drawing/2014/main" id="{741003E7-5452-6CC3-64A8-C95EF39DE9E4}"/>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679A5745-4B64-A759-CDA5-494EE0DC0FCD}"/>
              </a:ext>
            </a:extLst>
          </p:cNvPr>
          <p:cNvSpPr>
            <a:spLocks noGrp="1"/>
          </p:cNvSpPr>
          <p:nvPr>
            <p:ph type="sldNum" sz="quarter" idx="12"/>
          </p:nvPr>
        </p:nvSpPr>
        <p:spPr/>
        <p:txBody>
          <a:bodyPr/>
          <a:lstStyle/>
          <a:p>
            <a:fld id="{C92F49A9-0CE9-4116-B648-29E376412B90}" type="slidenum">
              <a:rPr lang="en-AU" smtClean="0"/>
              <a:t>‹#›</a:t>
            </a:fld>
            <a:endParaRPr lang="en-AU" dirty="0"/>
          </a:p>
        </p:txBody>
      </p:sp>
    </p:spTree>
    <p:extLst>
      <p:ext uri="{BB962C8B-B14F-4D97-AF65-F5344CB8AC3E}">
        <p14:creationId xmlns:p14="http://schemas.microsoft.com/office/powerpoint/2010/main" val="2629485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69B35-90DE-7298-E41F-30A75BBE1CD8}"/>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FB32B835-2FE0-A31E-A0D7-7F642F4163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A736BC01-707C-971F-238C-69FED38131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5B4AF4A8-91AE-8B3B-DA91-85E75BC236E1}"/>
              </a:ext>
            </a:extLst>
          </p:cNvPr>
          <p:cNvSpPr>
            <a:spLocks noGrp="1"/>
          </p:cNvSpPr>
          <p:nvPr>
            <p:ph type="dt" sz="half" idx="10"/>
          </p:nvPr>
        </p:nvSpPr>
        <p:spPr/>
        <p:txBody>
          <a:bodyPr/>
          <a:lstStyle/>
          <a:p>
            <a:fld id="{B9153394-4358-4CE1-A46F-F59BF389A548}" type="datetimeFigureOut">
              <a:rPr lang="en-AU" smtClean="0"/>
              <a:t>8/09/2026</a:t>
            </a:fld>
            <a:endParaRPr lang="en-AU" dirty="0"/>
          </a:p>
        </p:txBody>
      </p:sp>
      <p:sp>
        <p:nvSpPr>
          <p:cNvPr id="6" name="Footer Placeholder 5">
            <a:extLst>
              <a:ext uri="{FF2B5EF4-FFF2-40B4-BE49-F238E27FC236}">
                <a16:creationId xmlns:a16="http://schemas.microsoft.com/office/drawing/2014/main" id="{818CE9DC-70B7-A2D9-A30E-941F1F6FF32C}"/>
              </a:ext>
            </a:extLst>
          </p:cNvPr>
          <p:cNvSpPr>
            <a:spLocks noGrp="1"/>
          </p:cNvSpPr>
          <p:nvPr>
            <p:ph type="ftr" sz="quarter" idx="11"/>
          </p:nvPr>
        </p:nvSpPr>
        <p:spPr/>
        <p:txBody>
          <a:bodyPr/>
          <a:lstStyle/>
          <a:p>
            <a:endParaRPr lang="en-AU" dirty="0"/>
          </a:p>
        </p:txBody>
      </p:sp>
      <p:sp>
        <p:nvSpPr>
          <p:cNvPr id="7" name="Slide Number Placeholder 6">
            <a:extLst>
              <a:ext uri="{FF2B5EF4-FFF2-40B4-BE49-F238E27FC236}">
                <a16:creationId xmlns:a16="http://schemas.microsoft.com/office/drawing/2014/main" id="{8F124233-2810-FA25-43DC-CF8A80812E72}"/>
              </a:ext>
            </a:extLst>
          </p:cNvPr>
          <p:cNvSpPr>
            <a:spLocks noGrp="1"/>
          </p:cNvSpPr>
          <p:nvPr>
            <p:ph type="sldNum" sz="quarter" idx="12"/>
          </p:nvPr>
        </p:nvSpPr>
        <p:spPr/>
        <p:txBody>
          <a:bodyPr/>
          <a:lstStyle/>
          <a:p>
            <a:fld id="{C92F49A9-0CE9-4116-B648-29E376412B90}" type="slidenum">
              <a:rPr lang="en-AU" smtClean="0"/>
              <a:t>‹#›</a:t>
            </a:fld>
            <a:endParaRPr lang="en-AU" dirty="0"/>
          </a:p>
        </p:txBody>
      </p:sp>
    </p:spTree>
    <p:extLst>
      <p:ext uri="{BB962C8B-B14F-4D97-AF65-F5344CB8AC3E}">
        <p14:creationId xmlns:p14="http://schemas.microsoft.com/office/powerpoint/2010/main" val="342642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2B675-4501-8879-FD9D-19876DB3F457}"/>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1351F59F-FAAA-775E-C85C-C8171F7924F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D2613C-35DC-95F5-EE09-4A42141D06B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211858B1-6BBD-3751-A978-71CEEA3B84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C14209E-7AF4-B59E-15BF-84AEA4B371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C4FBB823-AF03-3C01-81B6-854411905E01}"/>
              </a:ext>
            </a:extLst>
          </p:cNvPr>
          <p:cNvSpPr>
            <a:spLocks noGrp="1"/>
          </p:cNvSpPr>
          <p:nvPr>
            <p:ph type="dt" sz="half" idx="10"/>
          </p:nvPr>
        </p:nvSpPr>
        <p:spPr/>
        <p:txBody>
          <a:bodyPr/>
          <a:lstStyle/>
          <a:p>
            <a:fld id="{B9153394-4358-4CE1-A46F-F59BF389A548}" type="datetimeFigureOut">
              <a:rPr lang="en-AU" smtClean="0"/>
              <a:t>8/09/2026</a:t>
            </a:fld>
            <a:endParaRPr lang="en-AU" dirty="0"/>
          </a:p>
        </p:txBody>
      </p:sp>
      <p:sp>
        <p:nvSpPr>
          <p:cNvPr id="8" name="Footer Placeholder 7">
            <a:extLst>
              <a:ext uri="{FF2B5EF4-FFF2-40B4-BE49-F238E27FC236}">
                <a16:creationId xmlns:a16="http://schemas.microsoft.com/office/drawing/2014/main" id="{4CF830F9-C3AE-4D60-B239-66A42799B158}"/>
              </a:ext>
            </a:extLst>
          </p:cNvPr>
          <p:cNvSpPr>
            <a:spLocks noGrp="1"/>
          </p:cNvSpPr>
          <p:nvPr>
            <p:ph type="ftr" sz="quarter" idx="11"/>
          </p:nvPr>
        </p:nvSpPr>
        <p:spPr/>
        <p:txBody>
          <a:bodyPr/>
          <a:lstStyle/>
          <a:p>
            <a:endParaRPr lang="en-AU" dirty="0"/>
          </a:p>
        </p:txBody>
      </p:sp>
      <p:sp>
        <p:nvSpPr>
          <p:cNvPr id="9" name="Slide Number Placeholder 8">
            <a:extLst>
              <a:ext uri="{FF2B5EF4-FFF2-40B4-BE49-F238E27FC236}">
                <a16:creationId xmlns:a16="http://schemas.microsoft.com/office/drawing/2014/main" id="{71117766-71E3-248F-4392-E91109D843A8}"/>
              </a:ext>
            </a:extLst>
          </p:cNvPr>
          <p:cNvSpPr>
            <a:spLocks noGrp="1"/>
          </p:cNvSpPr>
          <p:nvPr>
            <p:ph type="sldNum" sz="quarter" idx="12"/>
          </p:nvPr>
        </p:nvSpPr>
        <p:spPr/>
        <p:txBody>
          <a:bodyPr/>
          <a:lstStyle/>
          <a:p>
            <a:fld id="{C92F49A9-0CE9-4116-B648-29E376412B90}" type="slidenum">
              <a:rPr lang="en-AU" smtClean="0"/>
              <a:t>‹#›</a:t>
            </a:fld>
            <a:endParaRPr lang="en-AU" dirty="0"/>
          </a:p>
        </p:txBody>
      </p:sp>
    </p:spTree>
    <p:extLst>
      <p:ext uri="{BB962C8B-B14F-4D97-AF65-F5344CB8AC3E}">
        <p14:creationId xmlns:p14="http://schemas.microsoft.com/office/powerpoint/2010/main" val="334214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1E7A5-3D52-6FAD-C356-9E343E3E1A41}"/>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068F766B-7E28-667E-EFE8-C51666622B81}"/>
              </a:ext>
            </a:extLst>
          </p:cNvPr>
          <p:cNvSpPr>
            <a:spLocks noGrp="1"/>
          </p:cNvSpPr>
          <p:nvPr>
            <p:ph type="dt" sz="half" idx="10"/>
          </p:nvPr>
        </p:nvSpPr>
        <p:spPr/>
        <p:txBody>
          <a:bodyPr/>
          <a:lstStyle/>
          <a:p>
            <a:fld id="{B9153394-4358-4CE1-A46F-F59BF389A548}" type="datetimeFigureOut">
              <a:rPr lang="en-AU" smtClean="0"/>
              <a:t>8/09/2026</a:t>
            </a:fld>
            <a:endParaRPr lang="en-AU" dirty="0"/>
          </a:p>
        </p:txBody>
      </p:sp>
      <p:sp>
        <p:nvSpPr>
          <p:cNvPr id="4" name="Footer Placeholder 3">
            <a:extLst>
              <a:ext uri="{FF2B5EF4-FFF2-40B4-BE49-F238E27FC236}">
                <a16:creationId xmlns:a16="http://schemas.microsoft.com/office/drawing/2014/main" id="{D20B3915-6D19-80C5-9F72-63372407698A}"/>
              </a:ext>
            </a:extLst>
          </p:cNvPr>
          <p:cNvSpPr>
            <a:spLocks noGrp="1"/>
          </p:cNvSpPr>
          <p:nvPr>
            <p:ph type="ftr" sz="quarter" idx="11"/>
          </p:nvPr>
        </p:nvSpPr>
        <p:spPr/>
        <p:txBody>
          <a:bodyPr/>
          <a:lstStyle/>
          <a:p>
            <a:endParaRPr lang="en-AU" dirty="0"/>
          </a:p>
        </p:txBody>
      </p:sp>
      <p:sp>
        <p:nvSpPr>
          <p:cNvPr id="5" name="Slide Number Placeholder 4">
            <a:extLst>
              <a:ext uri="{FF2B5EF4-FFF2-40B4-BE49-F238E27FC236}">
                <a16:creationId xmlns:a16="http://schemas.microsoft.com/office/drawing/2014/main" id="{6A8F4ECE-2DAC-3CD7-B61C-B550B0C2B8A5}"/>
              </a:ext>
            </a:extLst>
          </p:cNvPr>
          <p:cNvSpPr>
            <a:spLocks noGrp="1"/>
          </p:cNvSpPr>
          <p:nvPr>
            <p:ph type="sldNum" sz="quarter" idx="12"/>
          </p:nvPr>
        </p:nvSpPr>
        <p:spPr/>
        <p:txBody>
          <a:bodyPr/>
          <a:lstStyle/>
          <a:p>
            <a:fld id="{C92F49A9-0CE9-4116-B648-29E376412B90}" type="slidenum">
              <a:rPr lang="en-AU" smtClean="0"/>
              <a:t>‹#›</a:t>
            </a:fld>
            <a:endParaRPr lang="en-AU" dirty="0"/>
          </a:p>
        </p:txBody>
      </p:sp>
    </p:spTree>
    <p:extLst>
      <p:ext uri="{BB962C8B-B14F-4D97-AF65-F5344CB8AC3E}">
        <p14:creationId xmlns:p14="http://schemas.microsoft.com/office/powerpoint/2010/main" val="8280154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037CD1-2F38-8B47-FCB3-65C308AA0AB1}"/>
              </a:ext>
            </a:extLst>
          </p:cNvPr>
          <p:cNvSpPr>
            <a:spLocks noGrp="1"/>
          </p:cNvSpPr>
          <p:nvPr>
            <p:ph type="dt" sz="half" idx="10"/>
          </p:nvPr>
        </p:nvSpPr>
        <p:spPr/>
        <p:txBody>
          <a:bodyPr/>
          <a:lstStyle/>
          <a:p>
            <a:fld id="{B9153394-4358-4CE1-A46F-F59BF389A548}" type="datetimeFigureOut">
              <a:rPr lang="en-AU" smtClean="0"/>
              <a:t>8/09/2026</a:t>
            </a:fld>
            <a:endParaRPr lang="en-AU" dirty="0"/>
          </a:p>
        </p:txBody>
      </p:sp>
      <p:sp>
        <p:nvSpPr>
          <p:cNvPr id="3" name="Footer Placeholder 2">
            <a:extLst>
              <a:ext uri="{FF2B5EF4-FFF2-40B4-BE49-F238E27FC236}">
                <a16:creationId xmlns:a16="http://schemas.microsoft.com/office/drawing/2014/main" id="{CFAC9B8B-1180-E2AE-4CBC-BE3E6FA03682}"/>
              </a:ext>
            </a:extLst>
          </p:cNvPr>
          <p:cNvSpPr>
            <a:spLocks noGrp="1"/>
          </p:cNvSpPr>
          <p:nvPr>
            <p:ph type="ftr" sz="quarter" idx="11"/>
          </p:nvPr>
        </p:nvSpPr>
        <p:spPr/>
        <p:txBody>
          <a:bodyPr/>
          <a:lstStyle/>
          <a:p>
            <a:endParaRPr lang="en-AU" dirty="0"/>
          </a:p>
        </p:txBody>
      </p:sp>
      <p:sp>
        <p:nvSpPr>
          <p:cNvPr id="4" name="Slide Number Placeholder 3">
            <a:extLst>
              <a:ext uri="{FF2B5EF4-FFF2-40B4-BE49-F238E27FC236}">
                <a16:creationId xmlns:a16="http://schemas.microsoft.com/office/drawing/2014/main" id="{FEFB5058-E440-4F29-65CE-3530F4D2F7E9}"/>
              </a:ext>
            </a:extLst>
          </p:cNvPr>
          <p:cNvSpPr>
            <a:spLocks noGrp="1"/>
          </p:cNvSpPr>
          <p:nvPr>
            <p:ph type="sldNum" sz="quarter" idx="12"/>
          </p:nvPr>
        </p:nvSpPr>
        <p:spPr/>
        <p:txBody>
          <a:bodyPr/>
          <a:lstStyle/>
          <a:p>
            <a:fld id="{C92F49A9-0CE9-4116-B648-29E376412B90}" type="slidenum">
              <a:rPr lang="en-AU" smtClean="0"/>
              <a:t>‹#›</a:t>
            </a:fld>
            <a:endParaRPr lang="en-AU" dirty="0"/>
          </a:p>
        </p:txBody>
      </p:sp>
    </p:spTree>
    <p:extLst>
      <p:ext uri="{BB962C8B-B14F-4D97-AF65-F5344CB8AC3E}">
        <p14:creationId xmlns:p14="http://schemas.microsoft.com/office/powerpoint/2010/main" val="154410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1C1E9-B7B1-41A7-7813-8CFBE70920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794A887C-9EDC-F7C0-A6E6-6202BC2C1D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4406BB2E-10DD-2CAD-D2F6-C0421AC00B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7F6C60-A5D7-3210-699A-A519004B9A48}"/>
              </a:ext>
            </a:extLst>
          </p:cNvPr>
          <p:cNvSpPr>
            <a:spLocks noGrp="1"/>
          </p:cNvSpPr>
          <p:nvPr>
            <p:ph type="dt" sz="half" idx="10"/>
          </p:nvPr>
        </p:nvSpPr>
        <p:spPr/>
        <p:txBody>
          <a:bodyPr/>
          <a:lstStyle/>
          <a:p>
            <a:fld id="{B9153394-4358-4CE1-A46F-F59BF389A548}" type="datetimeFigureOut">
              <a:rPr lang="en-AU" smtClean="0"/>
              <a:t>8/09/2026</a:t>
            </a:fld>
            <a:endParaRPr lang="en-AU" dirty="0"/>
          </a:p>
        </p:txBody>
      </p:sp>
      <p:sp>
        <p:nvSpPr>
          <p:cNvPr id="6" name="Footer Placeholder 5">
            <a:extLst>
              <a:ext uri="{FF2B5EF4-FFF2-40B4-BE49-F238E27FC236}">
                <a16:creationId xmlns:a16="http://schemas.microsoft.com/office/drawing/2014/main" id="{3AD0B23A-5E7F-CBBD-356A-FF1183BD640D}"/>
              </a:ext>
            </a:extLst>
          </p:cNvPr>
          <p:cNvSpPr>
            <a:spLocks noGrp="1"/>
          </p:cNvSpPr>
          <p:nvPr>
            <p:ph type="ftr" sz="quarter" idx="11"/>
          </p:nvPr>
        </p:nvSpPr>
        <p:spPr/>
        <p:txBody>
          <a:bodyPr/>
          <a:lstStyle/>
          <a:p>
            <a:endParaRPr lang="en-AU" dirty="0"/>
          </a:p>
        </p:txBody>
      </p:sp>
      <p:sp>
        <p:nvSpPr>
          <p:cNvPr id="7" name="Slide Number Placeholder 6">
            <a:extLst>
              <a:ext uri="{FF2B5EF4-FFF2-40B4-BE49-F238E27FC236}">
                <a16:creationId xmlns:a16="http://schemas.microsoft.com/office/drawing/2014/main" id="{D038F3C3-F2AC-0254-C264-C926BF34A629}"/>
              </a:ext>
            </a:extLst>
          </p:cNvPr>
          <p:cNvSpPr>
            <a:spLocks noGrp="1"/>
          </p:cNvSpPr>
          <p:nvPr>
            <p:ph type="sldNum" sz="quarter" idx="12"/>
          </p:nvPr>
        </p:nvSpPr>
        <p:spPr/>
        <p:txBody>
          <a:bodyPr/>
          <a:lstStyle/>
          <a:p>
            <a:fld id="{C92F49A9-0CE9-4116-B648-29E376412B90}" type="slidenum">
              <a:rPr lang="en-AU" smtClean="0"/>
              <a:t>‹#›</a:t>
            </a:fld>
            <a:endParaRPr lang="en-AU" dirty="0"/>
          </a:p>
        </p:txBody>
      </p:sp>
    </p:spTree>
    <p:extLst>
      <p:ext uri="{BB962C8B-B14F-4D97-AF65-F5344CB8AC3E}">
        <p14:creationId xmlns:p14="http://schemas.microsoft.com/office/powerpoint/2010/main" val="3902893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2CB1F-9EC2-4A5C-BA44-227502B8AC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86204824-9B3D-4AC1-AA17-7BB4D79444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4" name="Text Placeholder 3">
            <a:extLst>
              <a:ext uri="{FF2B5EF4-FFF2-40B4-BE49-F238E27FC236}">
                <a16:creationId xmlns:a16="http://schemas.microsoft.com/office/drawing/2014/main" id="{D77AE00B-7931-74C2-5BBE-C15A5B8BE4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7E3E52-2D0F-9D96-134F-A632766F7550}"/>
              </a:ext>
            </a:extLst>
          </p:cNvPr>
          <p:cNvSpPr>
            <a:spLocks noGrp="1"/>
          </p:cNvSpPr>
          <p:nvPr>
            <p:ph type="dt" sz="half" idx="10"/>
          </p:nvPr>
        </p:nvSpPr>
        <p:spPr/>
        <p:txBody>
          <a:bodyPr/>
          <a:lstStyle/>
          <a:p>
            <a:fld id="{B9153394-4358-4CE1-A46F-F59BF389A548}" type="datetimeFigureOut">
              <a:rPr lang="en-AU" smtClean="0"/>
              <a:t>8/09/2026</a:t>
            </a:fld>
            <a:endParaRPr lang="en-AU" dirty="0"/>
          </a:p>
        </p:txBody>
      </p:sp>
      <p:sp>
        <p:nvSpPr>
          <p:cNvPr id="6" name="Footer Placeholder 5">
            <a:extLst>
              <a:ext uri="{FF2B5EF4-FFF2-40B4-BE49-F238E27FC236}">
                <a16:creationId xmlns:a16="http://schemas.microsoft.com/office/drawing/2014/main" id="{B21812C1-3650-354C-CECC-C76866B523BA}"/>
              </a:ext>
            </a:extLst>
          </p:cNvPr>
          <p:cNvSpPr>
            <a:spLocks noGrp="1"/>
          </p:cNvSpPr>
          <p:nvPr>
            <p:ph type="ftr" sz="quarter" idx="11"/>
          </p:nvPr>
        </p:nvSpPr>
        <p:spPr/>
        <p:txBody>
          <a:bodyPr/>
          <a:lstStyle/>
          <a:p>
            <a:endParaRPr lang="en-AU" dirty="0"/>
          </a:p>
        </p:txBody>
      </p:sp>
      <p:sp>
        <p:nvSpPr>
          <p:cNvPr id="7" name="Slide Number Placeholder 6">
            <a:extLst>
              <a:ext uri="{FF2B5EF4-FFF2-40B4-BE49-F238E27FC236}">
                <a16:creationId xmlns:a16="http://schemas.microsoft.com/office/drawing/2014/main" id="{0785F2F7-FEFE-1580-A919-B13C82AE8FA0}"/>
              </a:ext>
            </a:extLst>
          </p:cNvPr>
          <p:cNvSpPr>
            <a:spLocks noGrp="1"/>
          </p:cNvSpPr>
          <p:nvPr>
            <p:ph type="sldNum" sz="quarter" idx="12"/>
          </p:nvPr>
        </p:nvSpPr>
        <p:spPr/>
        <p:txBody>
          <a:bodyPr/>
          <a:lstStyle/>
          <a:p>
            <a:fld id="{C92F49A9-0CE9-4116-B648-29E376412B90}" type="slidenum">
              <a:rPr lang="en-AU" smtClean="0"/>
              <a:t>‹#›</a:t>
            </a:fld>
            <a:endParaRPr lang="en-AU" dirty="0"/>
          </a:p>
        </p:txBody>
      </p:sp>
    </p:spTree>
    <p:extLst>
      <p:ext uri="{BB962C8B-B14F-4D97-AF65-F5344CB8AC3E}">
        <p14:creationId xmlns:p14="http://schemas.microsoft.com/office/powerpoint/2010/main" val="3742019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DA24E-6084-4712-2B07-78D65A0E2F1F}"/>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1636956A-4CB9-D3AF-3CBB-E4DD15B53E3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0756736-B02C-B16E-6904-05A27C3EC072}"/>
              </a:ext>
            </a:extLst>
          </p:cNvPr>
          <p:cNvSpPr>
            <a:spLocks noGrp="1"/>
          </p:cNvSpPr>
          <p:nvPr>
            <p:ph type="dt" sz="half" idx="10"/>
          </p:nvPr>
        </p:nvSpPr>
        <p:spPr/>
        <p:txBody>
          <a:bodyPr/>
          <a:lstStyle/>
          <a:p>
            <a:fld id="{B9153394-4358-4CE1-A46F-F59BF389A548}" type="datetimeFigureOut">
              <a:rPr lang="en-AU" smtClean="0"/>
              <a:t>8/09/2026</a:t>
            </a:fld>
            <a:endParaRPr lang="en-AU" dirty="0"/>
          </a:p>
        </p:txBody>
      </p:sp>
      <p:sp>
        <p:nvSpPr>
          <p:cNvPr id="5" name="Footer Placeholder 4">
            <a:extLst>
              <a:ext uri="{FF2B5EF4-FFF2-40B4-BE49-F238E27FC236}">
                <a16:creationId xmlns:a16="http://schemas.microsoft.com/office/drawing/2014/main" id="{2B3F47B6-49C2-EF5F-F125-4195D0E791AA}"/>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09D9EE58-5C47-3D37-E4BE-3479A38049B8}"/>
              </a:ext>
            </a:extLst>
          </p:cNvPr>
          <p:cNvSpPr>
            <a:spLocks noGrp="1"/>
          </p:cNvSpPr>
          <p:nvPr>
            <p:ph type="sldNum" sz="quarter" idx="12"/>
          </p:nvPr>
        </p:nvSpPr>
        <p:spPr/>
        <p:txBody>
          <a:bodyPr/>
          <a:lstStyle/>
          <a:p>
            <a:fld id="{C92F49A9-0CE9-4116-B648-29E376412B90}" type="slidenum">
              <a:rPr lang="en-AU" smtClean="0"/>
              <a:t>‹#›</a:t>
            </a:fld>
            <a:endParaRPr lang="en-AU" dirty="0"/>
          </a:p>
        </p:txBody>
      </p:sp>
    </p:spTree>
    <p:extLst>
      <p:ext uri="{BB962C8B-B14F-4D97-AF65-F5344CB8AC3E}">
        <p14:creationId xmlns:p14="http://schemas.microsoft.com/office/powerpoint/2010/main" val="501960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F3DE5A-072C-992F-8978-5320ABE79A4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B58C2827-CED5-DCFE-43F9-BC3C47E52C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72A3541-5A8F-E093-5EF9-7F8528C3882D}"/>
              </a:ext>
            </a:extLst>
          </p:cNvPr>
          <p:cNvSpPr>
            <a:spLocks noGrp="1"/>
          </p:cNvSpPr>
          <p:nvPr>
            <p:ph type="dt" sz="half" idx="10"/>
          </p:nvPr>
        </p:nvSpPr>
        <p:spPr/>
        <p:txBody>
          <a:bodyPr/>
          <a:lstStyle/>
          <a:p>
            <a:fld id="{B9153394-4358-4CE1-A46F-F59BF389A548}" type="datetimeFigureOut">
              <a:rPr lang="en-AU" smtClean="0"/>
              <a:t>8/09/2026</a:t>
            </a:fld>
            <a:endParaRPr lang="en-AU" dirty="0"/>
          </a:p>
        </p:txBody>
      </p:sp>
      <p:sp>
        <p:nvSpPr>
          <p:cNvPr id="5" name="Footer Placeholder 4">
            <a:extLst>
              <a:ext uri="{FF2B5EF4-FFF2-40B4-BE49-F238E27FC236}">
                <a16:creationId xmlns:a16="http://schemas.microsoft.com/office/drawing/2014/main" id="{5F3C2748-151B-2885-EBC7-12132072F0A7}"/>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56C8BBC1-A8F7-52B6-32A9-8171E191C1C4}"/>
              </a:ext>
            </a:extLst>
          </p:cNvPr>
          <p:cNvSpPr>
            <a:spLocks noGrp="1"/>
          </p:cNvSpPr>
          <p:nvPr>
            <p:ph type="sldNum" sz="quarter" idx="12"/>
          </p:nvPr>
        </p:nvSpPr>
        <p:spPr/>
        <p:txBody>
          <a:bodyPr/>
          <a:lstStyle/>
          <a:p>
            <a:fld id="{C92F49A9-0CE9-4116-B648-29E376412B90}" type="slidenum">
              <a:rPr lang="en-AU" smtClean="0"/>
              <a:t>‹#›</a:t>
            </a:fld>
            <a:endParaRPr lang="en-AU" dirty="0"/>
          </a:p>
        </p:txBody>
      </p:sp>
    </p:spTree>
    <p:extLst>
      <p:ext uri="{BB962C8B-B14F-4D97-AF65-F5344CB8AC3E}">
        <p14:creationId xmlns:p14="http://schemas.microsoft.com/office/powerpoint/2010/main" val="3396452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DB790B-918A-43C3-59B6-6DC28A9610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B825F959-6408-A9A8-0CCC-85E4A0C715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B55991E-A8EC-5886-ABC9-57761BDBC6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9153394-4358-4CE1-A46F-F59BF389A548}" type="datetimeFigureOut">
              <a:rPr lang="en-AU" smtClean="0"/>
              <a:t>8/09/2026</a:t>
            </a:fld>
            <a:endParaRPr lang="en-AU" dirty="0"/>
          </a:p>
        </p:txBody>
      </p:sp>
      <p:sp>
        <p:nvSpPr>
          <p:cNvPr id="5" name="Footer Placeholder 4">
            <a:extLst>
              <a:ext uri="{FF2B5EF4-FFF2-40B4-BE49-F238E27FC236}">
                <a16:creationId xmlns:a16="http://schemas.microsoft.com/office/drawing/2014/main" id="{5BB4AEA5-768F-769B-A083-564E965E4A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dirty="0"/>
          </a:p>
        </p:txBody>
      </p:sp>
      <p:sp>
        <p:nvSpPr>
          <p:cNvPr id="6" name="Slide Number Placeholder 5">
            <a:extLst>
              <a:ext uri="{FF2B5EF4-FFF2-40B4-BE49-F238E27FC236}">
                <a16:creationId xmlns:a16="http://schemas.microsoft.com/office/drawing/2014/main" id="{8F548EFD-E98C-0CEC-706E-33D54DED36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92F49A9-0CE9-4116-B648-29E376412B90}" type="slidenum">
              <a:rPr lang="en-AU" smtClean="0"/>
              <a:t>‹#›</a:t>
            </a:fld>
            <a:endParaRPr lang="en-AU" dirty="0"/>
          </a:p>
        </p:txBody>
      </p:sp>
    </p:spTree>
    <p:extLst>
      <p:ext uri="{BB962C8B-B14F-4D97-AF65-F5344CB8AC3E}">
        <p14:creationId xmlns:p14="http://schemas.microsoft.com/office/powerpoint/2010/main" val="759413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5.sv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1.png"/><Relationship Id="rId7" Type="http://schemas.openxmlformats.org/officeDocument/2006/relationships/image" Target="../media/image9.jp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image" Target="../media/image13.jpg"/><Relationship Id="rId5" Type="http://schemas.openxmlformats.org/officeDocument/2006/relationships/image" Target="../media/image7.png"/><Relationship Id="rId10" Type="http://schemas.openxmlformats.org/officeDocument/2006/relationships/image" Target="../media/image12.jpg"/><Relationship Id="rId4" Type="http://schemas.openxmlformats.org/officeDocument/2006/relationships/image" Target="../media/image6.jpg"/><Relationship Id="rId9"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mailto:info@sunsilver.com.au"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bject 5">
            <a:extLst>
              <a:ext uri="{FF2B5EF4-FFF2-40B4-BE49-F238E27FC236}">
                <a16:creationId xmlns:a16="http://schemas.microsoft.com/office/drawing/2014/main" id="{8ADD87D0-A991-A4EA-ADB8-2BF58619CD3B}"/>
              </a:ext>
            </a:extLst>
          </p:cNvPr>
          <p:cNvSpPr/>
          <p:nvPr/>
        </p:nvSpPr>
        <p:spPr>
          <a:xfrm>
            <a:off x="0" y="0"/>
            <a:ext cx="12192000" cy="6858000"/>
          </a:xfrm>
          <a:custGeom>
            <a:avLst/>
            <a:gdLst/>
            <a:ahLst/>
            <a:cxnLst/>
            <a:rect l="l" t="t" r="r" b="b"/>
            <a:pathLst>
              <a:path w="6064250" h="6858000">
                <a:moveTo>
                  <a:pt x="6063996" y="0"/>
                </a:moveTo>
                <a:lnTo>
                  <a:pt x="0" y="0"/>
                </a:lnTo>
                <a:lnTo>
                  <a:pt x="0" y="6858000"/>
                </a:lnTo>
                <a:lnTo>
                  <a:pt x="6063996" y="6858000"/>
                </a:lnTo>
                <a:lnTo>
                  <a:pt x="6063996" y="0"/>
                </a:lnTo>
                <a:close/>
              </a:path>
            </a:pathLst>
          </a:custGeom>
          <a:solidFill>
            <a:srgbClr val="2B1E17"/>
          </a:solidFill>
        </p:spPr>
        <p:txBody>
          <a:bodyPr wrap="square" lIns="0" tIns="0" rIns="0" bIns="0" rtlCol="0"/>
          <a:lstStyle/>
          <a:p>
            <a:endParaRPr dirty="0">
              <a:latin typeface="Verdana" panose="020B0604030504040204" pitchFamily="34" charset="0"/>
              <a:ea typeface="Verdana" panose="020B0604030504040204" pitchFamily="34" charset="0"/>
            </a:endParaRPr>
          </a:p>
        </p:txBody>
      </p:sp>
      <p:sp>
        <p:nvSpPr>
          <p:cNvPr id="19" name="Rectangle 18">
            <a:extLst>
              <a:ext uri="{FF2B5EF4-FFF2-40B4-BE49-F238E27FC236}">
                <a16:creationId xmlns:a16="http://schemas.microsoft.com/office/drawing/2014/main" id="{766C3829-DF34-D019-B064-A1109BD38A0B}"/>
              </a:ext>
            </a:extLst>
          </p:cNvPr>
          <p:cNvSpPr/>
          <p:nvPr/>
        </p:nvSpPr>
        <p:spPr>
          <a:xfrm>
            <a:off x="0" y="2109321"/>
            <a:ext cx="12192000" cy="94788"/>
          </a:xfrm>
          <a:prstGeom prst="rect">
            <a:avLst/>
          </a:prstGeom>
          <a:solidFill>
            <a:srgbClr val="F4C101">
              <a:alpha val="69360"/>
            </a:srgbClr>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dirty="0"/>
          </a:p>
        </p:txBody>
      </p:sp>
      <p:pic>
        <p:nvPicPr>
          <p:cNvPr id="20" name="Picture 19" descr="A logo of a company&#10;&#10;AI-generated content may be incorrect.">
            <a:extLst>
              <a:ext uri="{FF2B5EF4-FFF2-40B4-BE49-F238E27FC236}">
                <a16:creationId xmlns:a16="http://schemas.microsoft.com/office/drawing/2014/main" id="{A3D146DC-4EC6-76FC-8F87-B26A9FAFCA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07147" y="459284"/>
            <a:ext cx="3259142" cy="1315728"/>
          </a:xfrm>
          <a:prstGeom prst="rect">
            <a:avLst/>
          </a:prstGeom>
        </p:spPr>
      </p:pic>
      <p:sp>
        <p:nvSpPr>
          <p:cNvPr id="22" name="object 7">
            <a:extLst>
              <a:ext uri="{FF2B5EF4-FFF2-40B4-BE49-F238E27FC236}">
                <a16:creationId xmlns:a16="http://schemas.microsoft.com/office/drawing/2014/main" id="{1451DE99-FA68-85BB-27F1-F1F756DC0B3B}"/>
              </a:ext>
            </a:extLst>
          </p:cNvPr>
          <p:cNvSpPr txBox="1">
            <a:spLocks/>
          </p:cNvSpPr>
          <p:nvPr/>
        </p:nvSpPr>
        <p:spPr>
          <a:xfrm>
            <a:off x="407757" y="2484880"/>
            <a:ext cx="11784243" cy="3234155"/>
          </a:xfrm>
          <a:prstGeom prst="rect">
            <a:avLst/>
          </a:prstGeom>
        </p:spPr>
        <p:txBody>
          <a:bodyPr vert="horz" wrap="square" lIns="0" tIns="13335"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gn="l">
              <a:lnSpc>
                <a:spcPct val="150000"/>
              </a:lnSpc>
              <a:spcBef>
                <a:spcPts val="105"/>
              </a:spcBef>
            </a:pPr>
            <a:r>
              <a:rPr lang="en-AU" sz="4400" b="1" spc="-5" dirty="0">
                <a:solidFill>
                  <a:schemeClr val="bg1"/>
                </a:solidFill>
                <a:latin typeface="Verdana" panose="020B0604030504040204" pitchFamily="34" charset="0"/>
                <a:ea typeface="Verdana" panose="020B0604030504040204" pitchFamily="34" charset="0"/>
                <a:cs typeface="Calibri" panose="020F0502020204030204" pitchFamily="34" charset="0"/>
              </a:rPr>
              <a:t>SUN</a:t>
            </a:r>
            <a:r>
              <a:rPr lang="en-AU" sz="4400" b="1" spc="-30" dirty="0">
                <a:solidFill>
                  <a:schemeClr val="bg1"/>
                </a:solidFill>
                <a:latin typeface="Verdana" panose="020B0604030504040204" pitchFamily="34" charset="0"/>
                <a:ea typeface="Verdana" panose="020B0604030504040204" pitchFamily="34" charset="0"/>
                <a:cs typeface="Calibri" panose="020F0502020204030204" pitchFamily="34" charset="0"/>
              </a:rPr>
              <a:t> </a:t>
            </a:r>
            <a:r>
              <a:rPr lang="en-AU" sz="4400" b="1" spc="-5" dirty="0">
                <a:solidFill>
                  <a:schemeClr val="bg1"/>
                </a:solidFill>
                <a:latin typeface="Verdana" panose="020B0604030504040204" pitchFamily="34" charset="0"/>
                <a:ea typeface="Verdana" panose="020B0604030504040204" pitchFamily="34" charset="0"/>
                <a:cs typeface="Calibri" panose="020F0502020204030204" pitchFamily="34" charset="0"/>
              </a:rPr>
              <a:t>SILVER</a:t>
            </a:r>
            <a:r>
              <a:rPr lang="en-AU" sz="4400" b="1" spc="-20" dirty="0">
                <a:solidFill>
                  <a:schemeClr val="bg1"/>
                </a:solidFill>
                <a:latin typeface="Verdana" panose="020B0604030504040204" pitchFamily="34" charset="0"/>
                <a:ea typeface="Verdana" panose="020B0604030504040204" pitchFamily="34" charset="0"/>
                <a:cs typeface="Calibri" panose="020F0502020204030204" pitchFamily="34" charset="0"/>
              </a:rPr>
              <a:t> </a:t>
            </a:r>
            <a:r>
              <a:rPr lang="en-AU" sz="4400" b="1" spc="-5" dirty="0">
                <a:solidFill>
                  <a:schemeClr val="bg1"/>
                </a:solidFill>
                <a:latin typeface="Verdana" panose="020B0604030504040204" pitchFamily="34" charset="0"/>
                <a:ea typeface="Verdana" panose="020B0604030504040204" pitchFamily="34" charset="0"/>
                <a:cs typeface="Calibri" panose="020F0502020204030204" pitchFamily="34" charset="0"/>
              </a:rPr>
              <a:t>LIMITED</a:t>
            </a:r>
          </a:p>
          <a:p>
            <a:pPr marL="12700" algn="l">
              <a:lnSpc>
                <a:spcPct val="150000"/>
              </a:lnSpc>
              <a:spcBef>
                <a:spcPts val="105"/>
              </a:spcBef>
            </a:pPr>
            <a:r>
              <a:rPr lang="en-AU" sz="2800" b="1" spc="-5" dirty="0">
                <a:solidFill>
                  <a:schemeClr val="bg1"/>
                </a:solidFill>
                <a:latin typeface="Verdana" panose="020B0604030504040204" pitchFamily="34" charset="0"/>
                <a:ea typeface="Verdana" panose="020B0604030504040204" pitchFamily="34" charset="0"/>
                <a:cs typeface="Calibri" panose="020F0502020204030204" pitchFamily="34" charset="0"/>
              </a:rPr>
              <a:t>Maverick Silver Project, Nevada, USA</a:t>
            </a:r>
          </a:p>
          <a:p>
            <a:pPr marL="12700" algn="l">
              <a:lnSpc>
                <a:spcPct val="150000"/>
              </a:lnSpc>
              <a:spcBef>
                <a:spcPts val="105"/>
              </a:spcBef>
            </a:pPr>
            <a:r>
              <a:rPr lang="en-AU" sz="2400" b="1" spc="-5" dirty="0">
                <a:solidFill>
                  <a:schemeClr val="bg1"/>
                </a:solidFill>
                <a:latin typeface="Verdana" panose="020B0604030504040204" pitchFamily="34" charset="0"/>
                <a:ea typeface="Verdana" panose="020B0604030504040204" pitchFamily="34" charset="0"/>
                <a:cs typeface="Calibri" panose="020F0502020204030204" pitchFamily="34" charset="0"/>
              </a:rPr>
              <a:t>Resources Rising Stars – Gold Coast 2026</a:t>
            </a:r>
          </a:p>
          <a:p>
            <a:pPr marL="12700" algn="l">
              <a:lnSpc>
                <a:spcPct val="150000"/>
              </a:lnSpc>
              <a:spcBef>
                <a:spcPts val="105"/>
              </a:spcBef>
            </a:pPr>
            <a:r>
              <a:rPr lang="en-AU" sz="2400" b="1" spc="-5" dirty="0">
                <a:solidFill>
                  <a:schemeClr val="bg1"/>
                </a:solidFill>
                <a:latin typeface="Verdana" panose="020B0604030504040204" pitchFamily="34" charset="0"/>
                <a:ea typeface="Verdana" panose="020B0604030504040204" pitchFamily="34" charset="0"/>
                <a:cs typeface="Calibri" panose="020F0502020204030204" pitchFamily="34" charset="0"/>
              </a:rPr>
              <a:t>ASX: SS1 (OTCQX:SSLVF)</a:t>
            </a:r>
          </a:p>
          <a:p>
            <a:pPr marL="12700" algn="l">
              <a:lnSpc>
                <a:spcPct val="150000"/>
              </a:lnSpc>
              <a:spcBef>
                <a:spcPts val="105"/>
              </a:spcBef>
            </a:pPr>
            <a:r>
              <a:rPr lang="en-AU" sz="2000" b="1" spc="-5" dirty="0">
                <a:solidFill>
                  <a:schemeClr val="bg1"/>
                </a:solidFill>
                <a:latin typeface="Verdana" panose="020B0604030504040204" pitchFamily="34" charset="0"/>
                <a:ea typeface="Verdana" panose="020B0604030504040204" pitchFamily="34" charset="0"/>
                <a:cs typeface="Calibri" panose="020F0502020204030204" pitchFamily="34" charset="0"/>
              </a:rPr>
              <a:t>September 2026</a:t>
            </a:r>
          </a:p>
        </p:txBody>
      </p:sp>
      <p:pic>
        <p:nvPicPr>
          <p:cNvPr id="5" name="Picture 4">
            <a:extLst>
              <a:ext uri="{FF2B5EF4-FFF2-40B4-BE49-F238E27FC236}">
                <a16:creationId xmlns:a16="http://schemas.microsoft.com/office/drawing/2014/main" id="{A4082F77-1EBC-C875-637E-43A7347172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716" y="672347"/>
            <a:ext cx="4398391" cy="889602"/>
          </a:xfrm>
          <a:prstGeom prst="rect">
            <a:avLst/>
          </a:prstGeom>
        </p:spPr>
      </p:pic>
    </p:spTree>
    <p:extLst>
      <p:ext uri="{BB962C8B-B14F-4D97-AF65-F5344CB8AC3E}">
        <p14:creationId xmlns:p14="http://schemas.microsoft.com/office/powerpoint/2010/main" val="128165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1B765-76D4-E91C-031C-4236961E6DD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AC0B34D-43B6-59C4-2D18-42461D29BB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2849"/>
            <a:ext cx="12192000" cy="1584600"/>
          </a:xfrm>
          <a:prstGeom prst="rect">
            <a:avLst/>
          </a:prstGeom>
        </p:spPr>
      </p:pic>
      <p:pic>
        <p:nvPicPr>
          <p:cNvPr id="6" name="Picture 5" descr="A logo of a company&#10;&#10;AI-generated content may be incorrect.">
            <a:extLst>
              <a:ext uri="{FF2B5EF4-FFF2-40B4-BE49-F238E27FC236}">
                <a16:creationId xmlns:a16="http://schemas.microsoft.com/office/drawing/2014/main" id="{84DE0D11-15CB-37C5-ECE6-499DF02C66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4605" y="157302"/>
            <a:ext cx="1949572" cy="787049"/>
          </a:xfrm>
          <a:prstGeom prst="rect">
            <a:avLst/>
          </a:prstGeom>
        </p:spPr>
      </p:pic>
      <p:sp>
        <p:nvSpPr>
          <p:cNvPr id="2" name="object 2">
            <a:extLst>
              <a:ext uri="{FF2B5EF4-FFF2-40B4-BE49-F238E27FC236}">
                <a16:creationId xmlns:a16="http://schemas.microsoft.com/office/drawing/2014/main" id="{F717F802-ECAB-C9A5-B2DF-2E6818C8189C}"/>
              </a:ext>
            </a:extLst>
          </p:cNvPr>
          <p:cNvSpPr txBox="1">
            <a:spLocks noGrp="1"/>
          </p:cNvSpPr>
          <p:nvPr>
            <p:ph type="title"/>
          </p:nvPr>
        </p:nvSpPr>
        <p:spPr>
          <a:xfrm>
            <a:off x="365760" y="1142683"/>
            <a:ext cx="4959706" cy="382797"/>
          </a:xfrm>
          <a:prstGeom prst="rect">
            <a:avLst/>
          </a:prstGeom>
        </p:spPr>
        <p:txBody>
          <a:bodyPr vert="horz" wrap="square" lIns="0" tIns="13335" rIns="0" bIns="0" rtlCol="0">
            <a:spAutoFit/>
          </a:bodyPr>
          <a:lstStyle/>
          <a:p>
            <a:pPr marL="12700">
              <a:lnSpc>
                <a:spcPct val="100000"/>
              </a:lnSpc>
              <a:spcBef>
                <a:spcPts val="105"/>
              </a:spcBef>
            </a:pPr>
            <a:r>
              <a:rPr lang="en-AU" sz="2400" b="1" kern="0" dirty="0">
                <a:solidFill>
                  <a:schemeClr val="tx1">
                    <a:lumMod val="65000"/>
                    <a:lumOff val="35000"/>
                  </a:schemeClr>
                </a:solidFill>
                <a:latin typeface="Verdana"/>
              </a:rPr>
              <a:t>IMPORTANT INFORMATION</a:t>
            </a:r>
            <a:endParaRPr sz="2400" b="1" kern="0" dirty="0">
              <a:solidFill>
                <a:schemeClr val="tx1">
                  <a:lumMod val="65000"/>
                  <a:lumOff val="35000"/>
                </a:schemeClr>
              </a:solidFill>
              <a:latin typeface="Verdana"/>
            </a:endParaRPr>
          </a:p>
        </p:txBody>
      </p:sp>
      <p:sp>
        <p:nvSpPr>
          <p:cNvPr id="3" name="object 3">
            <a:extLst>
              <a:ext uri="{FF2B5EF4-FFF2-40B4-BE49-F238E27FC236}">
                <a16:creationId xmlns:a16="http://schemas.microsoft.com/office/drawing/2014/main" id="{A65F1E72-A291-0BDD-21CF-2E10195297D5}"/>
              </a:ext>
            </a:extLst>
          </p:cNvPr>
          <p:cNvSpPr txBox="1"/>
          <p:nvPr/>
        </p:nvSpPr>
        <p:spPr>
          <a:xfrm>
            <a:off x="365760" y="1650399"/>
            <a:ext cx="11361546" cy="3891450"/>
          </a:xfrm>
          <a:prstGeom prst="rect">
            <a:avLst/>
          </a:prstGeom>
        </p:spPr>
        <p:txBody>
          <a:bodyPr vert="horz" wrap="square" lIns="0" tIns="13335"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5"/>
              </a:spcBef>
            </a:pPr>
            <a:r>
              <a:rPr sz="600" b="1" dirty="0">
                <a:solidFill>
                  <a:schemeClr val="bg1">
                    <a:lumMod val="50000"/>
                  </a:schemeClr>
                </a:solidFill>
                <a:latin typeface="Verdana"/>
                <a:ea typeface="Verdana"/>
                <a:cs typeface="Calibri"/>
              </a:rPr>
              <a:t>Not</a:t>
            </a:r>
            <a:r>
              <a:rPr sz="600" b="1" spc="-30" dirty="0">
                <a:solidFill>
                  <a:schemeClr val="bg1">
                    <a:lumMod val="50000"/>
                  </a:schemeClr>
                </a:solidFill>
                <a:latin typeface="Verdana"/>
                <a:ea typeface="Verdana"/>
                <a:cs typeface="Calibri"/>
              </a:rPr>
              <a:t> </a:t>
            </a:r>
            <a:r>
              <a:rPr sz="600" b="1" dirty="0">
                <a:solidFill>
                  <a:schemeClr val="bg1">
                    <a:lumMod val="50000"/>
                  </a:schemeClr>
                </a:solidFill>
                <a:latin typeface="Verdana"/>
                <a:ea typeface="Verdana"/>
                <a:cs typeface="Calibri"/>
              </a:rPr>
              <a:t>a</a:t>
            </a:r>
            <a:r>
              <a:rPr sz="600" b="1" spc="-10" dirty="0">
                <a:solidFill>
                  <a:schemeClr val="bg1">
                    <a:lumMod val="50000"/>
                  </a:schemeClr>
                </a:solidFill>
                <a:latin typeface="Verdana"/>
                <a:ea typeface="Verdana"/>
                <a:cs typeface="Calibri"/>
              </a:rPr>
              <a:t> </a:t>
            </a:r>
            <a:r>
              <a:rPr sz="600" b="1" spc="-5" dirty="0">
                <a:solidFill>
                  <a:schemeClr val="bg1">
                    <a:lumMod val="50000"/>
                  </a:schemeClr>
                </a:solidFill>
                <a:latin typeface="Verdana"/>
                <a:ea typeface="Verdana"/>
                <a:cs typeface="Calibri"/>
              </a:rPr>
              <a:t>disclosure</a:t>
            </a:r>
            <a:r>
              <a:rPr sz="600" b="1" spc="-30" dirty="0">
                <a:solidFill>
                  <a:schemeClr val="bg1">
                    <a:lumMod val="50000"/>
                  </a:schemeClr>
                </a:solidFill>
                <a:latin typeface="Verdana"/>
                <a:ea typeface="Verdana"/>
                <a:cs typeface="Calibri"/>
              </a:rPr>
              <a:t> </a:t>
            </a:r>
            <a:r>
              <a:rPr sz="600" b="1" dirty="0">
                <a:solidFill>
                  <a:schemeClr val="bg1">
                    <a:lumMod val="50000"/>
                  </a:schemeClr>
                </a:solidFill>
                <a:latin typeface="Verdana"/>
                <a:ea typeface="Verdana"/>
                <a:cs typeface="Calibri"/>
              </a:rPr>
              <a:t>document</a:t>
            </a:r>
            <a:endParaRPr sz="600" dirty="0">
              <a:solidFill>
                <a:schemeClr val="bg1">
                  <a:lumMod val="50000"/>
                </a:schemeClr>
              </a:solidFill>
              <a:latin typeface="Verdana"/>
              <a:ea typeface="Verdana"/>
              <a:cs typeface="Calibri"/>
            </a:endParaRPr>
          </a:p>
          <a:p>
            <a:pPr marL="12700" marR="5080">
              <a:lnSpc>
                <a:spcPct val="100000"/>
              </a:lnSpc>
              <a:spcBef>
                <a:spcPts val="600"/>
              </a:spcBef>
            </a:pPr>
            <a:r>
              <a:rPr sz="600" dirty="0">
                <a:solidFill>
                  <a:schemeClr val="bg1">
                    <a:lumMod val="50000"/>
                  </a:schemeClr>
                </a:solidFill>
                <a:latin typeface="Verdana"/>
                <a:ea typeface="Verdana"/>
                <a:cs typeface="Calibri"/>
              </a:rPr>
              <a:t>The</a:t>
            </a:r>
            <a:r>
              <a:rPr sz="600" spc="-5" dirty="0">
                <a:solidFill>
                  <a:schemeClr val="bg1">
                    <a:lumMod val="50000"/>
                  </a:schemeClr>
                </a:solidFill>
                <a:latin typeface="Verdana"/>
                <a:ea typeface="Verdana"/>
                <a:cs typeface="Calibri"/>
              </a:rPr>
              <a:t> purpose</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of</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this</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presentation</a:t>
            </a:r>
            <a:r>
              <a:rPr sz="600" spc="2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is</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to</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provide</a:t>
            </a:r>
            <a:r>
              <a:rPr sz="600" spc="2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general</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information</a:t>
            </a:r>
            <a:r>
              <a:rPr sz="600" spc="2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about</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the</a:t>
            </a:r>
            <a:r>
              <a:rPr sz="600" spc="10"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Company </a:t>
            </a:r>
            <a:r>
              <a:rPr sz="600" spc="-5" dirty="0">
                <a:solidFill>
                  <a:schemeClr val="bg1">
                    <a:lumMod val="50000"/>
                  </a:schemeClr>
                </a:solidFill>
                <a:latin typeface="Verdana"/>
                <a:ea typeface="Verdana"/>
                <a:cs typeface="Calibri"/>
              </a:rPr>
              <a:t>and</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the</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Maverick</a:t>
            </a:r>
            <a:r>
              <a:rPr sz="600" spc="25" dirty="0">
                <a:solidFill>
                  <a:schemeClr val="bg1">
                    <a:lumMod val="50000"/>
                  </a:schemeClr>
                </a:solidFill>
                <a:latin typeface="Verdana"/>
                <a:ea typeface="Verdana"/>
                <a:cs typeface="Calibri"/>
              </a:rPr>
              <a:t> </a:t>
            </a:r>
            <a:r>
              <a:rPr lang="en-AU" sz="600" spc="-5" dirty="0">
                <a:solidFill>
                  <a:schemeClr val="bg1">
                    <a:lumMod val="50000"/>
                  </a:schemeClr>
                </a:solidFill>
                <a:latin typeface="Verdana"/>
                <a:ea typeface="Verdana"/>
                <a:cs typeface="Calibri"/>
              </a:rPr>
              <a:t>Silver</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Project</a:t>
            </a:r>
            <a:r>
              <a:rPr sz="600" spc="5"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t>
            </a:r>
            <a:r>
              <a:rPr sz="600" b="1" dirty="0">
                <a:solidFill>
                  <a:schemeClr val="bg1">
                    <a:lumMod val="50000"/>
                  </a:schemeClr>
                </a:solidFill>
                <a:latin typeface="Verdana"/>
                <a:ea typeface="Verdana"/>
                <a:cs typeface="Calibri"/>
              </a:rPr>
              <a:t>Project</a:t>
            </a:r>
            <a:r>
              <a:rPr sz="600" dirty="0">
                <a:solidFill>
                  <a:schemeClr val="bg1">
                    <a:lumMod val="50000"/>
                  </a:schemeClr>
                </a:solidFill>
                <a:latin typeface="Verdana"/>
                <a:ea typeface="Verdana"/>
                <a:cs typeface="Calibri"/>
              </a:rPr>
              <a:t>)</a:t>
            </a:r>
            <a:r>
              <a:rPr sz="600" spc="-3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only.</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This</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presentation</a:t>
            </a:r>
            <a:r>
              <a:rPr sz="600" spc="2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is</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not</a:t>
            </a:r>
            <a:r>
              <a:rPr sz="600" spc="10"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disclosure</a:t>
            </a:r>
            <a:r>
              <a:rPr sz="600" spc="2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document</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for</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the purpose</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of</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Chapter</a:t>
            </a:r>
            <a:r>
              <a:rPr sz="600" spc="5"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6D</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of</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the</a:t>
            </a:r>
            <a:r>
              <a:rPr sz="600" spc="15" dirty="0">
                <a:solidFill>
                  <a:schemeClr val="bg1">
                    <a:lumMod val="50000"/>
                  </a:schemeClr>
                </a:solidFill>
                <a:latin typeface="Verdana"/>
                <a:ea typeface="Verdana"/>
                <a:cs typeface="Calibri"/>
              </a:rPr>
              <a:t> </a:t>
            </a:r>
            <a:r>
              <a:rPr sz="600" i="1" spc="-5" dirty="0">
                <a:solidFill>
                  <a:schemeClr val="bg1">
                    <a:lumMod val="50000"/>
                  </a:schemeClr>
                </a:solidFill>
                <a:latin typeface="Verdana"/>
                <a:ea typeface="Verdana"/>
                <a:cs typeface="Calibri"/>
              </a:rPr>
              <a:t>Corporations</a:t>
            </a:r>
            <a:r>
              <a:rPr sz="600" i="1" spc="30" dirty="0">
                <a:solidFill>
                  <a:schemeClr val="bg1">
                    <a:lumMod val="50000"/>
                  </a:schemeClr>
                </a:solidFill>
                <a:latin typeface="Verdana"/>
                <a:ea typeface="Verdana"/>
                <a:cs typeface="Calibri"/>
              </a:rPr>
              <a:t> </a:t>
            </a:r>
            <a:r>
              <a:rPr sz="600" i="1" dirty="0">
                <a:solidFill>
                  <a:schemeClr val="bg1">
                    <a:lumMod val="50000"/>
                  </a:schemeClr>
                </a:solidFill>
                <a:latin typeface="Verdana"/>
                <a:ea typeface="Verdana"/>
                <a:cs typeface="Calibri"/>
              </a:rPr>
              <a:t>Act</a:t>
            </a:r>
            <a:r>
              <a:rPr sz="600" i="1" spc="-10" dirty="0">
                <a:solidFill>
                  <a:schemeClr val="bg1">
                    <a:lumMod val="50000"/>
                  </a:schemeClr>
                </a:solidFill>
                <a:latin typeface="Verdana"/>
                <a:ea typeface="Verdana"/>
                <a:cs typeface="Calibri"/>
              </a:rPr>
              <a:t> </a:t>
            </a:r>
            <a:r>
              <a:rPr sz="600" i="1" dirty="0">
                <a:solidFill>
                  <a:schemeClr val="bg1">
                    <a:lumMod val="50000"/>
                  </a:schemeClr>
                </a:solidFill>
                <a:latin typeface="Verdana"/>
                <a:ea typeface="Verdana"/>
                <a:cs typeface="Calibri"/>
              </a:rPr>
              <a:t>2001</a:t>
            </a:r>
            <a:r>
              <a:rPr sz="600" i="1" spc="-3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(Cth)</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t>
            </a:r>
            <a:r>
              <a:rPr sz="600" b="1" spc="-5" dirty="0">
                <a:solidFill>
                  <a:schemeClr val="bg1">
                    <a:lumMod val="50000"/>
                  </a:schemeClr>
                </a:solidFill>
                <a:latin typeface="Verdana"/>
                <a:ea typeface="Verdana"/>
                <a:cs typeface="Calibri"/>
              </a:rPr>
              <a:t>Corporations</a:t>
            </a:r>
            <a:r>
              <a:rPr sz="600" b="1" spc="-15" dirty="0">
                <a:solidFill>
                  <a:schemeClr val="bg1">
                    <a:lumMod val="50000"/>
                  </a:schemeClr>
                </a:solidFill>
                <a:latin typeface="Verdana"/>
                <a:ea typeface="Verdana"/>
                <a:cs typeface="Calibri"/>
              </a:rPr>
              <a:t> </a:t>
            </a:r>
            <a:r>
              <a:rPr sz="600" b="1" dirty="0">
                <a:solidFill>
                  <a:schemeClr val="bg1">
                    <a:lumMod val="50000"/>
                  </a:schemeClr>
                </a:solidFill>
                <a:latin typeface="Verdana"/>
                <a:ea typeface="Verdana"/>
                <a:cs typeface="Calibri"/>
              </a:rPr>
              <a:t>Act</a:t>
            </a:r>
            <a:r>
              <a:rPr sz="600" dirty="0">
                <a:solidFill>
                  <a:schemeClr val="bg1">
                    <a:lumMod val="50000"/>
                  </a:schemeClr>
                </a:solidFill>
                <a:latin typeface="Verdana"/>
                <a:ea typeface="Verdana"/>
                <a:cs typeface="Calibri"/>
              </a:rPr>
              <a:t>)</a:t>
            </a:r>
            <a:r>
              <a:rPr sz="600" spc="-15"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and</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does</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not</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purport</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to</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include</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the</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information</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required</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of</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such</a:t>
            </a:r>
            <a:r>
              <a:rPr sz="600" spc="5"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disclosure</a:t>
            </a:r>
            <a:r>
              <a:rPr sz="600" spc="3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document.</a:t>
            </a:r>
            <a:r>
              <a:rPr sz="600" dirty="0">
                <a:solidFill>
                  <a:schemeClr val="bg1">
                    <a:lumMod val="50000"/>
                  </a:schemeClr>
                </a:solidFill>
                <a:latin typeface="Verdana"/>
                <a:ea typeface="Verdana"/>
                <a:cs typeface="Calibri"/>
              </a:rPr>
              <a:t> It has </a:t>
            </a:r>
            <a:r>
              <a:rPr sz="600" spc="-5" dirty="0">
                <a:solidFill>
                  <a:schemeClr val="bg1">
                    <a:lumMod val="50000"/>
                  </a:schemeClr>
                </a:solidFill>
                <a:latin typeface="Verdana"/>
                <a:ea typeface="Verdana"/>
                <a:cs typeface="Calibri"/>
              </a:rPr>
              <a:t>not been</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approved</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by</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any</a:t>
            </a:r>
            <a:r>
              <a:rPr sz="600" spc="5"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regulatory</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authority</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such</a:t>
            </a:r>
            <a:r>
              <a:rPr sz="600" spc="10"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as</a:t>
            </a:r>
            <a:r>
              <a:rPr sz="600" spc="-5" dirty="0">
                <a:solidFill>
                  <a:schemeClr val="bg1">
                    <a:lumMod val="50000"/>
                  </a:schemeClr>
                </a:solidFill>
                <a:latin typeface="Verdana"/>
                <a:ea typeface="Verdana"/>
                <a:cs typeface="Calibri"/>
              </a:rPr>
              <a:t> the Australian</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Securities</a:t>
            </a:r>
            <a:r>
              <a:rPr sz="600" spc="5"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and</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Investments</a:t>
            </a:r>
            <a:r>
              <a:rPr sz="600" spc="-15"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Commission</a:t>
            </a:r>
            <a:r>
              <a:rPr sz="600" spc="-5" dirty="0">
                <a:solidFill>
                  <a:schemeClr val="bg1">
                    <a:lumMod val="50000"/>
                  </a:schemeClr>
                </a:solidFill>
                <a:latin typeface="Verdana"/>
                <a:ea typeface="Verdana"/>
                <a:cs typeface="Calibri"/>
              </a:rPr>
              <a:t> or</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the Australian</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Securities</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Exchange.</a:t>
            </a:r>
            <a:endParaRPr sz="600" dirty="0">
              <a:solidFill>
                <a:schemeClr val="bg1">
                  <a:lumMod val="50000"/>
                </a:schemeClr>
              </a:solidFill>
              <a:latin typeface="Verdana"/>
              <a:ea typeface="Verdana"/>
              <a:cs typeface="Calibri"/>
            </a:endParaRPr>
          </a:p>
          <a:p>
            <a:pPr>
              <a:lnSpc>
                <a:spcPct val="100000"/>
              </a:lnSpc>
              <a:spcBef>
                <a:spcPts val="40"/>
              </a:spcBef>
            </a:pPr>
            <a:endParaRPr sz="600" dirty="0">
              <a:solidFill>
                <a:schemeClr val="bg1">
                  <a:lumMod val="50000"/>
                </a:schemeClr>
              </a:solidFill>
              <a:latin typeface="Verdana" panose="020B0604030504040204" pitchFamily="34" charset="0"/>
              <a:ea typeface="Verdana" panose="020B0604030504040204" pitchFamily="34" charset="0"/>
              <a:cs typeface="Calibri"/>
            </a:endParaRPr>
          </a:p>
          <a:p>
            <a:pPr marL="12700" marR="11430">
              <a:lnSpc>
                <a:spcPct val="100000"/>
              </a:lnSpc>
            </a:pPr>
            <a:r>
              <a:rPr sz="600" spc="-5" dirty="0">
                <a:solidFill>
                  <a:schemeClr val="bg1">
                    <a:lumMod val="50000"/>
                  </a:schemeClr>
                </a:solidFill>
                <a:latin typeface="Verdana"/>
                <a:ea typeface="Verdana"/>
                <a:cs typeface="Calibri"/>
              </a:rPr>
              <a:t>This</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Presentation</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also</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does</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not</a:t>
            </a:r>
            <a:r>
              <a:rPr sz="600" spc="5" dirty="0">
                <a:solidFill>
                  <a:schemeClr val="bg1">
                    <a:lumMod val="50000"/>
                  </a:schemeClr>
                </a:solidFill>
                <a:latin typeface="Verdana"/>
                <a:ea typeface="Verdana"/>
                <a:cs typeface="Calibri"/>
              </a:rPr>
              <a:t> </a:t>
            </a:r>
            <a:r>
              <a:rPr sz="600" spc="-10" dirty="0">
                <a:solidFill>
                  <a:schemeClr val="bg1">
                    <a:lumMod val="50000"/>
                  </a:schemeClr>
                </a:solidFill>
                <a:latin typeface="Verdana"/>
                <a:ea typeface="Verdana"/>
                <a:cs typeface="Calibri"/>
              </a:rPr>
              <a:t>constitute</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form</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part</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of</a:t>
            </a:r>
            <a:r>
              <a:rPr sz="600" spc="10"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any</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invitation,</a:t>
            </a:r>
            <a:r>
              <a:rPr sz="600" spc="3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offer</a:t>
            </a:r>
            <a:r>
              <a:rPr sz="600" spc="2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for</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sale</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subscription</a:t>
            </a:r>
            <a:r>
              <a:rPr sz="600" spc="4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any</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solicitation</a:t>
            </a:r>
            <a:r>
              <a:rPr sz="600" spc="6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for</a:t>
            </a:r>
            <a:r>
              <a:rPr sz="600" spc="10"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any</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offer</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to</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buy</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subscribe</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for</a:t>
            </a:r>
            <a:r>
              <a:rPr sz="600" spc="15"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any </a:t>
            </a:r>
            <a:r>
              <a:rPr sz="600" spc="-5" dirty="0">
                <a:solidFill>
                  <a:schemeClr val="bg1">
                    <a:lumMod val="50000"/>
                  </a:schemeClr>
                </a:solidFill>
                <a:latin typeface="Verdana"/>
                <a:ea typeface="Verdana"/>
                <a:cs typeface="Calibri"/>
              </a:rPr>
              <a:t>Securities</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nor</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shall</a:t>
            </a:r>
            <a:r>
              <a:rPr sz="600" spc="2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they</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any</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part</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of</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them form</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the basis</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of</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be</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relied</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upon</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in</a:t>
            </a:r>
            <a:r>
              <a:rPr sz="600" spc="4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connection</a:t>
            </a:r>
            <a:r>
              <a:rPr sz="600" spc="3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therewith</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act </a:t>
            </a:r>
            <a:r>
              <a:rPr sz="600" dirty="0">
                <a:solidFill>
                  <a:schemeClr val="bg1">
                    <a:lumMod val="50000"/>
                  </a:schemeClr>
                </a:solidFill>
                <a:latin typeface="Verdana"/>
                <a:ea typeface="Verdana"/>
                <a:cs typeface="Calibri"/>
              </a:rPr>
              <a:t> as</a:t>
            </a:r>
            <a:r>
              <a:rPr sz="600" spc="-5" dirty="0">
                <a:solidFill>
                  <a:schemeClr val="bg1">
                    <a:lumMod val="50000"/>
                  </a:schemeClr>
                </a:solidFill>
                <a:latin typeface="Verdana"/>
                <a:ea typeface="Verdana"/>
                <a:cs typeface="Calibri"/>
              </a:rPr>
              <a:t> any</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inducement</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to enter into</a:t>
            </a:r>
            <a:r>
              <a:rPr sz="600" spc="5"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any</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contract or commitment</a:t>
            </a:r>
            <a:r>
              <a:rPr sz="600" spc="-2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with respect</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to Securities.</a:t>
            </a:r>
            <a:endParaRPr sz="600" dirty="0">
              <a:solidFill>
                <a:schemeClr val="bg1">
                  <a:lumMod val="50000"/>
                </a:schemeClr>
              </a:solidFill>
              <a:latin typeface="Verdana"/>
              <a:ea typeface="Verdana"/>
              <a:cs typeface="Calibri"/>
            </a:endParaRPr>
          </a:p>
          <a:p>
            <a:pPr>
              <a:lnSpc>
                <a:spcPct val="100000"/>
              </a:lnSpc>
              <a:spcBef>
                <a:spcPts val="45"/>
              </a:spcBef>
            </a:pPr>
            <a:endParaRPr sz="600" dirty="0">
              <a:solidFill>
                <a:schemeClr val="bg1">
                  <a:lumMod val="50000"/>
                </a:schemeClr>
              </a:solidFill>
              <a:latin typeface="Verdana" panose="020B0604030504040204" pitchFamily="34" charset="0"/>
              <a:ea typeface="Verdana" panose="020B0604030504040204" pitchFamily="34" charset="0"/>
              <a:cs typeface="Calibri"/>
            </a:endParaRPr>
          </a:p>
          <a:p>
            <a:pPr marL="12700">
              <a:lnSpc>
                <a:spcPct val="100000"/>
              </a:lnSpc>
            </a:pPr>
            <a:r>
              <a:rPr sz="600" b="1" dirty="0">
                <a:solidFill>
                  <a:schemeClr val="bg1">
                    <a:lumMod val="50000"/>
                  </a:schemeClr>
                </a:solidFill>
                <a:latin typeface="Verdana"/>
                <a:ea typeface="Verdana"/>
                <a:cs typeface="Calibri"/>
              </a:rPr>
              <a:t>Forward</a:t>
            </a:r>
            <a:r>
              <a:rPr sz="600" b="1" spc="5" dirty="0">
                <a:solidFill>
                  <a:schemeClr val="bg1">
                    <a:lumMod val="50000"/>
                  </a:schemeClr>
                </a:solidFill>
                <a:latin typeface="Verdana"/>
                <a:ea typeface="Verdana"/>
                <a:cs typeface="Calibri"/>
              </a:rPr>
              <a:t>-</a:t>
            </a:r>
            <a:r>
              <a:rPr sz="600" b="1" spc="-10" dirty="0">
                <a:solidFill>
                  <a:schemeClr val="bg1">
                    <a:lumMod val="50000"/>
                  </a:schemeClr>
                </a:solidFill>
                <a:latin typeface="Verdana"/>
                <a:ea typeface="Verdana"/>
                <a:cs typeface="Calibri"/>
              </a:rPr>
              <a:t>l</a:t>
            </a:r>
            <a:r>
              <a:rPr sz="600" b="1" dirty="0">
                <a:solidFill>
                  <a:schemeClr val="bg1">
                    <a:lumMod val="50000"/>
                  </a:schemeClr>
                </a:solidFill>
                <a:latin typeface="Verdana"/>
                <a:ea typeface="Verdana"/>
                <a:cs typeface="Calibri"/>
              </a:rPr>
              <a:t>oo</a:t>
            </a:r>
            <a:r>
              <a:rPr sz="600" b="1" spc="-5" dirty="0">
                <a:solidFill>
                  <a:schemeClr val="bg1">
                    <a:lumMod val="50000"/>
                  </a:schemeClr>
                </a:solidFill>
                <a:latin typeface="Verdana"/>
                <a:ea typeface="Verdana"/>
                <a:cs typeface="Calibri"/>
              </a:rPr>
              <a:t>k</a:t>
            </a:r>
            <a:r>
              <a:rPr sz="600" b="1" spc="-10" dirty="0">
                <a:solidFill>
                  <a:schemeClr val="bg1">
                    <a:lumMod val="50000"/>
                  </a:schemeClr>
                </a:solidFill>
                <a:latin typeface="Verdana"/>
                <a:ea typeface="Verdana"/>
                <a:cs typeface="Calibri"/>
              </a:rPr>
              <a:t>i</a:t>
            </a:r>
            <a:r>
              <a:rPr sz="600" b="1" dirty="0">
                <a:solidFill>
                  <a:schemeClr val="bg1">
                    <a:lumMod val="50000"/>
                  </a:schemeClr>
                </a:solidFill>
                <a:latin typeface="Verdana"/>
                <a:ea typeface="Verdana"/>
                <a:cs typeface="Calibri"/>
              </a:rPr>
              <a:t>ng</a:t>
            </a:r>
            <a:r>
              <a:rPr sz="600" b="1" spc="-35" dirty="0">
                <a:solidFill>
                  <a:schemeClr val="bg1">
                    <a:lumMod val="50000"/>
                  </a:schemeClr>
                </a:solidFill>
                <a:latin typeface="Verdana"/>
                <a:ea typeface="Verdana"/>
                <a:cs typeface="Calibri"/>
              </a:rPr>
              <a:t> </a:t>
            </a:r>
            <a:r>
              <a:rPr sz="600" b="1" dirty="0">
                <a:solidFill>
                  <a:schemeClr val="bg1">
                    <a:lumMod val="50000"/>
                  </a:schemeClr>
                </a:solidFill>
                <a:latin typeface="Verdana"/>
                <a:ea typeface="Verdana"/>
                <a:cs typeface="Calibri"/>
              </a:rPr>
              <a:t>s</a:t>
            </a:r>
            <a:r>
              <a:rPr sz="600" b="1" spc="-5" dirty="0">
                <a:solidFill>
                  <a:schemeClr val="bg1">
                    <a:lumMod val="50000"/>
                  </a:schemeClr>
                </a:solidFill>
                <a:latin typeface="Verdana"/>
                <a:ea typeface="Verdana"/>
                <a:cs typeface="Calibri"/>
              </a:rPr>
              <a:t>t</a:t>
            </a:r>
            <a:r>
              <a:rPr sz="600" b="1" dirty="0">
                <a:solidFill>
                  <a:schemeClr val="bg1">
                    <a:lumMod val="50000"/>
                  </a:schemeClr>
                </a:solidFill>
                <a:latin typeface="Verdana"/>
                <a:ea typeface="Verdana"/>
                <a:cs typeface="Calibri"/>
              </a:rPr>
              <a:t>a</a:t>
            </a:r>
            <a:r>
              <a:rPr sz="600" b="1" spc="-5" dirty="0">
                <a:solidFill>
                  <a:schemeClr val="bg1">
                    <a:lumMod val="50000"/>
                  </a:schemeClr>
                </a:solidFill>
                <a:latin typeface="Verdana"/>
                <a:ea typeface="Verdana"/>
                <a:cs typeface="Calibri"/>
              </a:rPr>
              <a:t>t</a:t>
            </a:r>
            <a:r>
              <a:rPr sz="600" b="1" dirty="0">
                <a:solidFill>
                  <a:schemeClr val="bg1">
                    <a:lumMod val="50000"/>
                  </a:schemeClr>
                </a:solidFill>
                <a:latin typeface="Verdana"/>
                <a:ea typeface="Verdana"/>
                <a:cs typeface="Calibri"/>
              </a:rPr>
              <a:t>e</a:t>
            </a:r>
            <a:r>
              <a:rPr sz="600" b="1" spc="5" dirty="0">
                <a:solidFill>
                  <a:schemeClr val="bg1">
                    <a:lumMod val="50000"/>
                  </a:schemeClr>
                </a:solidFill>
                <a:latin typeface="Verdana"/>
                <a:ea typeface="Verdana"/>
                <a:cs typeface="Calibri"/>
              </a:rPr>
              <a:t>m</a:t>
            </a:r>
            <a:r>
              <a:rPr sz="600" b="1" dirty="0">
                <a:solidFill>
                  <a:schemeClr val="bg1">
                    <a:lumMod val="50000"/>
                  </a:schemeClr>
                </a:solidFill>
                <a:latin typeface="Verdana"/>
                <a:ea typeface="Verdana"/>
                <a:cs typeface="Calibri"/>
              </a:rPr>
              <a:t>en</a:t>
            </a:r>
            <a:r>
              <a:rPr sz="600" b="1" spc="-5" dirty="0">
                <a:solidFill>
                  <a:schemeClr val="bg1">
                    <a:lumMod val="50000"/>
                  </a:schemeClr>
                </a:solidFill>
                <a:latin typeface="Verdana"/>
                <a:ea typeface="Verdana"/>
                <a:cs typeface="Calibri"/>
              </a:rPr>
              <a:t>t</a:t>
            </a:r>
            <a:r>
              <a:rPr sz="600" b="1" dirty="0">
                <a:solidFill>
                  <a:schemeClr val="bg1">
                    <a:lumMod val="50000"/>
                  </a:schemeClr>
                </a:solidFill>
                <a:latin typeface="Verdana"/>
                <a:ea typeface="Verdana"/>
                <a:cs typeface="Calibri"/>
              </a:rPr>
              <a:t>s</a:t>
            </a:r>
            <a:endParaRPr sz="600" dirty="0">
              <a:solidFill>
                <a:schemeClr val="bg1">
                  <a:lumMod val="50000"/>
                </a:schemeClr>
              </a:solidFill>
              <a:latin typeface="Verdana"/>
              <a:ea typeface="Verdana"/>
              <a:cs typeface="Calibri"/>
            </a:endParaRPr>
          </a:p>
          <a:p>
            <a:pPr marL="12700" marR="78105" algn="just">
              <a:lnSpc>
                <a:spcPct val="100000"/>
              </a:lnSpc>
              <a:spcBef>
                <a:spcPts val="600"/>
              </a:spcBef>
            </a:pPr>
            <a:r>
              <a:rPr sz="600" spc="-5" dirty="0">
                <a:solidFill>
                  <a:schemeClr val="bg1">
                    <a:lumMod val="50000"/>
                  </a:schemeClr>
                </a:solidFill>
                <a:latin typeface="Verdana"/>
                <a:ea typeface="Verdana"/>
                <a:cs typeface="Calibri"/>
              </a:rPr>
              <a:t>This</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Presentation</a:t>
            </a:r>
            <a:r>
              <a:rPr sz="600" spc="15"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may</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contain</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certain</a:t>
            </a:r>
            <a:r>
              <a:rPr sz="600" spc="2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forward-looking</a:t>
            </a:r>
            <a:r>
              <a:rPr sz="600" spc="5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statements, guidance,</a:t>
            </a:r>
            <a:r>
              <a:rPr sz="600" spc="2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forecasts,</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estimates</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projections</a:t>
            </a:r>
            <a:r>
              <a:rPr sz="600" spc="3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in</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relation</a:t>
            </a:r>
            <a:r>
              <a:rPr sz="600" spc="3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to</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future</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matters</a:t>
            </a:r>
            <a:r>
              <a:rPr sz="600" spc="-10"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t>
            </a:r>
            <a:r>
              <a:rPr sz="600" b="1" dirty="0">
                <a:solidFill>
                  <a:schemeClr val="bg1">
                    <a:lumMod val="50000"/>
                  </a:schemeClr>
                </a:solidFill>
                <a:latin typeface="Verdana"/>
                <a:ea typeface="Verdana"/>
                <a:cs typeface="Calibri"/>
              </a:rPr>
              <a:t>Forward</a:t>
            </a:r>
            <a:r>
              <a:rPr sz="600" b="1" spc="-15" dirty="0">
                <a:solidFill>
                  <a:schemeClr val="bg1">
                    <a:lumMod val="50000"/>
                  </a:schemeClr>
                </a:solidFill>
                <a:latin typeface="Verdana"/>
                <a:ea typeface="Verdana"/>
                <a:cs typeface="Calibri"/>
              </a:rPr>
              <a:t> </a:t>
            </a:r>
            <a:r>
              <a:rPr sz="600" b="1" dirty="0">
                <a:solidFill>
                  <a:schemeClr val="bg1">
                    <a:lumMod val="50000"/>
                  </a:schemeClr>
                </a:solidFill>
                <a:latin typeface="Verdana"/>
                <a:ea typeface="Verdana"/>
                <a:cs typeface="Calibri"/>
              </a:rPr>
              <a:t>Statements</a:t>
            </a:r>
            <a:r>
              <a:rPr sz="600" dirty="0">
                <a:solidFill>
                  <a:schemeClr val="bg1">
                    <a:lumMod val="50000"/>
                  </a:schemeClr>
                </a:solidFill>
                <a:latin typeface="Verdana"/>
                <a:ea typeface="Verdana"/>
                <a:cs typeface="Calibri"/>
              </a:rPr>
              <a:t>)</a:t>
            </a:r>
            <a:r>
              <a:rPr sz="600" spc="-3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that</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involve</a:t>
            </a:r>
            <a:r>
              <a:rPr sz="600" spc="3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risks</a:t>
            </a:r>
            <a:r>
              <a:rPr sz="600" spc="15"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and</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uncertainties,</a:t>
            </a:r>
            <a:r>
              <a:rPr sz="600" spc="30"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and</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which</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are</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provided</a:t>
            </a:r>
            <a:r>
              <a:rPr sz="600" spc="30"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as</a:t>
            </a:r>
            <a:r>
              <a:rPr sz="600" spc="5"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general</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guide</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only.</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Forward</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Statements </a:t>
            </a:r>
            <a:r>
              <a:rPr sz="600" dirty="0">
                <a:solidFill>
                  <a:schemeClr val="bg1">
                    <a:lumMod val="50000"/>
                  </a:schemeClr>
                </a:solidFill>
                <a:latin typeface="Verdana"/>
                <a:ea typeface="Verdana"/>
                <a:cs typeface="Calibri"/>
              </a:rPr>
              <a:t> can </a:t>
            </a:r>
            <a:r>
              <a:rPr sz="600" spc="-5" dirty="0">
                <a:solidFill>
                  <a:schemeClr val="bg1">
                    <a:lumMod val="50000"/>
                  </a:schemeClr>
                </a:solidFill>
                <a:latin typeface="Verdana"/>
                <a:ea typeface="Verdana"/>
                <a:cs typeface="Calibri"/>
              </a:rPr>
              <a:t>generally</a:t>
            </a:r>
            <a:r>
              <a:rPr sz="600" spc="2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be</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identified</a:t>
            </a:r>
            <a:r>
              <a:rPr sz="600" spc="5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by</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the</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use</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of</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forward</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looking</a:t>
            </a:r>
            <a:r>
              <a:rPr sz="600" spc="3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words</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such</a:t>
            </a:r>
            <a:r>
              <a:rPr sz="600" spc="10"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as</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“anticipate”,</a:t>
            </a:r>
            <a:r>
              <a:rPr sz="600" spc="3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“estimate”,</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“will”,</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“should”,</a:t>
            </a:r>
            <a:r>
              <a:rPr sz="600" spc="3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“could”,</a:t>
            </a:r>
            <a:r>
              <a:rPr sz="600" spc="3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“may”, “expects”,</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“plans”,</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“forecast”,</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“target”</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similar</a:t>
            </a:r>
            <a:r>
              <a:rPr sz="600" spc="3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expressions</a:t>
            </a:r>
            <a:r>
              <a:rPr sz="600" spc="35"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and</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include,</a:t>
            </a:r>
            <a:r>
              <a:rPr sz="600" spc="4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but</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are</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not</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limited</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to,</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indications</a:t>
            </a:r>
            <a:r>
              <a:rPr sz="600" spc="5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of,</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guidance</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outlook</a:t>
            </a:r>
            <a:r>
              <a:rPr sz="600" spc="2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on, </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future</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earnings</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financial</a:t>
            </a:r>
            <a:r>
              <a:rPr sz="600" spc="5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position</a:t>
            </a:r>
            <a:r>
              <a:rPr sz="600" spc="2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performance</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of</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the Company.</a:t>
            </a:r>
            <a:r>
              <a:rPr sz="600" spc="10"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The</a:t>
            </a:r>
            <a:r>
              <a:rPr sz="600" spc="-15"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Company </a:t>
            </a:r>
            <a:r>
              <a:rPr sz="600" spc="-5" dirty="0">
                <a:solidFill>
                  <a:schemeClr val="bg1">
                    <a:lumMod val="50000"/>
                  </a:schemeClr>
                </a:solidFill>
                <a:latin typeface="Verdana"/>
                <a:ea typeface="Verdana"/>
                <a:cs typeface="Calibri"/>
              </a:rPr>
              <a:t>can</a:t>
            </a:r>
            <a:r>
              <a:rPr sz="600" spc="15"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give </a:t>
            </a:r>
            <a:r>
              <a:rPr sz="600" spc="-5" dirty="0">
                <a:solidFill>
                  <a:schemeClr val="bg1">
                    <a:lumMod val="50000"/>
                  </a:schemeClr>
                </a:solidFill>
                <a:latin typeface="Verdana"/>
                <a:ea typeface="Verdana"/>
                <a:cs typeface="Calibri"/>
              </a:rPr>
              <a:t>no</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assurance</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that</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these</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expectations</a:t>
            </a:r>
            <a:r>
              <a:rPr sz="600" spc="4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will</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prove</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to</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be</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correct.</a:t>
            </a:r>
            <a:r>
              <a:rPr sz="600" spc="5"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You</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are</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cautioned</a:t>
            </a:r>
            <a:r>
              <a:rPr sz="600" spc="2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not</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to</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place</a:t>
            </a:r>
            <a:r>
              <a:rPr sz="600" spc="2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undue</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reliance</a:t>
            </a:r>
            <a:r>
              <a:rPr sz="600" spc="3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on</a:t>
            </a:r>
            <a:r>
              <a:rPr sz="600" spc="5"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any</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forward-looking</a:t>
            </a:r>
            <a:r>
              <a:rPr sz="600" spc="4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statements. None</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of</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the</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Company, its </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directors,</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employees,</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agents</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advisers</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represent</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warrant</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that</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such</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Forward</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Statements</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will</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be</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achieved</a:t>
            </a:r>
            <a:r>
              <a:rPr sz="600" spc="4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prove</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to</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be</a:t>
            </a:r>
            <a:r>
              <a:rPr sz="600" spc="10"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correct</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gives</a:t>
            </a:r>
            <a:r>
              <a:rPr sz="600" spc="5"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any</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warranty,</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express</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implied,</a:t>
            </a:r>
            <a:r>
              <a:rPr sz="600" spc="30"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as</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to</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the</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accuracy,</a:t>
            </a:r>
            <a:r>
              <a:rPr sz="600" spc="2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completeness,</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likelihood</a:t>
            </a:r>
            <a:r>
              <a:rPr sz="600" spc="5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of</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achievement</a:t>
            </a:r>
            <a:r>
              <a:rPr sz="600" spc="2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reasonableness</a:t>
            </a:r>
            <a:r>
              <a:rPr sz="600" spc="4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of</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any</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Forward </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Statement</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contained</a:t>
            </a:r>
            <a:r>
              <a:rPr sz="600" spc="2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in</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this</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presentation.</a:t>
            </a:r>
            <a:r>
              <a:rPr sz="600" spc="3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Actual</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results</a:t>
            </a:r>
            <a:r>
              <a:rPr sz="600" spc="15"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may</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differ</a:t>
            </a:r>
            <a:r>
              <a:rPr sz="600" spc="4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materially</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from</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those</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anticipated</a:t>
            </a:r>
            <a:r>
              <a:rPr sz="600" spc="4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in</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these</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forward-looking</a:t>
            </a:r>
            <a:r>
              <a:rPr sz="600" spc="4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statements</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due</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to</a:t>
            </a:r>
            <a:r>
              <a:rPr sz="600" spc="-15"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many</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important</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factors,</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risks</a:t>
            </a:r>
            <a:r>
              <a:rPr sz="600" spc="15"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and</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uncertainties.</a:t>
            </a:r>
            <a:r>
              <a:rPr sz="600" spc="30"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The </a:t>
            </a:r>
            <a:r>
              <a:rPr sz="600" spc="-5" dirty="0">
                <a:solidFill>
                  <a:schemeClr val="bg1">
                    <a:lumMod val="50000"/>
                  </a:schemeClr>
                </a:solidFill>
                <a:latin typeface="Verdana"/>
                <a:ea typeface="Verdana"/>
                <a:cs typeface="Calibri"/>
              </a:rPr>
              <a:t>Company does</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not</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undertake</a:t>
            </a:r>
            <a:r>
              <a:rPr sz="600" spc="15"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any</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obligation</a:t>
            </a:r>
            <a:r>
              <a:rPr sz="600" spc="2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to</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release</a:t>
            </a:r>
            <a:r>
              <a:rPr sz="600" spc="2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publicly</a:t>
            </a:r>
            <a:r>
              <a:rPr sz="600" spc="40"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any </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revisions</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to any</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“forward-</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looking</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statement”</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to reflect</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events</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circumstances</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after the</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date of</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this Presentation,</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except</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as</a:t>
            </a:r>
            <a:r>
              <a:rPr sz="600" spc="10"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may </a:t>
            </a:r>
            <a:r>
              <a:rPr sz="600" spc="-5" dirty="0">
                <a:solidFill>
                  <a:schemeClr val="bg1">
                    <a:lumMod val="50000"/>
                  </a:schemeClr>
                </a:solidFill>
                <a:latin typeface="Verdana"/>
                <a:ea typeface="Verdana"/>
                <a:cs typeface="Calibri"/>
              </a:rPr>
              <a:t>be required</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under</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applicable</a:t>
            </a:r>
            <a:r>
              <a:rPr sz="600" spc="40"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laws.</a:t>
            </a:r>
          </a:p>
          <a:p>
            <a:pPr>
              <a:lnSpc>
                <a:spcPct val="100000"/>
              </a:lnSpc>
              <a:spcBef>
                <a:spcPts val="45"/>
              </a:spcBef>
            </a:pPr>
            <a:endParaRPr sz="600" dirty="0">
              <a:solidFill>
                <a:schemeClr val="bg1">
                  <a:lumMod val="50000"/>
                </a:schemeClr>
              </a:solidFill>
              <a:latin typeface="Verdana" panose="020B0604030504040204" pitchFamily="34" charset="0"/>
              <a:ea typeface="Verdana" panose="020B0604030504040204" pitchFamily="34" charset="0"/>
              <a:cs typeface="Calibri"/>
            </a:endParaRPr>
          </a:p>
          <a:p>
            <a:pPr marL="12700">
              <a:lnSpc>
                <a:spcPct val="100000"/>
              </a:lnSpc>
              <a:spcBef>
                <a:spcPts val="5"/>
              </a:spcBef>
            </a:pPr>
            <a:r>
              <a:rPr sz="600" b="1" dirty="0">
                <a:solidFill>
                  <a:schemeClr val="bg1">
                    <a:lumMod val="50000"/>
                  </a:schemeClr>
                </a:solidFill>
                <a:latin typeface="Verdana"/>
                <a:ea typeface="Verdana"/>
                <a:cs typeface="Calibri"/>
              </a:rPr>
              <a:t>Not</a:t>
            </a:r>
            <a:r>
              <a:rPr sz="600" b="1" spc="-40" dirty="0">
                <a:solidFill>
                  <a:schemeClr val="bg1">
                    <a:lumMod val="50000"/>
                  </a:schemeClr>
                </a:solidFill>
                <a:latin typeface="Verdana"/>
                <a:ea typeface="Verdana"/>
                <a:cs typeface="Calibri"/>
              </a:rPr>
              <a:t> </a:t>
            </a:r>
            <a:r>
              <a:rPr sz="600" b="1" dirty="0">
                <a:solidFill>
                  <a:schemeClr val="bg1">
                    <a:lumMod val="50000"/>
                  </a:schemeClr>
                </a:solidFill>
                <a:latin typeface="Verdana"/>
                <a:ea typeface="Verdana"/>
                <a:cs typeface="Calibri"/>
              </a:rPr>
              <a:t>an</a:t>
            </a:r>
            <a:r>
              <a:rPr sz="600" b="1" spc="-35" dirty="0">
                <a:solidFill>
                  <a:schemeClr val="bg1">
                    <a:lumMod val="50000"/>
                  </a:schemeClr>
                </a:solidFill>
                <a:latin typeface="Verdana"/>
                <a:ea typeface="Verdana"/>
                <a:cs typeface="Calibri"/>
              </a:rPr>
              <a:t> </a:t>
            </a:r>
            <a:r>
              <a:rPr sz="600" b="1" spc="-5" dirty="0">
                <a:solidFill>
                  <a:schemeClr val="bg1">
                    <a:lumMod val="50000"/>
                  </a:schemeClr>
                </a:solidFill>
                <a:latin typeface="Verdana"/>
                <a:ea typeface="Verdana"/>
                <a:cs typeface="Calibri"/>
              </a:rPr>
              <a:t>Offer</a:t>
            </a:r>
            <a:endParaRPr sz="600" dirty="0">
              <a:solidFill>
                <a:schemeClr val="bg1">
                  <a:lumMod val="50000"/>
                </a:schemeClr>
              </a:solidFill>
              <a:latin typeface="Verdana"/>
              <a:ea typeface="Verdana"/>
              <a:cs typeface="Calibri"/>
            </a:endParaRPr>
          </a:p>
          <a:p>
            <a:pPr marL="12700" marR="167640">
              <a:lnSpc>
                <a:spcPct val="100000"/>
              </a:lnSpc>
              <a:spcBef>
                <a:spcPts val="600"/>
              </a:spcBef>
            </a:pPr>
            <a:r>
              <a:rPr sz="600" spc="-5" dirty="0">
                <a:solidFill>
                  <a:schemeClr val="bg1">
                    <a:lumMod val="50000"/>
                  </a:schemeClr>
                </a:solidFill>
                <a:latin typeface="Verdana"/>
                <a:ea typeface="Verdana"/>
                <a:cs typeface="Calibri"/>
              </a:rPr>
              <a:t>This</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Presentation</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is</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for</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information</a:t>
            </a:r>
            <a:r>
              <a:rPr sz="600" spc="3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purposes</a:t>
            </a:r>
            <a:r>
              <a:rPr sz="600" spc="3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only.</a:t>
            </a:r>
            <a:r>
              <a:rPr sz="600" spc="20"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The</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Presentation</a:t>
            </a:r>
            <a:r>
              <a:rPr sz="600" spc="2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does</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not</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comprise </a:t>
            </a:r>
            <a:r>
              <a:rPr sz="600" dirty="0">
                <a:solidFill>
                  <a:schemeClr val="bg1">
                    <a:lumMod val="50000"/>
                  </a:schemeClr>
                </a:solidFill>
                <a:latin typeface="Verdana"/>
                <a:ea typeface="Verdana"/>
                <a:cs typeface="Calibri"/>
              </a:rPr>
              <a:t>a </a:t>
            </a:r>
            <a:r>
              <a:rPr sz="600" spc="-5" dirty="0">
                <a:solidFill>
                  <a:schemeClr val="bg1">
                    <a:lumMod val="50000"/>
                  </a:schemeClr>
                </a:solidFill>
                <a:latin typeface="Verdana"/>
                <a:ea typeface="Verdana"/>
                <a:cs typeface="Calibri"/>
              </a:rPr>
              <a:t>prospectus,</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product</a:t>
            </a:r>
            <a:r>
              <a:rPr sz="600" spc="2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disclosure</a:t>
            </a:r>
            <a:r>
              <a:rPr sz="600" spc="20"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statement</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dirty="0">
                <a:solidFill>
                  <a:schemeClr val="bg1">
                    <a:lumMod val="50000"/>
                  </a:schemeClr>
                </a:solidFill>
                <a:latin typeface="Verdana"/>
                <a:ea typeface="Verdana"/>
                <a:cs typeface="Calibri"/>
              </a:rPr>
              <a:t> </a:t>
            </a:r>
            <a:r>
              <a:rPr sz="600" spc="-10" dirty="0">
                <a:solidFill>
                  <a:schemeClr val="bg1">
                    <a:lumMod val="50000"/>
                  </a:schemeClr>
                </a:solidFill>
                <a:latin typeface="Verdana"/>
                <a:ea typeface="Verdana"/>
                <a:cs typeface="Calibri"/>
              </a:rPr>
              <a:t>other</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offering</a:t>
            </a:r>
            <a:r>
              <a:rPr sz="600" spc="4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document under</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Australian</a:t>
            </a:r>
            <a:r>
              <a:rPr sz="600" spc="20"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law</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(and</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will</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not</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be</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lodged</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with</a:t>
            </a:r>
            <a:r>
              <a:rPr sz="600" spc="5"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ASIC)</a:t>
            </a:r>
            <a:r>
              <a:rPr sz="600" spc="-2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spc="-15"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any</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other</a:t>
            </a:r>
            <a:r>
              <a:rPr sz="600" spc="10"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law.</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This</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Presentation</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also</a:t>
            </a:r>
            <a:r>
              <a:rPr sz="600" spc="4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does</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not </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constitute</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form</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part</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of</a:t>
            </a:r>
            <a:r>
              <a:rPr sz="600" spc="15"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any</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invitation,</a:t>
            </a:r>
            <a:r>
              <a:rPr sz="600" spc="3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offer</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for</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sale</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subscription</a:t>
            </a:r>
            <a:r>
              <a:rPr sz="600" spc="4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any</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solicitation</a:t>
            </a:r>
            <a:r>
              <a:rPr sz="600" spc="5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for</a:t>
            </a:r>
            <a:r>
              <a:rPr sz="600" spc="10"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any </a:t>
            </a:r>
            <a:r>
              <a:rPr sz="600" spc="-5" dirty="0">
                <a:solidFill>
                  <a:schemeClr val="bg1">
                    <a:lumMod val="50000"/>
                  </a:schemeClr>
                </a:solidFill>
                <a:latin typeface="Verdana"/>
                <a:ea typeface="Verdana"/>
                <a:cs typeface="Calibri"/>
              </a:rPr>
              <a:t>offer</a:t>
            </a:r>
            <a:r>
              <a:rPr sz="600" spc="2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to</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buy</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subscribe</a:t>
            </a:r>
            <a:r>
              <a:rPr sz="600" spc="2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for</a:t>
            </a:r>
            <a:r>
              <a:rPr sz="600" spc="10"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any</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Securities</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nor</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shall</a:t>
            </a:r>
            <a:r>
              <a:rPr sz="600" spc="2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they</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any part</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of</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them</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form</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the</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basis</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of</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be</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relied</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upon</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in</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connection</a:t>
            </a:r>
            <a:r>
              <a:rPr sz="600" spc="4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therewith</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spc="-15"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act</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as</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any</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inducement</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to</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enter </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into</a:t>
            </a:r>
            <a:r>
              <a:rPr sz="600" spc="5"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any</a:t>
            </a:r>
            <a:r>
              <a:rPr sz="600" spc="-5" dirty="0">
                <a:solidFill>
                  <a:schemeClr val="bg1">
                    <a:lumMod val="50000"/>
                  </a:schemeClr>
                </a:solidFill>
                <a:latin typeface="Verdana"/>
                <a:ea typeface="Verdana"/>
                <a:cs typeface="Calibri"/>
              </a:rPr>
              <a:t> contract</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 commitment</a:t>
            </a:r>
            <a:r>
              <a:rPr sz="600" spc="-2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with respect</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to Securities.</a:t>
            </a:r>
            <a:endParaRPr sz="600" dirty="0">
              <a:solidFill>
                <a:schemeClr val="bg1">
                  <a:lumMod val="50000"/>
                </a:schemeClr>
              </a:solidFill>
              <a:latin typeface="Verdana"/>
              <a:ea typeface="Verdana"/>
              <a:cs typeface="Calibri"/>
            </a:endParaRPr>
          </a:p>
          <a:p>
            <a:pPr>
              <a:lnSpc>
                <a:spcPct val="100000"/>
              </a:lnSpc>
              <a:spcBef>
                <a:spcPts val="45"/>
              </a:spcBef>
            </a:pPr>
            <a:endParaRPr sz="600" dirty="0">
              <a:solidFill>
                <a:schemeClr val="bg1">
                  <a:lumMod val="50000"/>
                </a:schemeClr>
              </a:solidFill>
              <a:latin typeface="Verdana" panose="020B0604030504040204" pitchFamily="34" charset="0"/>
              <a:ea typeface="Verdana" panose="020B0604030504040204" pitchFamily="34" charset="0"/>
              <a:cs typeface="Calibri"/>
            </a:endParaRPr>
          </a:p>
          <a:p>
            <a:pPr marL="12700">
              <a:lnSpc>
                <a:spcPct val="100000"/>
              </a:lnSpc>
            </a:pPr>
            <a:r>
              <a:rPr sz="600" b="1" spc="-5" dirty="0">
                <a:solidFill>
                  <a:schemeClr val="bg1">
                    <a:lumMod val="50000"/>
                  </a:schemeClr>
                </a:solidFill>
                <a:latin typeface="Verdana"/>
                <a:ea typeface="Verdana"/>
                <a:cs typeface="Calibri"/>
              </a:rPr>
              <a:t>Disclaimer</a:t>
            </a:r>
            <a:endParaRPr sz="600" dirty="0">
              <a:solidFill>
                <a:schemeClr val="bg1">
                  <a:lumMod val="50000"/>
                </a:schemeClr>
              </a:solidFill>
              <a:latin typeface="Verdana"/>
              <a:ea typeface="Verdana"/>
              <a:cs typeface="Calibri"/>
            </a:endParaRPr>
          </a:p>
          <a:p>
            <a:pPr marL="12700" marR="12065" algn="just">
              <a:lnSpc>
                <a:spcPct val="100000"/>
              </a:lnSpc>
              <a:spcBef>
                <a:spcPts val="600"/>
              </a:spcBef>
            </a:pPr>
            <a:r>
              <a:rPr sz="600" dirty="0">
                <a:solidFill>
                  <a:schemeClr val="bg1">
                    <a:lumMod val="50000"/>
                  </a:schemeClr>
                </a:solidFill>
                <a:latin typeface="Verdana"/>
                <a:ea typeface="Verdana"/>
                <a:cs typeface="Calibri"/>
              </a:rPr>
              <a:t>The </a:t>
            </a:r>
            <a:r>
              <a:rPr sz="600" spc="-5" dirty="0">
                <a:solidFill>
                  <a:schemeClr val="bg1">
                    <a:lumMod val="50000"/>
                  </a:schemeClr>
                </a:solidFill>
                <a:latin typeface="Verdana"/>
                <a:ea typeface="Verdana"/>
                <a:cs typeface="Calibri"/>
              </a:rPr>
              <a:t>Company does not </a:t>
            </a:r>
            <a:r>
              <a:rPr sz="600" dirty="0">
                <a:solidFill>
                  <a:schemeClr val="bg1">
                    <a:lumMod val="50000"/>
                  </a:schemeClr>
                </a:solidFill>
                <a:latin typeface="Verdana"/>
                <a:ea typeface="Verdana"/>
                <a:cs typeface="Calibri"/>
              </a:rPr>
              <a:t>make any </a:t>
            </a:r>
            <a:r>
              <a:rPr sz="600" spc="-5" dirty="0">
                <a:solidFill>
                  <a:schemeClr val="bg1">
                    <a:lumMod val="50000"/>
                  </a:schemeClr>
                </a:solidFill>
                <a:latin typeface="Verdana"/>
                <a:ea typeface="Verdana"/>
                <a:cs typeface="Calibri"/>
              </a:rPr>
              <a:t>representation or warranty </a:t>
            </a:r>
            <a:r>
              <a:rPr sz="600" dirty="0">
                <a:solidFill>
                  <a:schemeClr val="bg1">
                    <a:lumMod val="50000"/>
                  </a:schemeClr>
                </a:solidFill>
                <a:latin typeface="Verdana"/>
                <a:ea typeface="Verdana"/>
                <a:cs typeface="Calibri"/>
              </a:rPr>
              <a:t>as </a:t>
            </a:r>
            <a:r>
              <a:rPr sz="600" spc="-5" dirty="0">
                <a:solidFill>
                  <a:schemeClr val="bg1">
                    <a:lumMod val="50000"/>
                  </a:schemeClr>
                </a:solidFill>
                <a:latin typeface="Verdana"/>
                <a:ea typeface="Verdana"/>
                <a:cs typeface="Calibri"/>
              </a:rPr>
              <a:t>to the accuracy or completeness of the information in the Presentation </a:t>
            </a:r>
            <a:r>
              <a:rPr sz="600" dirty="0">
                <a:solidFill>
                  <a:schemeClr val="bg1">
                    <a:lumMod val="50000"/>
                  </a:schemeClr>
                </a:solidFill>
                <a:latin typeface="Verdana"/>
                <a:ea typeface="Verdana"/>
                <a:cs typeface="Calibri"/>
              </a:rPr>
              <a:t>and </a:t>
            </a:r>
            <a:r>
              <a:rPr sz="600" spc="-5" dirty="0">
                <a:solidFill>
                  <a:schemeClr val="bg1">
                    <a:lumMod val="50000"/>
                  </a:schemeClr>
                </a:solidFill>
                <a:latin typeface="Verdana"/>
                <a:ea typeface="Verdana"/>
                <a:cs typeface="Calibri"/>
              </a:rPr>
              <a:t>shall not have </a:t>
            </a:r>
            <a:r>
              <a:rPr sz="600" dirty="0">
                <a:solidFill>
                  <a:schemeClr val="bg1">
                    <a:lumMod val="50000"/>
                  </a:schemeClr>
                </a:solidFill>
                <a:latin typeface="Verdana"/>
                <a:ea typeface="Verdana"/>
                <a:cs typeface="Calibri"/>
              </a:rPr>
              <a:t>any </a:t>
            </a:r>
            <a:r>
              <a:rPr sz="600" spc="-5" dirty="0">
                <a:solidFill>
                  <a:schemeClr val="bg1">
                    <a:lumMod val="50000"/>
                  </a:schemeClr>
                </a:solidFill>
                <a:latin typeface="Verdana"/>
                <a:ea typeface="Verdana"/>
                <a:cs typeface="Calibri"/>
              </a:rPr>
              <a:t>liability for </a:t>
            </a:r>
            <a:r>
              <a:rPr sz="600" dirty="0">
                <a:solidFill>
                  <a:schemeClr val="bg1">
                    <a:lumMod val="50000"/>
                  </a:schemeClr>
                </a:solidFill>
                <a:latin typeface="Verdana"/>
                <a:ea typeface="Verdana"/>
                <a:cs typeface="Calibri"/>
              </a:rPr>
              <a:t>any </a:t>
            </a:r>
            <a:r>
              <a:rPr sz="600" spc="-5" dirty="0">
                <a:solidFill>
                  <a:schemeClr val="bg1">
                    <a:lumMod val="50000"/>
                  </a:schemeClr>
                </a:solidFill>
                <a:latin typeface="Verdana"/>
                <a:ea typeface="Verdana"/>
                <a:cs typeface="Calibri"/>
              </a:rPr>
              <a:t>information or representations (express or implied) contained in, or for </a:t>
            </a:r>
            <a:r>
              <a:rPr sz="600" dirty="0">
                <a:solidFill>
                  <a:schemeClr val="bg1">
                    <a:lumMod val="50000"/>
                  </a:schemeClr>
                </a:solidFill>
                <a:latin typeface="Verdana"/>
                <a:ea typeface="Verdana"/>
                <a:cs typeface="Calibri"/>
              </a:rPr>
              <a:t>any omissions </a:t>
            </a:r>
            <a:r>
              <a:rPr sz="600" spc="-5" dirty="0">
                <a:solidFill>
                  <a:schemeClr val="bg1">
                    <a:lumMod val="50000"/>
                  </a:schemeClr>
                </a:solidFill>
                <a:latin typeface="Verdana"/>
                <a:ea typeface="Verdana"/>
                <a:cs typeface="Calibri"/>
              </a:rPr>
              <a:t>from, the </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Presentation.</a:t>
            </a:r>
            <a:r>
              <a:rPr sz="600" spc="10"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To</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the</a:t>
            </a:r>
            <a:r>
              <a:rPr sz="600" spc="10"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maximum</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extent</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permitted</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by</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law,</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none</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of</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the</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Company,</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its</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directors,</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employees</a:t>
            </a:r>
            <a:r>
              <a:rPr sz="600" spc="3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agents, advisers,</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nor</a:t>
            </a:r>
            <a:r>
              <a:rPr sz="600" spc="4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any</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other</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person</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accepts</a:t>
            </a:r>
            <a:r>
              <a:rPr sz="600" spc="10"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any</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liability</a:t>
            </a:r>
            <a:r>
              <a:rPr sz="600" spc="5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whether</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direct</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indirect,</a:t>
            </a:r>
            <a:r>
              <a:rPr sz="600" spc="3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express</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limited,</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contractual,</a:t>
            </a:r>
            <a:r>
              <a:rPr sz="600" spc="3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tortuous,</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statutory</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otherwise,</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in</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respect</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of, </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the</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accuracy</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completeness</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of</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the</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information</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 for</a:t>
            </a:r>
            <a:r>
              <a:rPr sz="600" spc="10" dirty="0">
                <a:solidFill>
                  <a:schemeClr val="bg1">
                    <a:lumMod val="50000"/>
                  </a:schemeClr>
                </a:solidFill>
                <a:latin typeface="Verdana"/>
                <a:ea typeface="Verdana"/>
                <a:cs typeface="Calibri"/>
              </a:rPr>
              <a:t> </a:t>
            </a:r>
            <a:r>
              <a:rPr sz="600" dirty="0">
                <a:solidFill>
                  <a:schemeClr val="bg1">
                    <a:lumMod val="50000"/>
                  </a:schemeClr>
                </a:solidFill>
                <a:latin typeface="Verdana"/>
                <a:ea typeface="Verdana"/>
                <a:cs typeface="Calibri"/>
              </a:rPr>
              <a:t>any</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of</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the</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opinions</a:t>
            </a:r>
            <a:r>
              <a:rPr sz="600" spc="3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contained</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in</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this</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Presentation</a:t>
            </a:r>
            <a:r>
              <a:rPr sz="600" spc="1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for any</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errors,</a:t>
            </a:r>
            <a:r>
              <a:rPr sz="600" spc="3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omissions</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 misstatements</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or for any</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loss,</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howsoever</a:t>
            </a:r>
            <a:r>
              <a:rPr sz="600" spc="2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arising,</a:t>
            </a:r>
            <a:r>
              <a:rPr sz="60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from</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the</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use</a:t>
            </a:r>
            <a:r>
              <a:rPr sz="600" spc="5"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of this</a:t>
            </a:r>
            <a:r>
              <a:rPr sz="600" spc="10" dirty="0">
                <a:solidFill>
                  <a:schemeClr val="bg1">
                    <a:lumMod val="50000"/>
                  </a:schemeClr>
                </a:solidFill>
                <a:latin typeface="Verdana"/>
                <a:ea typeface="Verdana"/>
                <a:cs typeface="Calibri"/>
              </a:rPr>
              <a:t> </a:t>
            </a:r>
            <a:r>
              <a:rPr sz="600" spc="-5" dirty="0">
                <a:solidFill>
                  <a:schemeClr val="bg1">
                    <a:lumMod val="50000"/>
                  </a:schemeClr>
                </a:solidFill>
                <a:latin typeface="Verdana"/>
                <a:ea typeface="Verdana"/>
                <a:cs typeface="Calibri"/>
              </a:rPr>
              <a:t>Presentation.</a:t>
            </a:r>
            <a:endParaRPr sz="600" dirty="0">
              <a:solidFill>
                <a:schemeClr val="bg1">
                  <a:lumMod val="50000"/>
                </a:schemeClr>
              </a:solidFill>
              <a:latin typeface="Verdana"/>
              <a:ea typeface="Verdana"/>
              <a:cs typeface="Calibri"/>
            </a:endParaRPr>
          </a:p>
          <a:p>
            <a:pPr>
              <a:lnSpc>
                <a:spcPct val="100000"/>
              </a:lnSpc>
              <a:spcBef>
                <a:spcPts val="45"/>
              </a:spcBef>
            </a:pPr>
            <a:endParaRPr sz="600" dirty="0">
              <a:solidFill>
                <a:schemeClr val="bg1">
                  <a:lumMod val="50000"/>
                </a:schemeClr>
              </a:solidFill>
              <a:latin typeface="Verdana" panose="020B0604030504040204" pitchFamily="34" charset="0"/>
              <a:ea typeface="Verdana" panose="020B0604030504040204" pitchFamily="34" charset="0"/>
              <a:cs typeface="Calibri"/>
            </a:endParaRPr>
          </a:p>
          <a:p>
            <a:pPr marL="12700" algn="just">
              <a:lnSpc>
                <a:spcPct val="100000"/>
              </a:lnSpc>
            </a:pPr>
            <a:r>
              <a:rPr sz="600" b="1" spc="-10" dirty="0">
                <a:solidFill>
                  <a:schemeClr val="bg1">
                    <a:lumMod val="50000"/>
                  </a:schemeClr>
                </a:solidFill>
                <a:latin typeface="Verdana"/>
                <a:ea typeface="Verdana"/>
                <a:cs typeface="Calibri"/>
              </a:rPr>
              <a:t>C</a:t>
            </a:r>
            <a:r>
              <a:rPr sz="600" b="1" dirty="0">
                <a:solidFill>
                  <a:schemeClr val="bg1">
                    <a:lumMod val="50000"/>
                  </a:schemeClr>
                </a:solidFill>
                <a:latin typeface="Verdana"/>
                <a:ea typeface="Verdana"/>
                <a:cs typeface="Calibri"/>
              </a:rPr>
              <a:t>o</a:t>
            </a:r>
            <a:r>
              <a:rPr sz="600" b="1" spc="5" dirty="0">
                <a:solidFill>
                  <a:schemeClr val="bg1">
                    <a:lumMod val="50000"/>
                  </a:schemeClr>
                </a:solidFill>
                <a:latin typeface="Verdana"/>
                <a:ea typeface="Verdana"/>
                <a:cs typeface="Calibri"/>
              </a:rPr>
              <a:t>m</a:t>
            </a:r>
            <a:r>
              <a:rPr sz="600" b="1" dirty="0">
                <a:solidFill>
                  <a:schemeClr val="bg1">
                    <a:lumMod val="50000"/>
                  </a:schemeClr>
                </a:solidFill>
                <a:latin typeface="Verdana"/>
                <a:ea typeface="Verdana"/>
                <a:cs typeface="Calibri"/>
              </a:rPr>
              <a:t>pe</a:t>
            </a:r>
            <a:r>
              <a:rPr sz="600" b="1" spc="-5" dirty="0">
                <a:solidFill>
                  <a:schemeClr val="bg1">
                    <a:lumMod val="50000"/>
                  </a:schemeClr>
                </a:solidFill>
                <a:latin typeface="Verdana"/>
                <a:ea typeface="Verdana"/>
                <a:cs typeface="Calibri"/>
              </a:rPr>
              <a:t>t</a:t>
            </a:r>
            <a:r>
              <a:rPr sz="600" b="1" dirty="0">
                <a:solidFill>
                  <a:schemeClr val="bg1">
                    <a:lumMod val="50000"/>
                  </a:schemeClr>
                </a:solidFill>
                <a:latin typeface="Verdana"/>
                <a:ea typeface="Verdana"/>
                <a:cs typeface="Calibri"/>
              </a:rPr>
              <a:t>e</a:t>
            </a:r>
            <a:r>
              <a:rPr sz="600" b="1" spc="-15" dirty="0">
                <a:solidFill>
                  <a:schemeClr val="bg1">
                    <a:lumMod val="50000"/>
                  </a:schemeClr>
                </a:solidFill>
                <a:latin typeface="Verdana"/>
                <a:ea typeface="Verdana"/>
                <a:cs typeface="Calibri"/>
              </a:rPr>
              <a:t>n</a:t>
            </a:r>
            <a:r>
              <a:rPr sz="600" b="1" dirty="0">
                <a:solidFill>
                  <a:schemeClr val="bg1">
                    <a:lumMod val="50000"/>
                  </a:schemeClr>
                </a:solidFill>
                <a:latin typeface="Verdana"/>
                <a:ea typeface="Verdana"/>
                <a:cs typeface="Calibri"/>
              </a:rPr>
              <a:t>t</a:t>
            </a:r>
            <a:r>
              <a:rPr sz="600" b="1" spc="-40" dirty="0">
                <a:solidFill>
                  <a:schemeClr val="bg1">
                    <a:lumMod val="50000"/>
                  </a:schemeClr>
                </a:solidFill>
                <a:latin typeface="Verdana"/>
                <a:ea typeface="Verdana"/>
                <a:cs typeface="Calibri"/>
              </a:rPr>
              <a:t> </a:t>
            </a:r>
            <a:r>
              <a:rPr sz="600" b="1" dirty="0">
                <a:solidFill>
                  <a:schemeClr val="bg1">
                    <a:lumMod val="50000"/>
                  </a:schemeClr>
                </a:solidFill>
                <a:latin typeface="Verdana"/>
                <a:ea typeface="Verdana"/>
                <a:cs typeface="Calibri"/>
              </a:rPr>
              <a:t>Person</a:t>
            </a:r>
            <a:r>
              <a:rPr sz="600" b="1" spc="-40" dirty="0">
                <a:solidFill>
                  <a:schemeClr val="bg1">
                    <a:lumMod val="50000"/>
                  </a:schemeClr>
                </a:solidFill>
                <a:latin typeface="Verdana"/>
                <a:ea typeface="Verdana"/>
                <a:cs typeface="Calibri"/>
              </a:rPr>
              <a:t> </a:t>
            </a:r>
            <a:r>
              <a:rPr sz="600" b="1" dirty="0">
                <a:solidFill>
                  <a:schemeClr val="bg1">
                    <a:lumMod val="50000"/>
                  </a:schemeClr>
                </a:solidFill>
                <a:latin typeface="Verdana"/>
                <a:ea typeface="Verdana"/>
                <a:cs typeface="Calibri"/>
              </a:rPr>
              <a:t>S</a:t>
            </a:r>
            <a:r>
              <a:rPr sz="600" b="1" spc="-5" dirty="0">
                <a:solidFill>
                  <a:schemeClr val="bg1">
                    <a:lumMod val="50000"/>
                  </a:schemeClr>
                </a:solidFill>
                <a:latin typeface="Verdana"/>
                <a:ea typeface="Verdana"/>
                <a:cs typeface="Calibri"/>
              </a:rPr>
              <a:t>t</a:t>
            </a:r>
            <a:r>
              <a:rPr sz="600" b="1" dirty="0">
                <a:solidFill>
                  <a:schemeClr val="bg1">
                    <a:lumMod val="50000"/>
                  </a:schemeClr>
                </a:solidFill>
                <a:latin typeface="Verdana"/>
                <a:ea typeface="Verdana"/>
                <a:cs typeface="Calibri"/>
              </a:rPr>
              <a:t>a</a:t>
            </a:r>
            <a:r>
              <a:rPr sz="600" b="1" spc="-5" dirty="0">
                <a:solidFill>
                  <a:schemeClr val="bg1">
                    <a:lumMod val="50000"/>
                  </a:schemeClr>
                </a:solidFill>
                <a:latin typeface="Verdana"/>
                <a:ea typeface="Verdana"/>
                <a:cs typeface="Calibri"/>
              </a:rPr>
              <a:t>t</a:t>
            </a:r>
            <a:r>
              <a:rPr sz="600" b="1" dirty="0">
                <a:solidFill>
                  <a:schemeClr val="bg1">
                    <a:lumMod val="50000"/>
                  </a:schemeClr>
                </a:solidFill>
                <a:latin typeface="Verdana"/>
                <a:ea typeface="Verdana"/>
                <a:cs typeface="Calibri"/>
              </a:rPr>
              <a:t>e</a:t>
            </a:r>
            <a:r>
              <a:rPr sz="600" b="1" spc="5" dirty="0">
                <a:solidFill>
                  <a:schemeClr val="bg1">
                    <a:lumMod val="50000"/>
                  </a:schemeClr>
                </a:solidFill>
                <a:latin typeface="Verdana"/>
                <a:ea typeface="Verdana"/>
                <a:cs typeface="Calibri"/>
              </a:rPr>
              <a:t>m</a:t>
            </a:r>
            <a:r>
              <a:rPr sz="600" b="1" dirty="0">
                <a:solidFill>
                  <a:schemeClr val="bg1">
                    <a:lumMod val="50000"/>
                  </a:schemeClr>
                </a:solidFill>
                <a:latin typeface="Verdana"/>
                <a:ea typeface="Verdana"/>
                <a:cs typeface="Calibri"/>
              </a:rPr>
              <a:t>ent</a:t>
            </a:r>
            <a:endParaRPr sz="600" dirty="0">
              <a:solidFill>
                <a:schemeClr val="bg1">
                  <a:lumMod val="50000"/>
                </a:schemeClr>
              </a:solidFill>
              <a:latin typeface="Verdana"/>
              <a:ea typeface="Verdana"/>
              <a:cs typeface="Calibri"/>
            </a:endParaRPr>
          </a:p>
          <a:p>
            <a:pPr marL="12700" marR="173990" algn="just">
              <a:lnSpc>
                <a:spcPct val="100000"/>
              </a:lnSpc>
              <a:spcBef>
                <a:spcPts val="600"/>
              </a:spcBef>
            </a:pPr>
            <a:r>
              <a:rPr sz="600" dirty="0">
                <a:solidFill>
                  <a:schemeClr val="bg1">
                    <a:lumMod val="50000"/>
                  </a:schemeClr>
                </a:solidFill>
                <a:latin typeface="Verdana"/>
                <a:ea typeface="Verdana"/>
                <a:cs typeface="Calibri"/>
              </a:rPr>
              <a:t>The </a:t>
            </a:r>
            <a:r>
              <a:rPr sz="600" spc="-5" dirty="0">
                <a:solidFill>
                  <a:schemeClr val="bg1">
                    <a:lumMod val="50000"/>
                  </a:schemeClr>
                </a:solidFill>
                <a:latin typeface="Verdana"/>
                <a:ea typeface="Verdana"/>
                <a:cs typeface="Calibri"/>
              </a:rPr>
              <a:t>information in this Presentation </a:t>
            </a:r>
            <a:r>
              <a:rPr lang="en-GB" sz="600" spc="-5" dirty="0">
                <a:solidFill>
                  <a:schemeClr val="bg1">
                    <a:lumMod val="50000"/>
                  </a:schemeClr>
                </a:solidFill>
                <a:latin typeface="Verdana"/>
                <a:ea typeface="Verdana"/>
                <a:cs typeface="Calibri"/>
              </a:rPr>
              <a:t>that relates to previously reported exploration results and estimates of mineral resources at the Maverick Silver Project is extracted from the Company’s ASX announcements dated 22 August 2024, 24 September 2024, 3 December 2024, 14 January 2025, 26 March 2025, 2 July 2025, 16 July 2025, 31 July 2025, 12 August 2025, 25 August 2025, 3 September 2025, 15 October 2025, 20 November 2025, 9 December 2025, 5 March 2026, 23 July 2026, 3 August 2026, 19 August 2026, 3 September 2026 and 8 September 2026</a:t>
            </a:r>
            <a:r>
              <a:rPr lang="en-US" sz="600" spc="-5" dirty="0">
                <a:solidFill>
                  <a:schemeClr val="bg1">
                    <a:lumMod val="50000"/>
                  </a:schemeClr>
                </a:solidFill>
                <a:latin typeface="Verdana"/>
                <a:ea typeface="Verdana"/>
                <a:cs typeface="Calibri"/>
              </a:rPr>
              <a:t> </a:t>
            </a:r>
            <a:r>
              <a:rPr lang="en-GB" sz="600" spc="-5" dirty="0">
                <a:solidFill>
                  <a:schemeClr val="bg1">
                    <a:lumMod val="50000"/>
                  </a:schemeClr>
                </a:solidFill>
                <a:latin typeface="Verdana"/>
                <a:ea typeface="Verdana"/>
                <a:cs typeface="Calibri"/>
              </a:rPr>
              <a:t>(</a:t>
            </a:r>
            <a:r>
              <a:rPr lang="en-GB" sz="600" b="1" spc="-5" dirty="0">
                <a:solidFill>
                  <a:schemeClr val="bg1">
                    <a:lumMod val="50000"/>
                  </a:schemeClr>
                </a:solidFill>
                <a:latin typeface="Verdana"/>
                <a:ea typeface="Verdana"/>
                <a:cs typeface="Calibri"/>
              </a:rPr>
              <a:t>Original Announcements</a:t>
            </a:r>
            <a:r>
              <a:rPr lang="en-GB" sz="600" spc="-5" dirty="0">
                <a:solidFill>
                  <a:schemeClr val="bg1">
                    <a:lumMod val="50000"/>
                  </a:schemeClr>
                </a:solidFill>
                <a:latin typeface="Verdana"/>
                <a:ea typeface="Verdana"/>
                <a:cs typeface="Calibri"/>
              </a:rPr>
              <a:t>). The Company confirms that it is not aware of any new information or data that materially affects the relevant information contained in Original Announcements and, in the case of estimates of mineral resources, that all material assumptions and technical parameters underpinning the mineral resource estimate continue to apply and have not materially changed.</a:t>
            </a:r>
          </a:p>
          <a:p>
            <a:pPr marL="12700" algn="just"/>
            <a:endParaRPr lang="en-US" sz="600" b="1" dirty="0">
              <a:solidFill>
                <a:schemeClr val="bg1">
                  <a:lumMod val="50000"/>
                </a:schemeClr>
              </a:solidFill>
              <a:latin typeface="Verdana"/>
              <a:ea typeface="Verdana"/>
              <a:cs typeface="Calibri"/>
            </a:endParaRPr>
          </a:p>
          <a:p>
            <a:pPr marL="12700" algn="just"/>
            <a:r>
              <a:rPr lang="en-US" sz="600" b="1" dirty="0">
                <a:solidFill>
                  <a:schemeClr val="bg1">
                    <a:lumMod val="50000"/>
                  </a:schemeClr>
                </a:solidFill>
                <a:latin typeface="Verdana"/>
                <a:ea typeface="Verdana"/>
                <a:cs typeface="Calibri"/>
              </a:rPr>
              <a:t>Metal Equivalents</a:t>
            </a:r>
            <a:endParaRPr lang="en-US" sz="600" dirty="0">
              <a:solidFill>
                <a:schemeClr val="bg1">
                  <a:lumMod val="50000"/>
                </a:schemeClr>
              </a:solidFill>
              <a:latin typeface="Verdana"/>
              <a:ea typeface="Verdana"/>
              <a:cs typeface="Calibri"/>
            </a:endParaRPr>
          </a:p>
          <a:p>
            <a:pPr marL="12065" algn="just">
              <a:spcBef>
                <a:spcPts val="600"/>
              </a:spcBef>
              <a:tabLst>
                <a:tab pos="158750" algn="l"/>
              </a:tabLst>
            </a:pPr>
            <a:r>
              <a:rPr lang="en-GB" sz="600" dirty="0">
                <a:solidFill>
                  <a:schemeClr val="bg1">
                    <a:lumMod val="50000"/>
                  </a:schemeClr>
                </a:solidFill>
                <a:latin typeface="Verdana"/>
                <a:ea typeface="Verdana"/>
              </a:rPr>
              <a:t>References to metal equivalents (</a:t>
            </a:r>
            <a:r>
              <a:rPr lang="en-GB" sz="600" dirty="0" err="1">
                <a:solidFill>
                  <a:schemeClr val="bg1">
                    <a:lumMod val="50000"/>
                  </a:schemeClr>
                </a:solidFill>
                <a:latin typeface="Verdana"/>
                <a:ea typeface="Verdana"/>
              </a:rPr>
              <a:t>AgEq</a:t>
            </a:r>
            <a:r>
              <a:rPr lang="en-GB" sz="600" dirty="0">
                <a:solidFill>
                  <a:schemeClr val="bg1">
                    <a:lumMod val="50000"/>
                  </a:schemeClr>
                </a:solidFill>
                <a:latin typeface="Verdana"/>
                <a:ea typeface="Verdana"/>
              </a:rPr>
              <a:t>) are based on an equivalency ratio of 85, which is derived from a gold price of USD$2,433 and a silver price of USD$28.50 per ounce, being derived from the average monthly metal pricing for the last three years, and average metallurgical recovery. This is calculated as follows: </a:t>
            </a:r>
            <a:r>
              <a:rPr lang="en-GB" sz="600" dirty="0" err="1">
                <a:solidFill>
                  <a:schemeClr val="bg1">
                    <a:lumMod val="50000"/>
                  </a:schemeClr>
                </a:solidFill>
                <a:latin typeface="Verdana"/>
                <a:ea typeface="Verdana"/>
              </a:rPr>
              <a:t>AgEq</a:t>
            </a:r>
            <a:r>
              <a:rPr lang="en-GB" sz="600" dirty="0">
                <a:solidFill>
                  <a:schemeClr val="bg1">
                    <a:lumMod val="50000"/>
                  </a:schemeClr>
                </a:solidFill>
                <a:latin typeface="Verdana"/>
                <a:ea typeface="Verdana"/>
              </a:rPr>
              <a:t> = Silver grade + (Gold Grade x ((Gold Price * Gold Recovery) / (Silver Price * Silver Recovery))) i.e. </a:t>
            </a:r>
            <a:r>
              <a:rPr lang="en-GB" sz="600" dirty="0" err="1">
                <a:solidFill>
                  <a:schemeClr val="bg1">
                    <a:lumMod val="50000"/>
                  </a:schemeClr>
                </a:solidFill>
                <a:latin typeface="Verdana"/>
                <a:ea typeface="Verdana"/>
              </a:rPr>
              <a:t>AgEq</a:t>
            </a:r>
            <a:r>
              <a:rPr lang="en-GB" sz="600" dirty="0">
                <a:solidFill>
                  <a:schemeClr val="bg1">
                    <a:lumMod val="50000"/>
                  </a:schemeClr>
                </a:solidFill>
                <a:latin typeface="Verdana"/>
                <a:ea typeface="Verdana"/>
              </a:rPr>
              <a:t> (g/t) = Ag (g/t) + (Au (g/t) x ((2433 x 0.85) / (28.50 x 0.85))). Metallurgical recoveries of 85% have been assumed for both silver and gold. Preliminary metallurgical recoveries were disclosed in the Company’s prospectus dated 17 April 2024, which included a review of metallurgical test work completed by the prior owners of Maverick Silver. Metallurgical recoveries for both gold and silver were recorded in similar ranges, with maximum metallurgical recoveries of up to 97.5% in preliminary historical metallurgical testing in respect of silver and up to 95.8% in respect of gold. Gold recoveries were commonly recorded in the range of 80% - 90%, and the midpoint of this range has been adopted at present in respect of both silver and gold. It is the Company’s view that both elements referenced in the silver and gold equivalent calculations have a reasonable potential of being recovered and sold.</a:t>
            </a:r>
            <a:r>
              <a:rPr lang="en-AU" sz="600" b="1" spc="-5" dirty="0">
                <a:solidFill>
                  <a:schemeClr val="bg1">
                    <a:lumMod val="50000"/>
                  </a:schemeClr>
                </a:solidFill>
                <a:latin typeface="Verdana"/>
                <a:ea typeface="Verdana"/>
                <a:cs typeface="Calibri"/>
              </a:rPr>
              <a:t> </a:t>
            </a:r>
          </a:p>
        </p:txBody>
      </p:sp>
      <p:sp>
        <p:nvSpPr>
          <p:cNvPr id="4" name="object 4">
            <a:extLst>
              <a:ext uri="{FF2B5EF4-FFF2-40B4-BE49-F238E27FC236}">
                <a16:creationId xmlns:a16="http://schemas.microsoft.com/office/drawing/2014/main" id="{B72FEFBB-045B-D1CC-8A61-5F599FAC652A}"/>
              </a:ext>
            </a:extLst>
          </p:cNvPr>
          <p:cNvSpPr txBox="1"/>
          <p:nvPr/>
        </p:nvSpPr>
        <p:spPr>
          <a:xfrm>
            <a:off x="11727306" y="6464604"/>
            <a:ext cx="90805" cy="135935"/>
          </a:xfrm>
          <a:prstGeom prst="rect">
            <a:avLst/>
          </a:prstGeom>
        </p:spPr>
        <p:txBody>
          <a:bodyPr vert="horz" wrap="square" lIns="0" tIns="12700" rIns="0" bIns="0" rtlCol="0">
            <a:spAutoFit/>
          </a:bodyPr>
          <a:lstStyle/>
          <a:p>
            <a:pPr marL="12700">
              <a:lnSpc>
                <a:spcPct val="100000"/>
              </a:lnSpc>
              <a:spcBef>
                <a:spcPts val="100"/>
              </a:spcBef>
            </a:pPr>
            <a:r>
              <a:rPr sz="800" dirty="0">
                <a:solidFill>
                  <a:schemeClr val="bg1">
                    <a:lumMod val="50000"/>
                  </a:schemeClr>
                </a:solidFill>
                <a:latin typeface="Verdana"/>
                <a:cs typeface="Verdana"/>
              </a:rPr>
              <a:t>2</a:t>
            </a:r>
          </a:p>
        </p:txBody>
      </p:sp>
    </p:spTree>
    <p:extLst>
      <p:ext uri="{BB962C8B-B14F-4D97-AF65-F5344CB8AC3E}">
        <p14:creationId xmlns:p14="http://schemas.microsoft.com/office/powerpoint/2010/main" val="2224977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8916517-8B15-9DDD-1674-E9EE39214D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2849"/>
            <a:ext cx="12192000" cy="1584600"/>
          </a:xfrm>
          <a:prstGeom prst="rect">
            <a:avLst/>
          </a:prstGeom>
        </p:spPr>
      </p:pic>
      <p:pic>
        <p:nvPicPr>
          <p:cNvPr id="6" name="Picture 5" descr="A logo of a company&#10;&#10;AI-generated content may be incorrect.">
            <a:extLst>
              <a:ext uri="{FF2B5EF4-FFF2-40B4-BE49-F238E27FC236}">
                <a16:creationId xmlns:a16="http://schemas.microsoft.com/office/drawing/2014/main" id="{B8DF9ED8-9F36-74CF-116E-B179A5C8AE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4605" y="157302"/>
            <a:ext cx="1949572" cy="787049"/>
          </a:xfrm>
          <a:prstGeom prst="rect">
            <a:avLst/>
          </a:prstGeom>
        </p:spPr>
      </p:pic>
      <p:sp>
        <p:nvSpPr>
          <p:cNvPr id="7" name="object 17">
            <a:extLst>
              <a:ext uri="{FF2B5EF4-FFF2-40B4-BE49-F238E27FC236}">
                <a16:creationId xmlns:a16="http://schemas.microsoft.com/office/drawing/2014/main" id="{9D76F08C-944F-90BC-60B6-768E63E92118}"/>
              </a:ext>
            </a:extLst>
          </p:cNvPr>
          <p:cNvSpPr txBox="1">
            <a:spLocks/>
          </p:cNvSpPr>
          <p:nvPr/>
        </p:nvSpPr>
        <p:spPr>
          <a:xfrm>
            <a:off x="149061" y="1377081"/>
            <a:ext cx="11893875" cy="992579"/>
          </a:xfrm>
          <a:prstGeom prst="rect">
            <a:avLst/>
          </a:prstGeom>
        </p:spPr>
        <p:txBody>
          <a:bodyPr vert="horz" wrap="square" lIns="0" tIns="12700" rIns="0" bIns="0" rtlCol="0">
            <a:spAutoFit/>
          </a:bodyPr>
          <a:lstStyle>
            <a:lvl1pPr>
              <a:defRPr sz="2800" b="1" i="0">
                <a:solidFill>
                  <a:srgbClr val="F3C100"/>
                </a:solidFill>
                <a:latin typeface="Verdana"/>
                <a:ea typeface="+mj-ea"/>
                <a:cs typeface="Verdana"/>
              </a:defRPr>
            </a:lvl1pPr>
          </a:lstStyle>
          <a:p>
            <a:pPr marL="12700" algn="ctr">
              <a:spcBef>
                <a:spcPts val="100"/>
              </a:spcBef>
            </a:pPr>
            <a:r>
              <a:rPr lang="en-US" sz="2200" kern="0" dirty="0">
                <a:solidFill>
                  <a:schemeClr val="tx1">
                    <a:lumMod val="65000"/>
                    <a:lumOff val="35000"/>
                  </a:schemeClr>
                </a:solidFill>
              </a:rPr>
              <a:t>LARGEST PRE-PRODUCTION PRIMARY SILVER PROJECT WITHIN THE US</a:t>
            </a:r>
          </a:p>
          <a:p>
            <a:pPr marL="12700" algn="ctr">
              <a:spcBef>
                <a:spcPts val="100"/>
              </a:spcBef>
            </a:pPr>
            <a:endParaRPr lang="en-US" sz="2000" kern="0" dirty="0">
              <a:solidFill>
                <a:schemeClr val="tx1">
                  <a:lumMod val="65000"/>
                  <a:lumOff val="35000"/>
                </a:schemeClr>
              </a:solidFill>
            </a:endParaRPr>
          </a:p>
          <a:p>
            <a:pPr marL="12700" algn="ctr">
              <a:spcBef>
                <a:spcPts val="100"/>
              </a:spcBef>
            </a:pPr>
            <a:r>
              <a:rPr lang="en-US" sz="2000" kern="0" dirty="0">
                <a:solidFill>
                  <a:schemeClr val="tx1">
                    <a:lumMod val="65000"/>
                    <a:lumOff val="35000"/>
                  </a:schemeClr>
                </a:solidFill>
              </a:rPr>
              <a:t>JORC INFERRED MINERAL RESOURCES ESTIMATE</a:t>
            </a:r>
          </a:p>
        </p:txBody>
      </p:sp>
      <p:grpSp>
        <p:nvGrpSpPr>
          <p:cNvPr id="8" name="Group 7">
            <a:extLst>
              <a:ext uri="{FF2B5EF4-FFF2-40B4-BE49-F238E27FC236}">
                <a16:creationId xmlns:a16="http://schemas.microsoft.com/office/drawing/2014/main" id="{A6ED721F-AC69-CEB2-7C15-A46EEE97771C}"/>
              </a:ext>
            </a:extLst>
          </p:cNvPr>
          <p:cNvGrpSpPr/>
          <p:nvPr/>
        </p:nvGrpSpPr>
        <p:grpSpPr>
          <a:xfrm>
            <a:off x="2225868" y="2735768"/>
            <a:ext cx="7768737" cy="2851411"/>
            <a:chOff x="7465413" y="4883859"/>
            <a:chExt cx="14882623" cy="5647170"/>
          </a:xfrm>
        </p:grpSpPr>
        <p:sp>
          <p:nvSpPr>
            <p:cNvPr id="10" name="Freeform 8">
              <a:extLst>
                <a:ext uri="{FF2B5EF4-FFF2-40B4-BE49-F238E27FC236}">
                  <a16:creationId xmlns:a16="http://schemas.microsoft.com/office/drawing/2014/main" id="{48321D08-971F-F2C1-5CA5-2B7E45A20917}"/>
                </a:ext>
              </a:extLst>
            </p:cNvPr>
            <p:cNvSpPr>
              <a:spLocks noChangeArrowheads="1"/>
            </p:cNvSpPr>
            <p:nvPr/>
          </p:nvSpPr>
          <p:spPr bwMode="auto">
            <a:xfrm>
              <a:off x="12190340" y="7654806"/>
              <a:ext cx="5081594" cy="384553"/>
            </a:xfrm>
            <a:custGeom>
              <a:avLst/>
              <a:gdLst>
                <a:gd name="T0" fmla="*/ 0 w 4077"/>
                <a:gd name="T1" fmla="*/ 0 h 307"/>
                <a:gd name="T2" fmla="*/ 4076 w 4077"/>
                <a:gd name="T3" fmla="*/ 0 h 307"/>
                <a:gd name="T4" fmla="*/ 4076 w 4077"/>
                <a:gd name="T5" fmla="*/ 306 h 307"/>
                <a:gd name="T6" fmla="*/ 0 w 4077"/>
                <a:gd name="T7" fmla="*/ 306 h 307"/>
                <a:gd name="T8" fmla="*/ 0 w 4077"/>
                <a:gd name="T9" fmla="*/ 0 h 307"/>
              </a:gdLst>
              <a:ahLst/>
              <a:cxnLst>
                <a:cxn ang="0">
                  <a:pos x="T0" y="T1"/>
                </a:cxn>
                <a:cxn ang="0">
                  <a:pos x="T2" y="T3"/>
                </a:cxn>
                <a:cxn ang="0">
                  <a:pos x="T4" y="T5"/>
                </a:cxn>
                <a:cxn ang="0">
                  <a:pos x="T6" y="T7"/>
                </a:cxn>
                <a:cxn ang="0">
                  <a:pos x="T8" y="T9"/>
                </a:cxn>
              </a:cxnLst>
              <a:rect l="0" t="0" r="r" b="b"/>
              <a:pathLst>
                <a:path w="4077" h="307">
                  <a:moveTo>
                    <a:pt x="0" y="0"/>
                  </a:moveTo>
                  <a:lnTo>
                    <a:pt x="4076" y="0"/>
                  </a:lnTo>
                  <a:lnTo>
                    <a:pt x="4076" y="306"/>
                  </a:lnTo>
                  <a:lnTo>
                    <a:pt x="0" y="306"/>
                  </a:lnTo>
                  <a:lnTo>
                    <a:pt x="0" y="0"/>
                  </a:lnTo>
                </a:path>
              </a:pathLst>
            </a:custGeom>
            <a:solidFill>
              <a:srgbClr val="F0D065"/>
            </a:solidFill>
            <a:ln>
              <a:noFill/>
            </a:ln>
            <a:effectLst/>
          </p:spPr>
          <p:txBody>
            <a:bodyPr wrap="none"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737572"/>
                </a:solidFill>
                <a:effectLst/>
                <a:uLnTx/>
                <a:uFillTx/>
                <a:latin typeface="Lato Light" panose="020F0502020204030203" pitchFamily="34" charset="0"/>
              </a:endParaRPr>
            </a:p>
          </p:txBody>
        </p:sp>
        <p:sp>
          <p:nvSpPr>
            <p:cNvPr id="11" name="Freeform 9">
              <a:extLst>
                <a:ext uri="{FF2B5EF4-FFF2-40B4-BE49-F238E27FC236}">
                  <a16:creationId xmlns:a16="http://schemas.microsoft.com/office/drawing/2014/main" id="{9E846364-490D-7B30-54EB-FCE4E70C7857}"/>
                </a:ext>
              </a:extLst>
            </p:cNvPr>
            <p:cNvSpPr>
              <a:spLocks noChangeArrowheads="1"/>
            </p:cNvSpPr>
            <p:nvPr/>
          </p:nvSpPr>
          <p:spPr bwMode="auto">
            <a:xfrm>
              <a:off x="17266442" y="7654806"/>
              <a:ext cx="5081594" cy="384553"/>
            </a:xfrm>
            <a:custGeom>
              <a:avLst/>
              <a:gdLst>
                <a:gd name="T0" fmla="*/ 0 w 4078"/>
                <a:gd name="T1" fmla="*/ 0 h 307"/>
                <a:gd name="T2" fmla="*/ 3924 w 4078"/>
                <a:gd name="T3" fmla="*/ 0 h 307"/>
                <a:gd name="T4" fmla="*/ 3924 w 4078"/>
                <a:gd name="T5" fmla="*/ 0 h 307"/>
                <a:gd name="T6" fmla="*/ 4077 w 4078"/>
                <a:gd name="T7" fmla="*/ 154 h 307"/>
                <a:gd name="T8" fmla="*/ 4077 w 4078"/>
                <a:gd name="T9" fmla="*/ 154 h 307"/>
                <a:gd name="T10" fmla="*/ 3924 w 4078"/>
                <a:gd name="T11" fmla="*/ 306 h 307"/>
                <a:gd name="T12" fmla="*/ 0 w 4078"/>
                <a:gd name="T13" fmla="*/ 306 h 307"/>
                <a:gd name="T14" fmla="*/ 0 w 4078"/>
                <a:gd name="T15" fmla="*/ 0 h 3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78" h="307">
                  <a:moveTo>
                    <a:pt x="0" y="0"/>
                  </a:moveTo>
                  <a:lnTo>
                    <a:pt x="3924" y="0"/>
                  </a:lnTo>
                  <a:lnTo>
                    <a:pt x="3924" y="0"/>
                  </a:lnTo>
                  <a:cubicBezTo>
                    <a:pt x="4009" y="0"/>
                    <a:pt x="4077" y="69"/>
                    <a:pt x="4077" y="154"/>
                  </a:cubicBezTo>
                  <a:lnTo>
                    <a:pt x="4077" y="154"/>
                  </a:lnTo>
                  <a:cubicBezTo>
                    <a:pt x="4077" y="238"/>
                    <a:pt x="4009" y="306"/>
                    <a:pt x="3924" y="306"/>
                  </a:cubicBezTo>
                  <a:lnTo>
                    <a:pt x="0" y="306"/>
                  </a:lnTo>
                  <a:lnTo>
                    <a:pt x="0" y="0"/>
                  </a:lnTo>
                </a:path>
              </a:pathLst>
            </a:custGeom>
            <a:solidFill>
              <a:schemeClr val="bg1">
                <a:lumMod val="75000"/>
              </a:schemeClr>
            </a:solidFill>
            <a:ln>
              <a:noFill/>
            </a:ln>
            <a:effectLst/>
          </p:spPr>
          <p:txBody>
            <a:bodyPr wrap="none"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737572"/>
                </a:solidFill>
                <a:effectLst/>
                <a:uLnTx/>
                <a:uFillTx/>
                <a:latin typeface="Lato Light" panose="020F0502020204030203" pitchFamily="34" charset="0"/>
              </a:endParaRPr>
            </a:p>
          </p:txBody>
        </p:sp>
        <p:sp>
          <p:nvSpPr>
            <p:cNvPr id="13" name="Freeform 362">
              <a:extLst>
                <a:ext uri="{FF2B5EF4-FFF2-40B4-BE49-F238E27FC236}">
                  <a16:creationId xmlns:a16="http://schemas.microsoft.com/office/drawing/2014/main" id="{722247FE-CF52-BF2B-9830-5F977EDF121A}"/>
                </a:ext>
              </a:extLst>
            </p:cNvPr>
            <p:cNvSpPr>
              <a:spLocks noChangeArrowheads="1"/>
            </p:cNvSpPr>
            <p:nvPr/>
          </p:nvSpPr>
          <p:spPr bwMode="auto">
            <a:xfrm>
              <a:off x="8773452" y="5335273"/>
              <a:ext cx="1817851" cy="1817850"/>
            </a:xfrm>
            <a:custGeom>
              <a:avLst/>
              <a:gdLst>
                <a:gd name="T0" fmla="*/ 510 w 1020"/>
                <a:gd name="T1" fmla="*/ 0 h 1020"/>
                <a:gd name="T2" fmla="*/ 510 w 1020"/>
                <a:gd name="T3" fmla="*/ 0 h 1020"/>
                <a:gd name="T4" fmla="*/ 1019 w 1020"/>
                <a:gd name="T5" fmla="*/ 509 h 1020"/>
                <a:gd name="T6" fmla="*/ 1019 w 1020"/>
                <a:gd name="T7" fmla="*/ 509 h 1020"/>
                <a:gd name="T8" fmla="*/ 510 w 1020"/>
                <a:gd name="T9" fmla="*/ 1019 h 1020"/>
                <a:gd name="T10" fmla="*/ 510 w 1020"/>
                <a:gd name="T11" fmla="*/ 1019 h 1020"/>
                <a:gd name="T12" fmla="*/ 0 w 1020"/>
                <a:gd name="T13" fmla="*/ 509 h 1020"/>
                <a:gd name="T14" fmla="*/ 0 w 1020"/>
                <a:gd name="T15" fmla="*/ 509 h 1020"/>
                <a:gd name="T16" fmla="*/ 510 w 1020"/>
                <a:gd name="T17" fmla="*/ 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0" h="1020">
                  <a:moveTo>
                    <a:pt x="510" y="0"/>
                  </a:moveTo>
                  <a:lnTo>
                    <a:pt x="510" y="0"/>
                  </a:lnTo>
                  <a:cubicBezTo>
                    <a:pt x="791" y="0"/>
                    <a:pt x="1019" y="227"/>
                    <a:pt x="1019" y="509"/>
                  </a:cubicBezTo>
                  <a:lnTo>
                    <a:pt x="1019" y="509"/>
                  </a:lnTo>
                  <a:cubicBezTo>
                    <a:pt x="1019" y="790"/>
                    <a:pt x="791" y="1019"/>
                    <a:pt x="510" y="1019"/>
                  </a:cubicBezTo>
                  <a:lnTo>
                    <a:pt x="510" y="1019"/>
                  </a:lnTo>
                  <a:cubicBezTo>
                    <a:pt x="228" y="1019"/>
                    <a:pt x="0" y="790"/>
                    <a:pt x="0" y="509"/>
                  </a:cubicBezTo>
                  <a:lnTo>
                    <a:pt x="0" y="509"/>
                  </a:lnTo>
                  <a:cubicBezTo>
                    <a:pt x="0" y="227"/>
                    <a:pt x="228" y="0"/>
                    <a:pt x="510" y="0"/>
                  </a:cubicBezTo>
                </a:path>
              </a:pathLst>
            </a:custGeom>
            <a:solidFill>
              <a:schemeClr val="bg1">
                <a:lumMod val="75000"/>
              </a:schemeClr>
            </a:solidFill>
            <a:ln>
              <a:noFill/>
            </a:ln>
            <a:effectLst/>
          </p:spPr>
          <p:txBody>
            <a:bodyPr wrap="none"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737572"/>
                </a:solidFill>
                <a:effectLst/>
                <a:uLnTx/>
                <a:uFillTx/>
                <a:latin typeface="Lato Light" panose="020F0502020204030203" pitchFamily="34" charset="0"/>
              </a:endParaRPr>
            </a:p>
          </p:txBody>
        </p:sp>
        <p:sp>
          <p:nvSpPr>
            <p:cNvPr id="14" name="Freeform 364">
              <a:extLst>
                <a:ext uri="{FF2B5EF4-FFF2-40B4-BE49-F238E27FC236}">
                  <a16:creationId xmlns:a16="http://schemas.microsoft.com/office/drawing/2014/main" id="{9D2B2EB0-B490-8BF9-A460-8A15569A900D}"/>
                </a:ext>
              </a:extLst>
            </p:cNvPr>
            <p:cNvSpPr>
              <a:spLocks noChangeArrowheads="1"/>
            </p:cNvSpPr>
            <p:nvPr/>
          </p:nvSpPr>
          <p:spPr bwMode="auto">
            <a:xfrm>
              <a:off x="13976790" y="8713179"/>
              <a:ext cx="1825722" cy="1817850"/>
            </a:xfrm>
            <a:custGeom>
              <a:avLst/>
              <a:gdLst>
                <a:gd name="T0" fmla="*/ 509 w 1021"/>
                <a:gd name="T1" fmla="*/ 0 h 1020"/>
                <a:gd name="T2" fmla="*/ 509 w 1021"/>
                <a:gd name="T3" fmla="*/ 0 h 1020"/>
                <a:gd name="T4" fmla="*/ 1020 w 1021"/>
                <a:gd name="T5" fmla="*/ 510 h 1020"/>
                <a:gd name="T6" fmla="*/ 1020 w 1021"/>
                <a:gd name="T7" fmla="*/ 510 h 1020"/>
                <a:gd name="T8" fmla="*/ 509 w 1021"/>
                <a:gd name="T9" fmla="*/ 1019 h 1020"/>
                <a:gd name="T10" fmla="*/ 509 w 1021"/>
                <a:gd name="T11" fmla="*/ 1019 h 1020"/>
                <a:gd name="T12" fmla="*/ 0 w 1021"/>
                <a:gd name="T13" fmla="*/ 510 h 1020"/>
                <a:gd name="T14" fmla="*/ 0 w 1021"/>
                <a:gd name="T15" fmla="*/ 510 h 1020"/>
                <a:gd name="T16" fmla="*/ 509 w 1021"/>
                <a:gd name="T17" fmla="*/ 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1" h="1020">
                  <a:moveTo>
                    <a:pt x="509" y="0"/>
                  </a:moveTo>
                  <a:lnTo>
                    <a:pt x="509" y="0"/>
                  </a:lnTo>
                  <a:cubicBezTo>
                    <a:pt x="791" y="0"/>
                    <a:pt x="1020" y="228"/>
                    <a:pt x="1020" y="510"/>
                  </a:cubicBezTo>
                  <a:lnTo>
                    <a:pt x="1020" y="510"/>
                  </a:lnTo>
                  <a:cubicBezTo>
                    <a:pt x="1020" y="791"/>
                    <a:pt x="791" y="1019"/>
                    <a:pt x="509" y="1019"/>
                  </a:cubicBezTo>
                  <a:lnTo>
                    <a:pt x="509" y="1019"/>
                  </a:lnTo>
                  <a:cubicBezTo>
                    <a:pt x="228" y="1019"/>
                    <a:pt x="0" y="791"/>
                    <a:pt x="0" y="510"/>
                  </a:cubicBezTo>
                  <a:lnTo>
                    <a:pt x="0" y="510"/>
                  </a:lnTo>
                  <a:cubicBezTo>
                    <a:pt x="0" y="228"/>
                    <a:pt x="228" y="0"/>
                    <a:pt x="509" y="0"/>
                  </a:cubicBezTo>
                </a:path>
              </a:pathLst>
            </a:custGeom>
            <a:solidFill>
              <a:srgbClr val="F0D065"/>
            </a:solidFill>
            <a:ln>
              <a:noFill/>
            </a:ln>
            <a:effectLst/>
          </p:spPr>
          <p:txBody>
            <a:bodyPr wrap="none"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737572"/>
                </a:solidFill>
                <a:effectLst/>
                <a:uLnTx/>
                <a:uFillTx/>
                <a:latin typeface="Lato Light" panose="020F0502020204030203" pitchFamily="34" charset="0"/>
              </a:endParaRPr>
            </a:p>
          </p:txBody>
        </p:sp>
        <p:sp>
          <p:nvSpPr>
            <p:cNvPr id="16" name="TextBox 15">
              <a:extLst>
                <a:ext uri="{FF2B5EF4-FFF2-40B4-BE49-F238E27FC236}">
                  <a16:creationId xmlns:a16="http://schemas.microsoft.com/office/drawing/2014/main" id="{9FA1CE51-F698-4D7A-4FFA-5BB48A9D359F}"/>
                </a:ext>
              </a:extLst>
            </p:cNvPr>
            <p:cNvSpPr txBox="1"/>
            <p:nvPr/>
          </p:nvSpPr>
          <p:spPr>
            <a:xfrm>
              <a:off x="7465413" y="8722908"/>
              <a:ext cx="4229224" cy="1158137"/>
            </a:xfrm>
            <a:prstGeom prst="rect">
              <a:avLst/>
            </a:prstGeom>
            <a:noFill/>
          </p:spPr>
          <p:txBody>
            <a:bodyPr wrap="none" rtlCol="0" anchor="b" anchorCtr="0">
              <a:spAutoFit/>
            </a:bodyPr>
            <a:lstStyle/>
            <a:p>
              <a:pPr marL="0" marR="0" lvl="0" indent="0" algn="ctr" defTabSz="1828434"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chemeClr val="bg1">
                      <a:lumMod val="50000"/>
                    </a:schemeClr>
                  </a:solidFill>
                  <a:effectLst/>
                  <a:uLnTx/>
                  <a:uFillTx/>
                  <a:latin typeface="Poppins" pitchFamily="2" charset="77"/>
                  <a:ea typeface="League Spartan" charset="0"/>
                  <a:cs typeface="Poppins" pitchFamily="2" charset="77"/>
                </a:rPr>
                <a:t>347.2 Moz</a:t>
              </a:r>
            </a:p>
          </p:txBody>
        </p:sp>
        <p:sp>
          <p:nvSpPr>
            <p:cNvPr id="17" name="TextBox 16">
              <a:extLst>
                <a:ext uri="{FF2B5EF4-FFF2-40B4-BE49-F238E27FC236}">
                  <a16:creationId xmlns:a16="http://schemas.microsoft.com/office/drawing/2014/main" id="{846E2CD8-E66E-659C-07F6-5DEF376D8B00}"/>
                </a:ext>
              </a:extLst>
            </p:cNvPr>
            <p:cNvSpPr txBox="1"/>
            <p:nvPr/>
          </p:nvSpPr>
          <p:spPr>
            <a:xfrm>
              <a:off x="12958915" y="4883859"/>
              <a:ext cx="3952841" cy="1158137"/>
            </a:xfrm>
            <a:prstGeom prst="rect">
              <a:avLst/>
            </a:prstGeom>
            <a:noFill/>
          </p:spPr>
          <p:txBody>
            <a:bodyPr wrap="none" rtlCol="0" anchor="b" anchorCtr="0">
              <a:spAutoFit/>
            </a:bodyPr>
            <a:lstStyle/>
            <a:p>
              <a:pPr marL="0" marR="0" lvl="0" indent="0" algn="ctr" defTabSz="1828434" eaLnBrk="1" fontAlgn="auto" latinLnBrk="0" hangingPunct="1">
                <a:lnSpc>
                  <a:spcPct val="100000"/>
                </a:lnSpc>
                <a:spcBef>
                  <a:spcPts val="0"/>
                </a:spcBef>
                <a:spcAft>
                  <a:spcPts val="0"/>
                </a:spcAft>
                <a:buClrTx/>
                <a:buSzTx/>
                <a:buFontTx/>
                <a:buNone/>
                <a:tabLst/>
                <a:defRPr/>
              </a:pPr>
              <a:r>
                <a:rPr lang="en-US" sz="3200" b="1" kern="0" dirty="0">
                  <a:solidFill>
                    <a:schemeClr val="bg1">
                      <a:lumMod val="50000"/>
                    </a:schemeClr>
                  </a:solidFill>
                  <a:latin typeface="Verdana" panose="020B0604030504040204" pitchFamily="34" charset="0"/>
                  <a:ea typeface="Verdana" panose="020B0604030504040204" pitchFamily="34" charset="0"/>
                  <a:cs typeface="Poppins" pitchFamily="2" charset="77"/>
                </a:rPr>
                <a:t>539</a:t>
              </a:r>
              <a:r>
                <a:rPr kumimoji="0" lang="en-US" sz="3200" b="1" i="0" u="none" strike="noStrike" kern="0" cap="none" spc="0" normalizeH="0" baseline="0" noProof="0" dirty="0">
                  <a:ln>
                    <a:noFill/>
                  </a:ln>
                  <a:solidFill>
                    <a:schemeClr val="bg1"/>
                  </a:solidFill>
                  <a:effectLst/>
                  <a:uLnTx/>
                  <a:uFillTx/>
                  <a:latin typeface="Poppins" pitchFamily="2" charset="77"/>
                  <a:ea typeface="League Spartan" charset="0"/>
                  <a:cs typeface="Poppins" pitchFamily="2" charset="77"/>
                </a:rPr>
                <a:t> </a:t>
              </a:r>
              <a:r>
                <a:rPr lang="en-US" sz="3200" b="1" dirty="0">
                  <a:solidFill>
                    <a:schemeClr val="bg1">
                      <a:lumMod val="50000"/>
                    </a:schemeClr>
                  </a:solidFill>
                  <a:latin typeface="Verdana" panose="020B0604030504040204" pitchFamily="34" charset="0"/>
                  <a:ea typeface="Verdana" panose="020B0604030504040204" pitchFamily="34" charset="0"/>
                </a:rPr>
                <a:t>Moz</a:t>
              </a:r>
            </a:p>
          </p:txBody>
        </p:sp>
        <p:sp>
          <p:nvSpPr>
            <p:cNvPr id="18" name="TextBox 17">
              <a:extLst>
                <a:ext uri="{FF2B5EF4-FFF2-40B4-BE49-F238E27FC236}">
                  <a16:creationId xmlns:a16="http://schemas.microsoft.com/office/drawing/2014/main" id="{3CD649CD-05EC-C36E-80CF-F38754E43C70}"/>
                </a:ext>
              </a:extLst>
            </p:cNvPr>
            <p:cNvSpPr txBox="1"/>
            <p:nvPr/>
          </p:nvSpPr>
          <p:spPr>
            <a:xfrm>
              <a:off x="17894496" y="8558029"/>
              <a:ext cx="3759377" cy="1158137"/>
            </a:xfrm>
            <a:prstGeom prst="rect">
              <a:avLst/>
            </a:prstGeom>
            <a:noFill/>
          </p:spPr>
          <p:txBody>
            <a:bodyPr wrap="none" rtlCol="0" anchor="b" anchorCtr="0">
              <a:spAutoFit/>
            </a:bodyPr>
            <a:lstStyle/>
            <a:p>
              <a:pPr marL="0" marR="0" lvl="0" indent="0" algn="ctr" defTabSz="1828434"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chemeClr val="bg1">
                      <a:lumMod val="50000"/>
                    </a:schemeClr>
                  </a:solidFill>
                  <a:effectLst/>
                  <a:uLnTx/>
                  <a:uFillTx/>
                  <a:latin typeface="Poppins" pitchFamily="2" charset="77"/>
                  <a:ea typeface="League Spartan" charset="0"/>
                  <a:cs typeface="Poppins" pitchFamily="2" charset="77"/>
                </a:rPr>
                <a:t>2.25 Moz</a:t>
              </a:r>
            </a:p>
          </p:txBody>
        </p:sp>
      </p:grpSp>
      <p:sp>
        <p:nvSpPr>
          <p:cNvPr id="19" name="Freeform 6">
            <a:extLst>
              <a:ext uri="{FF2B5EF4-FFF2-40B4-BE49-F238E27FC236}">
                <a16:creationId xmlns:a16="http://schemas.microsoft.com/office/drawing/2014/main" id="{6968BFA2-7A43-85B1-0050-94AA07D56B4F}"/>
              </a:ext>
            </a:extLst>
          </p:cNvPr>
          <p:cNvSpPr>
            <a:spLocks noChangeArrowheads="1"/>
          </p:cNvSpPr>
          <p:nvPr/>
        </p:nvSpPr>
        <p:spPr bwMode="auto">
          <a:xfrm flipV="1">
            <a:off x="2241425" y="4134895"/>
            <a:ext cx="2450857" cy="194171"/>
          </a:xfrm>
          <a:custGeom>
            <a:avLst/>
            <a:gdLst>
              <a:gd name="T0" fmla="*/ 0 w 4078"/>
              <a:gd name="T1" fmla="*/ 154 h 307"/>
              <a:gd name="T2" fmla="*/ 0 w 4078"/>
              <a:gd name="T3" fmla="*/ 154 h 307"/>
              <a:gd name="T4" fmla="*/ 153 w 4078"/>
              <a:gd name="T5" fmla="*/ 0 h 307"/>
              <a:gd name="T6" fmla="*/ 4077 w 4078"/>
              <a:gd name="T7" fmla="*/ 0 h 307"/>
              <a:gd name="T8" fmla="*/ 4077 w 4078"/>
              <a:gd name="T9" fmla="*/ 306 h 307"/>
              <a:gd name="T10" fmla="*/ 153 w 4078"/>
              <a:gd name="T11" fmla="*/ 306 h 307"/>
              <a:gd name="T12" fmla="*/ 153 w 4078"/>
              <a:gd name="T13" fmla="*/ 306 h 307"/>
              <a:gd name="T14" fmla="*/ 0 w 4078"/>
              <a:gd name="T15" fmla="*/ 154 h 30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78" h="307">
                <a:moveTo>
                  <a:pt x="0" y="154"/>
                </a:moveTo>
                <a:lnTo>
                  <a:pt x="0" y="154"/>
                </a:lnTo>
                <a:cubicBezTo>
                  <a:pt x="0" y="69"/>
                  <a:pt x="69" y="0"/>
                  <a:pt x="153" y="0"/>
                </a:cubicBezTo>
                <a:lnTo>
                  <a:pt x="4077" y="0"/>
                </a:lnTo>
                <a:lnTo>
                  <a:pt x="4077" y="306"/>
                </a:lnTo>
                <a:lnTo>
                  <a:pt x="153" y="306"/>
                </a:lnTo>
                <a:lnTo>
                  <a:pt x="153" y="306"/>
                </a:lnTo>
                <a:cubicBezTo>
                  <a:pt x="69" y="306"/>
                  <a:pt x="0" y="238"/>
                  <a:pt x="0" y="154"/>
                </a:cubicBezTo>
              </a:path>
            </a:pathLst>
          </a:custGeom>
          <a:solidFill>
            <a:schemeClr val="bg1">
              <a:lumMod val="75000"/>
            </a:schemeClr>
          </a:solidFill>
          <a:ln>
            <a:noFill/>
          </a:ln>
          <a:effectLst/>
        </p:spPr>
        <p:txBody>
          <a:bodyPr wrap="none" anchor="ctr"/>
          <a:lstStyle/>
          <a:p>
            <a:pPr defTabSz="1828434"/>
            <a:endParaRPr lang="en-US" sz="3600" kern="0" dirty="0">
              <a:solidFill>
                <a:srgbClr val="737572"/>
              </a:solidFill>
              <a:latin typeface="Lato Light" panose="020F0502020204030203" pitchFamily="34" charset="0"/>
            </a:endParaRPr>
          </a:p>
        </p:txBody>
      </p:sp>
      <p:sp>
        <p:nvSpPr>
          <p:cNvPr id="21" name="TextBox 20">
            <a:extLst>
              <a:ext uri="{FF2B5EF4-FFF2-40B4-BE49-F238E27FC236}">
                <a16:creationId xmlns:a16="http://schemas.microsoft.com/office/drawing/2014/main" id="{196FEBE8-A3F2-BC51-093E-A55CB977E4CB}"/>
              </a:ext>
            </a:extLst>
          </p:cNvPr>
          <p:cNvSpPr txBox="1"/>
          <p:nvPr/>
        </p:nvSpPr>
        <p:spPr>
          <a:xfrm>
            <a:off x="4920216" y="3258360"/>
            <a:ext cx="2421792" cy="646331"/>
          </a:xfrm>
          <a:prstGeom prst="rect">
            <a:avLst/>
          </a:prstGeom>
          <a:noFill/>
        </p:spPr>
        <p:txBody>
          <a:bodyPr wrap="square">
            <a:spAutoFit/>
          </a:bodyPr>
          <a:lstStyle/>
          <a:p>
            <a:pPr algn="ctr"/>
            <a:r>
              <a:rPr lang="en-US" sz="1800" b="1" dirty="0">
                <a:solidFill>
                  <a:schemeClr val="bg1">
                    <a:lumMod val="50000"/>
                  </a:schemeClr>
                </a:solidFill>
                <a:latin typeface="Verdana" panose="020B0604030504040204" pitchFamily="34" charset="0"/>
                <a:ea typeface="Verdana" panose="020B0604030504040204" pitchFamily="34" charset="0"/>
              </a:rPr>
              <a:t>Silver </a:t>
            </a:r>
            <a:r>
              <a:rPr lang="en-US" sz="1600" b="1" dirty="0">
                <a:solidFill>
                  <a:schemeClr val="bg1">
                    <a:lumMod val="50000"/>
                  </a:schemeClr>
                </a:solidFill>
                <a:latin typeface="Verdana" panose="020B0604030504040204" pitchFamily="34" charset="0"/>
                <a:ea typeface="Verdana" panose="020B0604030504040204" pitchFamily="34" charset="0"/>
              </a:rPr>
              <a:t>Equivalent</a:t>
            </a:r>
            <a:r>
              <a:rPr lang="en-US" sz="1800" b="1" dirty="0">
                <a:solidFill>
                  <a:schemeClr val="bg1">
                    <a:lumMod val="50000"/>
                  </a:schemeClr>
                </a:solidFill>
                <a:latin typeface="Verdana" panose="020B0604030504040204" pitchFamily="34" charset="0"/>
                <a:ea typeface="Verdana" panose="020B0604030504040204" pitchFamily="34" charset="0"/>
              </a:rPr>
              <a:t> at 71 g/t</a:t>
            </a:r>
            <a:endParaRPr lang="en-AU" sz="1800" b="1" dirty="0">
              <a:solidFill>
                <a:schemeClr val="bg1">
                  <a:lumMod val="50000"/>
                </a:schemeClr>
              </a:solidFill>
              <a:latin typeface="Verdana" panose="020B0604030504040204" pitchFamily="34" charset="0"/>
              <a:ea typeface="Verdana" panose="020B0604030504040204" pitchFamily="34" charset="0"/>
            </a:endParaRPr>
          </a:p>
        </p:txBody>
      </p:sp>
      <p:sp>
        <p:nvSpPr>
          <p:cNvPr id="22" name="TextBox 21">
            <a:extLst>
              <a:ext uri="{FF2B5EF4-FFF2-40B4-BE49-F238E27FC236}">
                <a16:creationId xmlns:a16="http://schemas.microsoft.com/office/drawing/2014/main" id="{5845D6A4-6165-7868-B3CA-698A879E692E}"/>
              </a:ext>
            </a:extLst>
          </p:cNvPr>
          <p:cNvSpPr txBox="1"/>
          <p:nvPr/>
        </p:nvSpPr>
        <p:spPr>
          <a:xfrm>
            <a:off x="1998019" y="5106939"/>
            <a:ext cx="2652595" cy="369332"/>
          </a:xfrm>
          <a:prstGeom prst="rect">
            <a:avLst/>
          </a:prstGeom>
          <a:noFill/>
        </p:spPr>
        <p:txBody>
          <a:bodyPr wrap="square">
            <a:spAutoFit/>
          </a:bodyPr>
          <a:lstStyle/>
          <a:p>
            <a:pPr algn="ctr"/>
            <a:r>
              <a:rPr lang="en-US" sz="1800" b="1" dirty="0">
                <a:solidFill>
                  <a:schemeClr val="bg1">
                    <a:lumMod val="50000"/>
                  </a:schemeClr>
                </a:solidFill>
                <a:latin typeface="Verdana" panose="020B0604030504040204" pitchFamily="34" charset="0"/>
                <a:ea typeface="Verdana" panose="020B0604030504040204" pitchFamily="34" charset="0"/>
              </a:rPr>
              <a:t>Silver at 45.5 g/t</a:t>
            </a:r>
            <a:endParaRPr lang="en-AU" sz="1800" b="1" dirty="0">
              <a:solidFill>
                <a:schemeClr val="bg1">
                  <a:lumMod val="50000"/>
                </a:schemeClr>
              </a:solidFill>
              <a:latin typeface="Verdana" panose="020B0604030504040204" pitchFamily="34" charset="0"/>
              <a:ea typeface="Verdana" panose="020B0604030504040204" pitchFamily="34" charset="0"/>
            </a:endParaRPr>
          </a:p>
        </p:txBody>
      </p:sp>
      <p:sp>
        <p:nvSpPr>
          <p:cNvPr id="23" name="TextBox 22">
            <a:extLst>
              <a:ext uri="{FF2B5EF4-FFF2-40B4-BE49-F238E27FC236}">
                <a16:creationId xmlns:a16="http://schemas.microsoft.com/office/drawing/2014/main" id="{62ADB7D5-7DDE-C2FA-D66C-FFBF168213CB}"/>
              </a:ext>
            </a:extLst>
          </p:cNvPr>
          <p:cNvSpPr txBox="1"/>
          <p:nvPr/>
        </p:nvSpPr>
        <p:spPr>
          <a:xfrm>
            <a:off x="7420327" y="5132712"/>
            <a:ext cx="2450857" cy="369332"/>
          </a:xfrm>
          <a:prstGeom prst="rect">
            <a:avLst/>
          </a:prstGeom>
          <a:noFill/>
        </p:spPr>
        <p:txBody>
          <a:bodyPr wrap="square">
            <a:spAutoFit/>
          </a:bodyPr>
          <a:lstStyle/>
          <a:p>
            <a:pPr algn="ctr"/>
            <a:r>
              <a:rPr lang="en-US" sz="1800" b="1" dirty="0">
                <a:solidFill>
                  <a:schemeClr val="bg1">
                    <a:lumMod val="50000"/>
                  </a:schemeClr>
                </a:solidFill>
                <a:latin typeface="Verdana" panose="020B0604030504040204" pitchFamily="34" charset="0"/>
                <a:ea typeface="Verdana" panose="020B0604030504040204" pitchFamily="34" charset="0"/>
              </a:rPr>
              <a:t>Gold at 0.30g/t </a:t>
            </a:r>
            <a:endParaRPr lang="en-AU" sz="1800" b="1" dirty="0">
              <a:solidFill>
                <a:schemeClr val="bg1">
                  <a:lumMod val="50000"/>
                </a:schemeClr>
              </a:solidFill>
              <a:latin typeface="Verdana" panose="020B0604030504040204" pitchFamily="34" charset="0"/>
              <a:ea typeface="Verdana" panose="020B0604030504040204" pitchFamily="34" charset="0"/>
            </a:endParaRPr>
          </a:p>
        </p:txBody>
      </p:sp>
      <p:pic>
        <p:nvPicPr>
          <p:cNvPr id="25" name="Graphic 24" descr="Treasure chest with solid fill">
            <a:extLst>
              <a:ext uri="{FF2B5EF4-FFF2-40B4-BE49-F238E27FC236}">
                <a16:creationId xmlns:a16="http://schemas.microsoft.com/office/drawing/2014/main" id="{18BEE717-F40C-EB58-2764-539D5D5E085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89651" y="4723864"/>
            <a:ext cx="827659" cy="827659"/>
          </a:xfrm>
          <a:prstGeom prst="rect">
            <a:avLst/>
          </a:prstGeom>
        </p:spPr>
      </p:pic>
      <p:pic>
        <p:nvPicPr>
          <p:cNvPr id="26" name="Graphic 25" descr="Gold bars outline">
            <a:extLst>
              <a:ext uri="{FF2B5EF4-FFF2-40B4-BE49-F238E27FC236}">
                <a16:creationId xmlns:a16="http://schemas.microsoft.com/office/drawing/2014/main" id="{8F313352-B24F-5D08-9F14-C2AEA2997B7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922287" y="2930083"/>
            <a:ext cx="914400" cy="914400"/>
          </a:xfrm>
          <a:prstGeom prst="rect">
            <a:avLst/>
          </a:prstGeom>
        </p:spPr>
      </p:pic>
      <p:sp>
        <p:nvSpPr>
          <p:cNvPr id="27" name="Freeform 362">
            <a:extLst>
              <a:ext uri="{FF2B5EF4-FFF2-40B4-BE49-F238E27FC236}">
                <a16:creationId xmlns:a16="http://schemas.microsoft.com/office/drawing/2014/main" id="{017C544E-8D71-B224-070F-31F5B60566F9}"/>
              </a:ext>
            </a:extLst>
          </p:cNvPr>
          <p:cNvSpPr>
            <a:spLocks noChangeArrowheads="1"/>
          </p:cNvSpPr>
          <p:nvPr/>
        </p:nvSpPr>
        <p:spPr bwMode="auto">
          <a:xfrm>
            <a:off x="8171297" y="2931899"/>
            <a:ext cx="948919" cy="917882"/>
          </a:xfrm>
          <a:custGeom>
            <a:avLst/>
            <a:gdLst>
              <a:gd name="T0" fmla="*/ 510 w 1020"/>
              <a:gd name="T1" fmla="*/ 0 h 1020"/>
              <a:gd name="T2" fmla="*/ 510 w 1020"/>
              <a:gd name="T3" fmla="*/ 0 h 1020"/>
              <a:gd name="T4" fmla="*/ 1019 w 1020"/>
              <a:gd name="T5" fmla="*/ 509 h 1020"/>
              <a:gd name="T6" fmla="*/ 1019 w 1020"/>
              <a:gd name="T7" fmla="*/ 509 h 1020"/>
              <a:gd name="T8" fmla="*/ 510 w 1020"/>
              <a:gd name="T9" fmla="*/ 1019 h 1020"/>
              <a:gd name="T10" fmla="*/ 510 w 1020"/>
              <a:gd name="T11" fmla="*/ 1019 h 1020"/>
              <a:gd name="T12" fmla="*/ 0 w 1020"/>
              <a:gd name="T13" fmla="*/ 509 h 1020"/>
              <a:gd name="T14" fmla="*/ 0 w 1020"/>
              <a:gd name="T15" fmla="*/ 509 h 1020"/>
              <a:gd name="T16" fmla="*/ 510 w 1020"/>
              <a:gd name="T17" fmla="*/ 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0" h="1020">
                <a:moveTo>
                  <a:pt x="510" y="0"/>
                </a:moveTo>
                <a:lnTo>
                  <a:pt x="510" y="0"/>
                </a:lnTo>
                <a:cubicBezTo>
                  <a:pt x="791" y="0"/>
                  <a:pt x="1019" y="227"/>
                  <a:pt x="1019" y="509"/>
                </a:cubicBezTo>
                <a:lnTo>
                  <a:pt x="1019" y="509"/>
                </a:lnTo>
                <a:cubicBezTo>
                  <a:pt x="1019" y="790"/>
                  <a:pt x="791" y="1019"/>
                  <a:pt x="510" y="1019"/>
                </a:cubicBezTo>
                <a:lnTo>
                  <a:pt x="510" y="1019"/>
                </a:lnTo>
                <a:cubicBezTo>
                  <a:pt x="228" y="1019"/>
                  <a:pt x="0" y="790"/>
                  <a:pt x="0" y="509"/>
                </a:cubicBezTo>
                <a:lnTo>
                  <a:pt x="0" y="509"/>
                </a:lnTo>
                <a:cubicBezTo>
                  <a:pt x="0" y="227"/>
                  <a:pt x="228" y="0"/>
                  <a:pt x="510" y="0"/>
                </a:cubicBezTo>
              </a:path>
            </a:pathLst>
          </a:custGeom>
          <a:solidFill>
            <a:srgbClr val="F0D065"/>
          </a:solidFill>
          <a:ln>
            <a:noFill/>
          </a:ln>
          <a:effectLst/>
        </p:spPr>
        <p:txBody>
          <a:bodyPr wrap="none" anchor="ctr"/>
          <a:lstStyle/>
          <a:p>
            <a:pPr defTabSz="1828434"/>
            <a:endParaRPr lang="en-US" sz="3600" kern="0" dirty="0">
              <a:solidFill>
                <a:schemeClr val="bg1">
                  <a:lumMod val="50000"/>
                </a:schemeClr>
              </a:solidFill>
              <a:latin typeface="Lato Light" panose="020F0502020204030203" pitchFamily="34" charset="0"/>
            </a:endParaRPr>
          </a:p>
        </p:txBody>
      </p:sp>
      <p:pic>
        <p:nvPicPr>
          <p:cNvPr id="28" name="Graphic 27" descr="Gold bars outline">
            <a:extLst>
              <a:ext uri="{FF2B5EF4-FFF2-40B4-BE49-F238E27FC236}">
                <a16:creationId xmlns:a16="http://schemas.microsoft.com/office/drawing/2014/main" id="{226237BB-CD37-F623-5606-20CF502BB2E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05816" y="2866916"/>
            <a:ext cx="914400" cy="914400"/>
          </a:xfrm>
          <a:prstGeom prst="rect">
            <a:avLst/>
          </a:prstGeom>
        </p:spPr>
      </p:pic>
      <p:sp>
        <p:nvSpPr>
          <p:cNvPr id="2" name="object 18">
            <a:extLst>
              <a:ext uri="{FF2B5EF4-FFF2-40B4-BE49-F238E27FC236}">
                <a16:creationId xmlns:a16="http://schemas.microsoft.com/office/drawing/2014/main" id="{7CEAC0E8-E338-55D7-755C-2E07EC78D2FC}"/>
              </a:ext>
            </a:extLst>
          </p:cNvPr>
          <p:cNvSpPr txBox="1"/>
          <p:nvPr/>
        </p:nvSpPr>
        <p:spPr>
          <a:xfrm>
            <a:off x="648470" y="6470524"/>
            <a:ext cx="10895059" cy="416781"/>
          </a:xfrm>
          <a:prstGeom prst="rect">
            <a:avLst/>
          </a:prstGeom>
        </p:spPr>
        <p:txBody>
          <a:bodyPr vert="horz" wrap="square" lIns="0" tIns="21590" rIns="0" bIns="0" rtlCol="0" anchor="t">
            <a:spAutoFit/>
          </a:bodyPr>
          <a:lstStyle/>
          <a:p>
            <a:pPr marL="240665" indent="-228600">
              <a:spcBef>
                <a:spcPts val="75"/>
              </a:spcBef>
              <a:buAutoNum type="arabicParenBoth"/>
              <a:tabLst>
                <a:tab pos="158750" algn="l"/>
              </a:tabLst>
            </a:pPr>
            <a:r>
              <a:rPr lang="en-GB" sz="600" dirty="0">
                <a:solidFill>
                  <a:schemeClr val="bg1">
                    <a:lumMod val="50000"/>
                  </a:schemeClr>
                </a:solidFill>
                <a:latin typeface="Verdana"/>
                <a:cs typeface="Verdana"/>
              </a:rPr>
              <a:t>Refer to Appendix A and the Company's ASX announcement dated 9 December 2025 for further details regarding the Maverick Silver Project mineral resource estimate.</a:t>
            </a:r>
          </a:p>
          <a:p>
            <a:pPr marL="240665" indent="-228600">
              <a:spcBef>
                <a:spcPts val="75"/>
              </a:spcBef>
              <a:buFontTx/>
              <a:buAutoNum type="arabicParenBoth"/>
              <a:tabLst>
                <a:tab pos="158750" algn="l"/>
              </a:tabLst>
            </a:pPr>
            <a:r>
              <a:rPr lang="en-GB" sz="600" dirty="0">
                <a:solidFill>
                  <a:schemeClr val="bg1">
                    <a:lumMod val="50000"/>
                  </a:schemeClr>
                </a:solidFill>
                <a:latin typeface="Verdana"/>
                <a:cs typeface="Verdana"/>
              </a:rPr>
              <a:t>“Largest” refers to ounces of silver contained in a mineral resource estimate reported in accordance with JORC or another recognised industry code. ‘Primary Silver Project’ is defined as silver being the primary commodity contained within the resource and makes up the majority percentage of the silver equivalent resource.</a:t>
            </a:r>
          </a:p>
          <a:p>
            <a:pPr marL="240665" indent="-228600">
              <a:spcBef>
                <a:spcPts val="75"/>
              </a:spcBef>
              <a:buAutoNum type="arabicParenBoth"/>
              <a:tabLst>
                <a:tab pos="158750" algn="l"/>
              </a:tabLst>
            </a:pPr>
            <a:endParaRPr lang="en-US" sz="600" dirty="0">
              <a:solidFill>
                <a:schemeClr val="bg1">
                  <a:lumMod val="50000"/>
                </a:schemeClr>
              </a:solidFill>
              <a:latin typeface="Verdana"/>
              <a:ea typeface="Verdana"/>
              <a:cs typeface="Verdana"/>
            </a:endParaRPr>
          </a:p>
        </p:txBody>
      </p:sp>
      <p:sp>
        <p:nvSpPr>
          <p:cNvPr id="3" name="object 4">
            <a:extLst>
              <a:ext uri="{FF2B5EF4-FFF2-40B4-BE49-F238E27FC236}">
                <a16:creationId xmlns:a16="http://schemas.microsoft.com/office/drawing/2014/main" id="{BD9F15EC-B3C0-5E08-D752-79D0A9F48966}"/>
              </a:ext>
            </a:extLst>
          </p:cNvPr>
          <p:cNvSpPr txBox="1"/>
          <p:nvPr/>
        </p:nvSpPr>
        <p:spPr>
          <a:xfrm>
            <a:off x="11727306" y="6464604"/>
            <a:ext cx="90805" cy="135935"/>
          </a:xfrm>
          <a:prstGeom prst="rect">
            <a:avLst/>
          </a:prstGeom>
        </p:spPr>
        <p:txBody>
          <a:bodyPr vert="horz" wrap="square" lIns="0" tIns="12700" rIns="0" bIns="0" rtlCol="0">
            <a:spAutoFit/>
          </a:bodyPr>
          <a:lstStyle/>
          <a:p>
            <a:pPr marL="12700">
              <a:lnSpc>
                <a:spcPct val="100000"/>
              </a:lnSpc>
              <a:spcBef>
                <a:spcPts val="100"/>
              </a:spcBef>
            </a:pPr>
            <a:r>
              <a:rPr lang="en-AU" sz="800" dirty="0">
                <a:solidFill>
                  <a:schemeClr val="bg1">
                    <a:lumMod val="50000"/>
                  </a:schemeClr>
                </a:solidFill>
                <a:latin typeface="Verdana"/>
                <a:cs typeface="Verdana"/>
              </a:rPr>
              <a:t>3</a:t>
            </a:r>
            <a:endParaRPr sz="800" dirty="0">
              <a:solidFill>
                <a:schemeClr val="bg1">
                  <a:lumMod val="50000"/>
                </a:schemeClr>
              </a:solidFill>
              <a:latin typeface="Verdana"/>
              <a:cs typeface="Verdana"/>
            </a:endParaRPr>
          </a:p>
        </p:txBody>
      </p:sp>
    </p:spTree>
    <p:extLst>
      <p:ext uri="{BB962C8B-B14F-4D97-AF65-F5344CB8AC3E}">
        <p14:creationId xmlns:p14="http://schemas.microsoft.com/office/powerpoint/2010/main" val="895425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DEC8C-E1BC-D2C9-7136-A8F218CE4BC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6C900A3-9A4C-2A39-A095-1DE3147C8D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2849"/>
            <a:ext cx="12192000" cy="1584600"/>
          </a:xfrm>
          <a:prstGeom prst="rect">
            <a:avLst/>
          </a:prstGeom>
        </p:spPr>
      </p:pic>
      <p:pic>
        <p:nvPicPr>
          <p:cNvPr id="6" name="Picture 5" descr="A logo of a company&#10;&#10;AI-generated content may be incorrect.">
            <a:extLst>
              <a:ext uri="{FF2B5EF4-FFF2-40B4-BE49-F238E27FC236}">
                <a16:creationId xmlns:a16="http://schemas.microsoft.com/office/drawing/2014/main" id="{5BEBEEBD-8372-80F1-AB61-F520185E02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4605" y="157302"/>
            <a:ext cx="1949572" cy="787049"/>
          </a:xfrm>
          <a:prstGeom prst="rect">
            <a:avLst/>
          </a:prstGeom>
        </p:spPr>
      </p:pic>
      <p:sp>
        <p:nvSpPr>
          <p:cNvPr id="2" name="object 2">
            <a:extLst>
              <a:ext uri="{FF2B5EF4-FFF2-40B4-BE49-F238E27FC236}">
                <a16:creationId xmlns:a16="http://schemas.microsoft.com/office/drawing/2014/main" id="{0040647E-AE0A-6527-B923-D4068063434B}"/>
              </a:ext>
            </a:extLst>
          </p:cNvPr>
          <p:cNvSpPr txBox="1">
            <a:spLocks noGrp="1"/>
          </p:cNvSpPr>
          <p:nvPr>
            <p:ph type="title"/>
          </p:nvPr>
        </p:nvSpPr>
        <p:spPr>
          <a:xfrm>
            <a:off x="373769" y="1172214"/>
            <a:ext cx="11967293" cy="382797"/>
          </a:xfrm>
          <a:prstGeom prst="rect">
            <a:avLst/>
          </a:prstGeom>
        </p:spPr>
        <p:txBody>
          <a:bodyPr vert="horz" wrap="square" lIns="0" tIns="13335" rIns="0" bIns="0" rtlCol="0">
            <a:spAutoFit/>
          </a:bodyPr>
          <a:lstStyle/>
          <a:p>
            <a:pPr marL="12700">
              <a:lnSpc>
                <a:spcPct val="100000"/>
              </a:lnSpc>
              <a:spcBef>
                <a:spcPts val="100"/>
              </a:spcBef>
            </a:pPr>
            <a:r>
              <a:rPr lang="en-AU" sz="2400" b="1" kern="0" dirty="0">
                <a:solidFill>
                  <a:schemeClr val="tx1">
                    <a:lumMod val="65000"/>
                    <a:lumOff val="35000"/>
                  </a:schemeClr>
                </a:solidFill>
                <a:latin typeface="Verdana"/>
              </a:rPr>
              <a:t>OUTSTANDING TRANSFORMATION IN JUST OVER 2 YEARS</a:t>
            </a:r>
            <a:endParaRPr sz="2400" b="1" kern="0" dirty="0">
              <a:solidFill>
                <a:schemeClr val="tx1">
                  <a:lumMod val="65000"/>
                  <a:lumOff val="35000"/>
                </a:schemeClr>
              </a:solidFill>
              <a:latin typeface="Verdana"/>
            </a:endParaRPr>
          </a:p>
        </p:txBody>
      </p:sp>
      <p:sp>
        <p:nvSpPr>
          <p:cNvPr id="47" name="object 4">
            <a:extLst>
              <a:ext uri="{FF2B5EF4-FFF2-40B4-BE49-F238E27FC236}">
                <a16:creationId xmlns:a16="http://schemas.microsoft.com/office/drawing/2014/main" id="{A4907C80-1673-C9DC-BCFC-628C40A4ABC5}"/>
              </a:ext>
            </a:extLst>
          </p:cNvPr>
          <p:cNvSpPr txBox="1"/>
          <p:nvPr/>
        </p:nvSpPr>
        <p:spPr>
          <a:xfrm>
            <a:off x="11727306" y="6324441"/>
            <a:ext cx="216871" cy="135935"/>
          </a:xfrm>
          <a:prstGeom prst="rect">
            <a:avLst/>
          </a:prstGeom>
        </p:spPr>
        <p:txBody>
          <a:bodyPr vert="horz" wrap="square" lIns="0" tIns="12700" rIns="0" bIns="0" rtlCol="0">
            <a:spAutoFit/>
          </a:bodyPr>
          <a:lstStyle/>
          <a:p>
            <a:pPr marL="12700">
              <a:lnSpc>
                <a:spcPct val="100000"/>
              </a:lnSpc>
              <a:spcBef>
                <a:spcPts val="100"/>
              </a:spcBef>
            </a:pPr>
            <a:r>
              <a:rPr lang="en-AU" sz="800" dirty="0">
                <a:solidFill>
                  <a:schemeClr val="bg1">
                    <a:lumMod val="50000"/>
                  </a:schemeClr>
                </a:solidFill>
                <a:latin typeface="Verdana"/>
                <a:cs typeface="Verdana"/>
              </a:rPr>
              <a:t>4</a:t>
            </a:r>
            <a:endParaRPr sz="800" dirty="0">
              <a:solidFill>
                <a:schemeClr val="bg1">
                  <a:lumMod val="50000"/>
                </a:schemeClr>
              </a:solidFill>
              <a:latin typeface="Verdana"/>
              <a:cs typeface="Verdana"/>
            </a:endParaRPr>
          </a:p>
        </p:txBody>
      </p:sp>
      <p:graphicFrame>
        <p:nvGraphicFramePr>
          <p:cNvPr id="45" name="Table 44">
            <a:extLst>
              <a:ext uri="{FF2B5EF4-FFF2-40B4-BE49-F238E27FC236}">
                <a16:creationId xmlns:a16="http://schemas.microsoft.com/office/drawing/2014/main" id="{6AAE2F6C-6D26-F81E-6FCF-61BC41652730}"/>
              </a:ext>
            </a:extLst>
          </p:cNvPr>
          <p:cNvGraphicFramePr>
            <a:graphicFrameLocks noGrp="1"/>
          </p:cNvGraphicFramePr>
          <p:nvPr>
            <p:extLst>
              <p:ext uri="{D42A27DB-BD31-4B8C-83A1-F6EECF244321}">
                <p14:modId xmlns:p14="http://schemas.microsoft.com/office/powerpoint/2010/main" val="2101472685"/>
              </p:ext>
            </p:extLst>
          </p:nvPr>
        </p:nvGraphicFramePr>
        <p:xfrm>
          <a:off x="373769" y="1972357"/>
          <a:ext cx="11119638" cy="4352084"/>
        </p:xfrm>
        <a:graphic>
          <a:graphicData uri="http://schemas.openxmlformats.org/drawingml/2006/table">
            <a:tbl>
              <a:tblPr firstRow="1" bandRow="1">
                <a:tableStyleId>{5C22544A-7EE6-4342-B048-85BDC9FD1C3A}</a:tableStyleId>
              </a:tblPr>
              <a:tblGrid>
                <a:gridCol w="3398131">
                  <a:extLst>
                    <a:ext uri="{9D8B030D-6E8A-4147-A177-3AD203B41FA5}">
                      <a16:colId xmlns:a16="http://schemas.microsoft.com/office/drawing/2014/main" val="112192263"/>
                    </a:ext>
                  </a:extLst>
                </a:gridCol>
                <a:gridCol w="2722342">
                  <a:extLst>
                    <a:ext uri="{9D8B030D-6E8A-4147-A177-3AD203B41FA5}">
                      <a16:colId xmlns:a16="http://schemas.microsoft.com/office/drawing/2014/main" val="2558106585"/>
                    </a:ext>
                  </a:extLst>
                </a:gridCol>
                <a:gridCol w="1882196">
                  <a:extLst>
                    <a:ext uri="{9D8B030D-6E8A-4147-A177-3AD203B41FA5}">
                      <a16:colId xmlns:a16="http://schemas.microsoft.com/office/drawing/2014/main" val="1938323564"/>
                    </a:ext>
                  </a:extLst>
                </a:gridCol>
                <a:gridCol w="3116969">
                  <a:extLst>
                    <a:ext uri="{9D8B030D-6E8A-4147-A177-3AD203B41FA5}">
                      <a16:colId xmlns:a16="http://schemas.microsoft.com/office/drawing/2014/main" val="3169130740"/>
                    </a:ext>
                  </a:extLst>
                </a:gridCol>
              </a:tblGrid>
              <a:tr h="384619">
                <a:tc>
                  <a:txBody>
                    <a:bodyPr/>
                    <a:lstStyle/>
                    <a:p>
                      <a:endParaRPr lang="en-AU" sz="1600" b="1" kern="0" dirty="0">
                        <a:solidFill>
                          <a:schemeClr val="bg1">
                            <a:lumMod val="50000"/>
                          </a:schemeClr>
                        </a:solidFill>
                        <a:latin typeface="Verdana" panose="020B0604030504040204" pitchFamily="34" charset="0"/>
                        <a:ea typeface="Verdana" panose="020B0604030504040204" pitchFamily="34" charset="0"/>
                        <a:cs typeface="+mj-cs"/>
                      </a:endParaRPr>
                    </a:p>
                  </a:txBody>
                  <a:tcPr>
                    <a:lnL w="12700" cmpd="sng">
                      <a:noFill/>
                    </a:lnL>
                    <a:lnR w="12700" cmpd="sng">
                      <a:noFill/>
                    </a:lnR>
                    <a:lnT w="12700" cmpd="sng">
                      <a:noFill/>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600" b="1" kern="0" dirty="0">
                          <a:solidFill>
                            <a:schemeClr val="bg1">
                              <a:lumMod val="50000"/>
                            </a:schemeClr>
                          </a:solidFill>
                          <a:latin typeface="Verdana" panose="020B0604030504040204" pitchFamily="34" charset="0"/>
                          <a:ea typeface="Verdana" panose="020B0604030504040204" pitchFamily="34" charset="0"/>
                          <a:cs typeface="+mn-cs"/>
                        </a:rPr>
                        <a:t>May 2024 (IPO)</a:t>
                      </a:r>
                    </a:p>
                  </a:txBody>
                  <a:tcPr>
                    <a:lnL w="12700" cmpd="sng">
                      <a:noFill/>
                    </a:lnL>
                    <a:lnR w="12700" cmpd="sng">
                      <a:noFill/>
                    </a:lnR>
                    <a:lnT w="12700" cmpd="sng">
                      <a:noFill/>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AU" sz="1600" b="1" kern="0" dirty="0">
                        <a:solidFill>
                          <a:schemeClr val="bg1">
                            <a:lumMod val="50000"/>
                          </a:schemeClr>
                        </a:solidFill>
                        <a:latin typeface="Verdana" panose="020B0604030504040204" pitchFamily="34" charset="0"/>
                        <a:ea typeface="Verdana" panose="020B0604030504040204" pitchFamily="34" charset="0"/>
                        <a:cs typeface="+mn-cs"/>
                      </a:endParaRPr>
                    </a:p>
                  </a:txBody>
                  <a:tcPr>
                    <a:lnL w="12700" cmpd="sng">
                      <a:noFill/>
                    </a:lnL>
                    <a:lnR w="12700" cmpd="sng">
                      <a:noFill/>
                    </a:lnR>
                    <a:lnT w="12700" cmpd="sng">
                      <a:noFill/>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600" b="1" kern="0" dirty="0">
                          <a:solidFill>
                            <a:schemeClr val="bg1">
                              <a:lumMod val="50000"/>
                            </a:schemeClr>
                          </a:solidFill>
                          <a:latin typeface="Verdana" panose="020B0604030504040204" pitchFamily="34" charset="0"/>
                          <a:ea typeface="Verdana" panose="020B0604030504040204" pitchFamily="34" charset="0"/>
                          <a:cs typeface="+mn-cs"/>
                        </a:rPr>
                        <a:t>September 2026</a:t>
                      </a:r>
                    </a:p>
                  </a:txBody>
                  <a:tcPr>
                    <a:lnL w="12700" cmpd="sng">
                      <a:noFill/>
                    </a:lnL>
                    <a:lnR w="12700" cmpd="sng">
                      <a:noFill/>
                    </a:lnR>
                    <a:lnT w="12700" cmpd="sng">
                      <a:noFill/>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56368592"/>
                  </a:ext>
                </a:extLst>
              </a:tr>
              <a:tr h="6848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600" b="1" kern="0" dirty="0">
                          <a:solidFill>
                            <a:schemeClr val="bg1">
                              <a:lumMod val="50000"/>
                            </a:schemeClr>
                          </a:solidFill>
                          <a:latin typeface="Verdana" panose="020B0604030504040204" pitchFamily="34" charset="0"/>
                          <a:ea typeface="Verdana" panose="020B0604030504040204" pitchFamily="34" charset="0"/>
                          <a:cs typeface="+mn-cs"/>
                        </a:rPr>
                        <a:t>Market Capitalisation</a:t>
                      </a:r>
                    </a:p>
                  </a:txBody>
                  <a:tcPr anchor="ctr">
                    <a:lnL w="12700" cmpd="sng">
                      <a:noFill/>
                    </a:lnL>
                    <a:lnR w="12700" cmpd="sng">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600" b="1" kern="0" dirty="0">
                          <a:solidFill>
                            <a:schemeClr val="bg1">
                              <a:lumMod val="50000"/>
                            </a:schemeClr>
                          </a:solidFill>
                          <a:latin typeface="Verdana" panose="020B0604030504040204" pitchFamily="34" charset="0"/>
                          <a:ea typeface="Verdana" panose="020B0604030504040204" pitchFamily="34" charset="0"/>
                          <a:cs typeface="+mn-cs"/>
                        </a:rPr>
                        <a:t>A$25M</a:t>
                      </a:r>
                    </a:p>
                  </a:txBody>
                  <a:tcPr anchor="ctr">
                    <a:lnL w="12700" cmpd="sng">
                      <a:noFill/>
                    </a:lnL>
                    <a:lnR w="12700" cmpd="sng">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AU" sz="1600" b="1" kern="0" dirty="0">
                        <a:solidFill>
                          <a:schemeClr val="bg1">
                            <a:lumMod val="50000"/>
                          </a:schemeClr>
                        </a:solidFill>
                        <a:latin typeface="Verdana" panose="020B0604030504040204" pitchFamily="34" charset="0"/>
                        <a:ea typeface="Verdana" panose="020B0604030504040204" pitchFamily="34" charset="0"/>
                        <a:cs typeface="+mn-cs"/>
                      </a:endParaRPr>
                    </a:p>
                  </a:txBody>
                  <a:tcPr anchor="ctr">
                    <a:lnL w="12700" cmpd="sng">
                      <a:noFill/>
                    </a:lnL>
                    <a:lnR w="12700" cmpd="sng">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600" b="1" kern="0" dirty="0">
                          <a:solidFill>
                            <a:schemeClr val="bg1">
                              <a:lumMod val="50000"/>
                            </a:schemeClr>
                          </a:solidFill>
                          <a:latin typeface="Verdana" panose="020B0604030504040204" pitchFamily="34" charset="0"/>
                          <a:ea typeface="Verdana" panose="020B0604030504040204" pitchFamily="34" charset="0"/>
                          <a:cs typeface="+mn-cs"/>
                        </a:rPr>
                        <a:t>A$213M</a:t>
                      </a:r>
                    </a:p>
                  </a:txBody>
                  <a:tcPr anchor="ctr">
                    <a:lnL w="12700" cmpd="sng">
                      <a:noFill/>
                    </a:lnL>
                    <a:lnR w="12700" cmpd="sng">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1091034"/>
                  </a:ext>
                </a:extLst>
              </a:tr>
              <a:tr h="7309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600" b="1" kern="0" dirty="0">
                          <a:solidFill>
                            <a:schemeClr val="bg1">
                              <a:lumMod val="50000"/>
                            </a:schemeClr>
                          </a:solidFill>
                          <a:latin typeface="Verdana" panose="020B0604030504040204" pitchFamily="34" charset="0"/>
                          <a:ea typeface="Verdana" panose="020B0604030504040204" pitchFamily="34" charset="0"/>
                          <a:cs typeface="+mn-cs"/>
                        </a:rPr>
                        <a:t>Share Price</a:t>
                      </a:r>
                    </a:p>
                  </a:txBody>
                  <a:tcPr anchor="ctr">
                    <a:lnL w="12700" cmpd="sng">
                      <a:noFill/>
                    </a:lnL>
                    <a:lnR w="12700" cmpd="sng">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600" b="1" kern="0" dirty="0">
                          <a:solidFill>
                            <a:schemeClr val="bg1">
                              <a:lumMod val="50000"/>
                            </a:schemeClr>
                          </a:solidFill>
                          <a:latin typeface="Verdana" panose="020B0604030504040204" pitchFamily="34" charset="0"/>
                          <a:ea typeface="Verdana" panose="020B0604030504040204" pitchFamily="34" charset="0"/>
                          <a:cs typeface="+mn-cs"/>
                        </a:rPr>
                        <a:t>A$0.20</a:t>
                      </a:r>
                    </a:p>
                  </a:txBody>
                  <a:tcPr anchor="ctr">
                    <a:lnL w="12700" cmpd="sng">
                      <a:noFill/>
                    </a:lnL>
                    <a:lnR w="12700" cmpd="sng">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AU" sz="1600" dirty="0">
                        <a:solidFill>
                          <a:schemeClr val="bg1">
                            <a:lumMod val="50000"/>
                          </a:schemeClr>
                        </a:solidFill>
                        <a:latin typeface="Verdana" panose="020B0604030504040204" pitchFamily="34" charset="0"/>
                        <a:ea typeface="Verdana" panose="020B0604030504040204" pitchFamily="34" charset="0"/>
                      </a:endParaRPr>
                    </a:p>
                  </a:txBody>
                  <a:tcPr anchor="ctr">
                    <a:lnL w="12700" cmpd="sng">
                      <a:noFill/>
                    </a:lnL>
                    <a:lnR w="12700" cmpd="sng">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600" b="1" kern="0" dirty="0">
                          <a:solidFill>
                            <a:schemeClr val="bg1">
                              <a:lumMod val="50000"/>
                            </a:schemeClr>
                          </a:solidFill>
                          <a:latin typeface="Verdana" panose="020B0604030504040204" pitchFamily="34" charset="0"/>
                          <a:ea typeface="Verdana" panose="020B0604030504040204" pitchFamily="34" charset="0"/>
                          <a:cs typeface="+mn-cs"/>
                        </a:rPr>
                        <a:t>A$1.15</a:t>
                      </a:r>
                    </a:p>
                  </a:txBody>
                  <a:tcPr anchor="ctr">
                    <a:lnL w="12700" cmpd="sng">
                      <a:noFill/>
                    </a:lnL>
                    <a:lnR w="12700" cmpd="sng">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075086"/>
                  </a:ext>
                </a:extLst>
              </a:tr>
              <a:tr h="7626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600" b="1" kern="0" dirty="0">
                          <a:solidFill>
                            <a:schemeClr val="bg1">
                              <a:lumMod val="50000"/>
                            </a:schemeClr>
                          </a:solidFill>
                          <a:latin typeface="Verdana" panose="020B0604030504040204" pitchFamily="34" charset="0"/>
                          <a:ea typeface="Verdana" panose="020B0604030504040204" pitchFamily="34" charset="0"/>
                          <a:cs typeface="+mn-cs"/>
                        </a:rPr>
                        <a:t>Mineral Resource</a:t>
                      </a:r>
                    </a:p>
                  </a:txBody>
                  <a:tcPr anchor="ctr">
                    <a:lnL w="12700" cmpd="sng">
                      <a:noFill/>
                    </a:lnL>
                    <a:lnR w="12700" cmpd="sng">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600" b="1" kern="0" dirty="0">
                          <a:solidFill>
                            <a:schemeClr val="bg1">
                              <a:lumMod val="50000"/>
                            </a:schemeClr>
                          </a:solidFill>
                          <a:latin typeface="Verdana" panose="020B0604030504040204" pitchFamily="34" charset="0"/>
                          <a:ea typeface="Verdana" panose="020B0604030504040204" pitchFamily="34" charset="0"/>
                          <a:cs typeface="+mn-cs"/>
                        </a:rPr>
                        <a:t>292,000,000 oz AgEq</a:t>
                      </a:r>
                    </a:p>
                  </a:txBody>
                  <a:tcPr anchor="ctr">
                    <a:lnL w="12700" cmpd="sng">
                      <a:noFill/>
                    </a:lnL>
                    <a:lnR w="12700" cmpd="sng">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AU" sz="1600" dirty="0">
                        <a:solidFill>
                          <a:schemeClr val="bg1">
                            <a:lumMod val="50000"/>
                          </a:schemeClr>
                        </a:solidFill>
                        <a:latin typeface="Verdana" panose="020B0604030504040204" pitchFamily="34" charset="0"/>
                        <a:ea typeface="Verdana" panose="020B0604030504040204" pitchFamily="34" charset="0"/>
                      </a:endParaRPr>
                    </a:p>
                  </a:txBody>
                  <a:tcPr anchor="ctr">
                    <a:lnL w="12700" cmpd="sng">
                      <a:noFill/>
                    </a:lnL>
                    <a:lnR w="12700" cmpd="sng">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600" b="1" kern="0" dirty="0">
                          <a:solidFill>
                            <a:schemeClr val="bg1">
                              <a:lumMod val="50000"/>
                            </a:schemeClr>
                          </a:solidFill>
                          <a:latin typeface="Verdana" panose="020B0604030504040204" pitchFamily="34" charset="0"/>
                          <a:ea typeface="Verdana" panose="020B0604030504040204" pitchFamily="34" charset="0"/>
                          <a:cs typeface="+mn-cs"/>
                        </a:rPr>
                        <a:t>539,000,000 oz AgEq</a:t>
                      </a:r>
                    </a:p>
                  </a:txBody>
                  <a:tcPr anchor="ctr">
                    <a:lnL w="12700" cmpd="sng">
                      <a:noFill/>
                    </a:lnL>
                    <a:lnR w="12700" cmpd="sng">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0194796"/>
                  </a:ext>
                </a:extLst>
              </a:tr>
              <a:tr h="6755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600" b="1" kern="0" dirty="0">
                          <a:solidFill>
                            <a:schemeClr val="bg1">
                              <a:lumMod val="50000"/>
                            </a:schemeClr>
                          </a:solidFill>
                          <a:latin typeface="Verdana" panose="020B0604030504040204" pitchFamily="34" charset="0"/>
                          <a:ea typeface="Verdana" panose="020B0604030504040204" pitchFamily="34" charset="0"/>
                          <a:cs typeface="+mn-cs"/>
                        </a:rPr>
                        <a:t>Daily Trading Volume*</a:t>
                      </a:r>
                    </a:p>
                  </a:txBody>
                  <a:tcPr anchor="ctr">
                    <a:lnL w="12700" cmpd="sng">
                      <a:noFill/>
                    </a:lnL>
                    <a:lnR w="12700" cmpd="sng">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600" b="1" kern="0" dirty="0">
                          <a:solidFill>
                            <a:schemeClr val="bg1">
                              <a:lumMod val="50000"/>
                            </a:schemeClr>
                          </a:solidFill>
                          <a:latin typeface="Verdana" panose="020B0604030504040204" pitchFamily="34" charset="0"/>
                          <a:ea typeface="Verdana" panose="020B0604030504040204" pitchFamily="34" charset="0"/>
                          <a:cs typeface="+mn-cs"/>
                        </a:rPr>
                        <a:t>A$650k / 1m Shares</a:t>
                      </a:r>
                    </a:p>
                  </a:txBody>
                  <a:tcPr anchor="ctr">
                    <a:lnL w="12700" cmpd="sng">
                      <a:noFill/>
                    </a:lnL>
                    <a:lnR w="12700" cmpd="sng">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AU" sz="1600" dirty="0">
                        <a:solidFill>
                          <a:schemeClr val="bg1">
                            <a:lumMod val="50000"/>
                          </a:schemeClr>
                        </a:solidFill>
                        <a:latin typeface="Verdana" panose="020B0604030504040204" pitchFamily="34" charset="0"/>
                        <a:ea typeface="Verdana" panose="020B0604030504040204" pitchFamily="34" charset="0"/>
                      </a:endParaRPr>
                    </a:p>
                  </a:txBody>
                  <a:tcPr anchor="ctr">
                    <a:lnL w="12700" cmpd="sng">
                      <a:noFill/>
                    </a:lnL>
                    <a:lnR w="12700" cmpd="sng">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600" b="1" kern="0" dirty="0">
                          <a:solidFill>
                            <a:schemeClr val="bg1">
                              <a:lumMod val="50000"/>
                            </a:schemeClr>
                          </a:solidFill>
                          <a:latin typeface="Verdana" panose="020B0604030504040204" pitchFamily="34" charset="0"/>
                          <a:ea typeface="Verdana" panose="020B0604030504040204" pitchFamily="34" charset="0"/>
                          <a:cs typeface="+mn-cs"/>
                        </a:rPr>
                        <a:t>A$2.21m / 1.83m Shares</a:t>
                      </a:r>
                    </a:p>
                  </a:txBody>
                  <a:tcPr anchor="ctr">
                    <a:lnL w="12700" cmpd="sng">
                      <a:noFill/>
                    </a:lnL>
                    <a:lnR w="12700" cmpd="sng">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99407257"/>
                  </a:ext>
                </a:extLst>
              </a:tr>
              <a:tr h="7261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sz="1600" b="1" kern="0" dirty="0">
                          <a:solidFill>
                            <a:schemeClr val="bg1">
                              <a:lumMod val="50000"/>
                            </a:schemeClr>
                          </a:solidFill>
                          <a:latin typeface="Verdana" panose="020B0604030504040204" pitchFamily="34" charset="0"/>
                          <a:ea typeface="Verdana" panose="020B0604030504040204" pitchFamily="34" charset="0"/>
                          <a:cs typeface="+mn-cs"/>
                        </a:rPr>
                        <a:t>Silver Price </a:t>
                      </a:r>
                    </a:p>
                  </a:txBody>
                  <a:tcPr anchor="ctr">
                    <a:lnL w="12700" cmpd="sng">
                      <a:noFill/>
                    </a:lnL>
                    <a:lnR w="12700" cmpd="sng">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600" b="1" kern="0" dirty="0">
                          <a:solidFill>
                            <a:schemeClr val="bg1">
                              <a:lumMod val="50000"/>
                            </a:schemeClr>
                          </a:solidFill>
                          <a:latin typeface="Verdana" panose="020B0604030504040204" pitchFamily="34" charset="0"/>
                          <a:ea typeface="Verdana" panose="020B0604030504040204" pitchFamily="34" charset="0"/>
                          <a:cs typeface="+mn-cs"/>
                        </a:rPr>
                        <a:t>USD $29 per oz</a:t>
                      </a:r>
                    </a:p>
                  </a:txBody>
                  <a:tcPr anchor="ctr">
                    <a:lnL w="12700" cmpd="sng">
                      <a:noFill/>
                    </a:lnL>
                    <a:lnR w="12700" cmpd="sng">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AU" sz="1600" dirty="0">
                        <a:solidFill>
                          <a:schemeClr val="bg1">
                            <a:lumMod val="50000"/>
                          </a:schemeClr>
                        </a:solidFill>
                        <a:latin typeface="Verdana" panose="020B0604030504040204" pitchFamily="34" charset="0"/>
                        <a:ea typeface="Verdana" panose="020B0604030504040204" pitchFamily="34" charset="0"/>
                      </a:endParaRPr>
                    </a:p>
                  </a:txBody>
                  <a:tcPr anchor="ctr">
                    <a:lnL w="12700" cmpd="sng">
                      <a:noFill/>
                    </a:lnL>
                    <a:lnR w="12700" cmpd="sng">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600" b="1" kern="0" dirty="0">
                          <a:solidFill>
                            <a:schemeClr val="bg1">
                              <a:lumMod val="50000"/>
                            </a:schemeClr>
                          </a:solidFill>
                          <a:latin typeface="Verdana" panose="020B0604030504040204" pitchFamily="34" charset="0"/>
                          <a:ea typeface="Verdana" panose="020B0604030504040204" pitchFamily="34" charset="0"/>
                          <a:cs typeface="+mn-cs"/>
                        </a:rPr>
                        <a:t>USD $65.68 per oz</a:t>
                      </a:r>
                    </a:p>
                  </a:txBody>
                  <a:tcPr anchor="ctr">
                    <a:lnL w="12700" cmpd="sng">
                      <a:noFill/>
                    </a:lnL>
                    <a:lnR w="12700" cmpd="sng">
                      <a:noFill/>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4099984"/>
                  </a:ext>
                </a:extLst>
              </a:tr>
              <a:tr h="387459">
                <a:tc gridSpan="4">
                  <a:txBody>
                    <a:bodyPr/>
                    <a:lstStyle/>
                    <a:p>
                      <a:r>
                        <a:rPr lang="en-GB" sz="600" i="1" dirty="0">
                          <a:solidFill>
                            <a:schemeClr val="bg1">
                              <a:lumMod val="50000"/>
                            </a:schemeClr>
                          </a:solidFill>
                          <a:latin typeface="Verdana" panose="020B0604030504040204" pitchFamily="34" charset="0"/>
                          <a:ea typeface="Verdana" panose="020B0604030504040204" pitchFamily="34" charset="0"/>
                        </a:rPr>
                        <a:t>*Average daily trading volume for May 2024 represents the average of the first six months of trading following the Company’s IPO on 15 May 2024. The September 2026 figure reflects the average daily trading volume calculated from 3 August 2026 to 31 August 2026.</a:t>
                      </a:r>
                      <a:endParaRPr lang="en-AU" sz="600" i="1" dirty="0">
                        <a:solidFill>
                          <a:schemeClr val="bg1">
                            <a:lumMod val="50000"/>
                          </a:schemeClr>
                        </a:solidFill>
                        <a:latin typeface="Verdana" panose="020B0604030504040204" pitchFamily="34" charset="0"/>
                        <a:ea typeface="Verdana" panose="020B0604030504040204" pitchFamily="34" charset="0"/>
                      </a:endParaRPr>
                    </a:p>
                  </a:txBody>
                  <a:tcPr>
                    <a:lnL w="12700" cmpd="sng">
                      <a:noFill/>
                    </a:lnL>
                    <a:lnR w="12700" cmpd="sng">
                      <a:noFill/>
                    </a:lnR>
                    <a:lnT w="12700" cap="flat" cmpd="sng" algn="ctr">
                      <a:solidFill>
                        <a:srgbClr val="FFC00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hMerge="1">
                  <a:txBody>
                    <a:bodyPr/>
                    <a:lstStyle/>
                    <a:p>
                      <a:endParaRPr lang="en-AU" dirty="0"/>
                    </a:p>
                  </a:txBody>
                  <a:tcPr>
                    <a:lnL w="12700" cmpd="sng">
                      <a:noFill/>
                    </a:lnL>
                    <a:lnR w="12700" cmpd="sng">
                      <a:noFill/>
                    </a:lnR>
                    <a:lnT w="12700" cap="flat" cmpd="sng" algn="ctr">
                      <a:solidFill>
                        <a:srgbClr val="FFC00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hMerge="1">
                  <a:txBody>
                    <a:bodyPr/>
                    <a:lstStyle/>
                    <a:p>
                      <a:endParaRPr lang="en-AU" dirty="0"/>
                    </a:p>
                  </a:txBody>
                  <a:tcPr>
                    <a:lnL w="12700" cmpd="sng">
                      <a:noFill/>
                    </a:lnL>
                    <a:lnR w="12700" cmpd="sng">
                      <a:noFill/>
                    </a:lnR>
                    <a:lnT w="12700" cap="flat" cmpd="sng" algn="ctr">
                      <a:solidFill>
                        <a:srgbClr val="FFC00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hMerge="1">
                  <a:txBody>
                    <a:bodyPr/>
                    <a:lstStyle/>
                    <a:p>
                      <a:endParaRPr lang="en-AU" dirty="0"/>
                    </a:p>
                  </a:txBody>
                  <a:tcPr>
                    <a:lnL w="12700" cmpd="sng">
                      <a:noFill/>
                    </a:lnL>
                    <a:lnR w="12700" cmpd="sng">
                      <a:noFill/>
                    </a:lnR>
                    <a:lnT w="12700" cap="flat" cmpd="sng" algn="ctr">
                      <a:solidFill>
                        <a:srgbClr val="FFC00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44791244"/>
                  </a:ext>
                </a:extLst>
              </a:tr>
            </a:tbl>
          </a:graphicData>
        </a:graphic>
      </p:graphicFrame>
      <p:sp>
        <p:nvSpPr>
          <p:cNvPr id="51" name="Arrow: Right 50">
            <a:extLst>
              <a:ext uri="{FF2B5EF4-FFF2-40B4-BE49-F238E27FC236}">
                <a16:creationId xmlns:a16="http://schemas.microsoft.com/office/drawing/2014/main" id="{FEC29A55-1D34-3C67-7DBE-37288E230791}"/>
              </a:ext>
            </a:extLst>
          </p:cNvPr>
          <p:cNvSpPr/>
          <p:nvPr/>
        </p:nvSpPr>
        <p:spPr>
          <a:xfrm>
            <a:off x="6801265" y="2418670"/>
            <a:ext cx="1368263" cy="560653"/>
          </a:xfrm>
          <a:prstGeom prst="rightArrow">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AU" sz="1600" b="1" kern="0" dirty="0">
                <a:solidFill>
                  <a:schemeClr val="tx1">
                    <a:lumMod val="65000"/>
                    <a:lumOff val="35000"/>
                  </a:schemeClr>
                </a:solidFill>
                <a:latin typeface="Verdana"/>
              </a:rPr>
              <a:t>752%</a:t>
            </a:r>
          </a:p>
        </p:txBody>
      </p:sp>
      <p:sp>
        <p:nvSpPr>
          <p:cNvPr id="52" name="Arrow: Right 51">
            <a:extLst>
              <a:ext uri="{FF2B5EF4-FFF2-40B4-BE49-F238E27FC236}">
                <a16:creationId xmlns:a16="http://schemas.microsoft.com/office/drawing/2014/main" id="{8CC5AEEF-CB24-1566-4A31-B268A3982D83}"/>
              </a:ext>
            </a:extLst>
          </p:cNvPr>
          <p:cNvSpPr/>
          <p:nvPr/>
        </p:nvSpPr>
        <p:spPr>
          <a:xfrm>
            <a:off x="6801265" y="3132043"/>
            <a:ext cx="1368263" cy="560653"/>
          </a:xfrm>
          <a:prstGeom prst="rightArrow">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AU" sz="1600" b="1" kern="0" dirty="0">
                <a:solidFill>
                  <a:schemeClr val="tx1">
                    <a:lumMod val="65000"/>
                    <a:lumOff val="35000"/>
                  </a:schemeClr>
                </a:solidFill>
                <a:latin typeface="Verdana"/>
              </a:rPr>
              <a:t>475%</a:t>
            </a:r>
          </a:p>
        </p:txBody>
      </p:sp>
      <p:sp>
        <p:nvSpPr>
          <p:cNvPr id="53" name="Arrow: Right 52">
            <a:extLst>
              <a:ext uri="{FF2B5EF4-FFF2-40B4-BE49-F238E27FC236}">
                <a16:creationId xmlns:a16="http://schemas.microsoft.com/office/drawing/2014/main" id="{A8730435-E3DB-98FD-4DB9-A57033C48A7E}"/>
              </a:ext>
            </a:extLst>
          </p:cNvPr>
          <p:cNvSpPr/>
          <p:nvPr/>
        </p:nvSpPr>
        <p:spPr>
          <a:xfrm>
            <a:off x="6801264" y="3871677"/>
            <a:ext cx="1368263" cy="560653"/>
          </a:xfrm>
          <a:prstGeom prst="rightArrow">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AU" sz="1600" b="1" kern="0" dirty="0">
                <a:solidFill>
                  <a:schemeClr val="tx1">
                    <a:lumMod val="65000"/>
                    <a:lumOff val="35000"/>
                  </a:schemeClr>
                </a:solidFill>
                <a:latin typeface="Verdana"/>
              </a:rPr>
              <a:t>85%</a:t>
            </a:r>
          </a:p>
        </p:txBody>
      </p:sp>
      <p:sp>
        <p:nvSpPr>
          <p:cNvPr id="54" name="Arrow: Right 53">
            <a:extLst>
              <a:ext uri="{FF2B5EF4-FFF2-40B4-BE49-F238E27FC236}">
                <a16:creationId xmlns:a16="http://schemas.microsoft.com/office/drawing/2014/main" id="{D8054836-DE78-2276-2DDA-A05D08652473}"/>
              </a:ext>
            </a:extLst>
          </p:cNvPr>
          <p:cNvSpPr/>
          <p:nvPr/>
        </p:nvSpPr>
        <p:spPr>
          <a:xfrm>
            <a:off x="6801265" y="4585050"/>
            <a:ext cx="1368263" cy="560653"/>
          </a:xfrm>
          <a:prstGeom prst="rightArrow">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AU" sz="1600" b="1" kern="0" dirty="0">
                <a:solidFill>
                  <a:schemeClr val="tx1">
                    <a:lumMod val="65000"/>
                    <a:lumOff val="35000"/>
                  </a:schemeClr>
                </a:solidFill>
                <a:latin typeface="Verdana"/>
              </a:rPr>
              <a:t>240%</a:t>
            </a:r>
          </a:p>
        </p:txBody>
      </p:sp>
      <p:sp>
        <p:nvSpPr>
          <p:cNvPr id="55" name="Arrow: Right 54">
            <a:extLst>
              <a:ext uri="{FF2B5EF4-FFF2-40B4-BE49-F238E27FC236}">
                <a16:creationId xmlns:a16="http://schemas.microsoft.com/office/drawing/2014/main" id="{26A58DEF-43BC-F9B3-81A8-6DE34868E7FF}"/>
              </a:ext>
            </a:extLst>
          </p:cNvPr>
          <p:cNvSpPr/>
          <p:nvPr/>
        </p:nvSpPr>
        <p:spPr>
          <a:xfrm>
            <a:off x="6801264" y="5298423"/>
            <a:ext cx="1368263" cy="560653"/>
          </a:xfrm>
          <a:prstGeom prst="rightArrow">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AU" sz="1600" b="1" kern="0" dirty="0">
                <a:solidFill>
                  <a:schemeClr val="tx1">
                    <a:lumMod val="65000"/>
                    <a:lumOff val="35000"/>
                  </a:schemeClr>
                </a:solidFill>
                <a:latin typeface="Verdana"/>
              </a:rPr>
              <a:t>126%</a:t>
            </a:r>
          </a:p>
        </p:txBody>
      </p:sp>
    </p:spTree>
    <p:extLst>
      <p:ext uri="{BB962C8B-B14F-4D97-AF65-F5344CB8AC3E}">
        <p14:creationId xmlns:p14="http://schemas.microsoft.com/office/powerpoint/2010/main" val="3382273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F1DBA-6BF2-ACE1-404C-B6E72F89A3B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28DF5B4-E52E-5894-A9BA-90754D20E1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2849"/>
            <a:ext cx="12192000" cy="1584600"/>
          </a:xfrm>
          <a:prstGeom prst="rect">
            <a:avLst/>
          </a:prstGeom>
        </p:spPr>
      </p:pic>
      <p:pic>
        <p:nvPicPr>
          <p:cNvPr id="6" name="Picture 5" descr="A logo of a company&#10;&#10;AI-generated content may be incorrect.">
            <a:extLst>
              <a:ext uri="{FF2B5EF4-FFF2-40B4-BE49-F238E27FC236}">
                <a16:creationId xmlns:a16="http://schemas.microsoft.com/office/drawing/2014/main" id="{D5C986BF-72DA-E44C-0D8E-727AAB697F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4605" y="157302"/>
            <a:ext cx="1949572" cy="787049"/>
          </a:xfrm>
          <a:prstGeom prst="rect">
            <a:avLst/>
          </a:prstGeom>
        </p:spPr>
      </p:pic>
      <p:sp>
        <p:nvSpPr>
          <p:cNvPr id="2" name="object 2">
            <a:extLst>
              <a:ext uri="{FF2B5EF4-FFF2-40B4-BE49-F238E27FC236}">
                <a16:creationId xmlns:a16="http://schemas.microsoft.com/office/drawing/2014/main" id="{062CEC84-9675-CDC9-D2E1-7DCA904AB253}"/>
              </a:ext>
            </a:extLst>
          </p:cNvPr>
          <p:cNvSpPr txBox="1">
            <a:spLocks noGrp="1"/>
          </p:cNvSpPr>
          <p:nvPr>
            <p:ph type="title"/>
          </p:nvPr>
        </p:nvSpPr>
        <p:spPr>
          <a:xfrm>
            <a:off x="365757" y="1175215"/>
            <a:ext cx="4613275" cy="382797"/>
          </a:xfrm>
          <a:prstGeom prst="rect">
            <a:avLst/>
          </a:prstGeom>
        </p:spPr>
        <p:txBody>
          <a:bodyPr vert="horz" wrap="square" lIns="0" tIns="13335" rIns="0" bIns="0" rtlCol="0">
            <a:spAutoFit/>
          </a:bodyPr>
          <a:lstStyle/>
          <a:p>
            <a:pPr marL="12700">
              <a:lnSpc>
                <a:spcPct val="100000"/>
              </a:lnSpc>
              <a:spcBef>
                <a:spcPts val="105"/>
              </a:spcBef>
            </a:pPr>
            <a:r>
              <a:rPr sz="2400" b="1" kern="0" dirty="0">
                <a:solidFill>
                  <a:schemeClr val="tx1">
                    <a:lumMod val="65000"/>
                    <a:lumOff val="35000"/>
                  </a:schemeClr>
                </a:solidFill>
                <a:latin typeface="Verdana"/>
              </a:rPr>
              <a:t>C</a:t>
            </a:r>
            <a:r>
              <a:rPr lang="en-AU" sz="2400" b="1" kern="0" dirty="0">
                <a:solidFill>
                  <a:schemeClr val="tx1">
                    <a:lumMod val="65000"/>
                    <a:lumOff val="35000"/>
                  </a:schemeClr>
                </a:solidFill>
                <a:latin typeface="Verdana"/>
              </a:rPr>
              <a:t>ORPORATE </a:t>
            </a:r>
            <a:r>
              <a:rPr sz="2400" b="1" kern="0" dirty="0">
                <a:solidFill>
                  <a:schemeClr val="tx1">
                    <a:lumMod val="65000"/>
                    <a:lumOff val="35000"/>
                  </a:schemeClr>
                </a:solidFill>
                <a:latin typeface="Verdana"/>
              </a:rPr>
              <a:t>S</a:t>
            </a:r>
            <a:r>
              <a:rPr lang="en-AU" sz="2400" b="1" kern="0" dirty="0">
                <a:solidFill>
                  <a:schemeClr val="tx1">
                    <a:lumMod val="65000"/>
                    <a:lumOff val="35000"/>
                  </a:schemeClr>
                </a:solidFill>
                <a:latin typeface="Verdana"/>
              </a:rPr>
              <a:t>UMMARY</a:t>
            </a:r>
            <a:endParaRPr sz="2400" b="1" kern="0" dirty="0">
              <a:solidFill>
                <a:schemeClr val="tx1">
                  <a:lumMod val="65000"/>
                  <a:lumOff val="35000"/>
                </a:schemeClr>
              </a:solidFill>
              <a:latin typeface="Verdana"/>
            </a:endParaRPr>
          </a:p>
        </p:txBody>
      </p:sp>
      <p:graphicFrame>
        <p:nvGraphicFramePr>
          <p:cNvPr id="24" name="Table 23">
            <a:extLst>
              <a:ext uri="{FF2B5EF4-FFF2-40B4-BE49-F238E27FC236}">
                <a16:creationId xmlns:a16="http://schemas.microsoft.com/office/drawing/2014/main" id="{ABE5B3B2-1598-7C07-D7B1-62AF6853A22D}"/>
              </a:ext>
            </a:extLst>
          </p:cNvPr>
          <p:cNvGraphicFramePr>
            <a:graphicFrameLocks noGrp="1"/>
          </p:cNvGraphicFramePr>
          <p:nvPr>
            <p:extLst>
              <p:ext uri="{D42A27DB-BD31-4B8C-83A1-F6EECF244321}">
                <p14:modId xmlns:p14="http://schemas.microsoft.com/office/powerpoint/2010/main" val="1171914742"/>
              </p:ext>
            </p:extLst>
          </p:nvPr>
        </p:nvGraphicFramePr>
        <p:xfrm>
          <a:off x="365757" y="1763718"/>
          <a:ext cx="4613275" cy="2372166"/>
        </p:xfrm>
        <a:graphic>
          <a:graphicData uri="http://schemas.openxmlformats.org/drawingml/2006/table">
            <a:tbl>
              <a:tblPr firstRow="1" bandRow="1">
                <a:tableStyleId>{2D5ABB26-0587-4C30-8999-92F81FD0307C}</a:tableStyleId>
              </a:tblPr>
              <a:tblGrid>
                <a:gridCol w="3345573">
                  <a:extLst>
                    <a:ext uri="{9D8B030D-6E8A-4147-A177-3AD203B41FA5}">
                      <a16:colId xmlns:a16="http://schemas.microsoft.com/office/drawing/2014/main" val="216305081"/>
                    </a:ext>
                  </a:extLst>
                </a:gridCol>
                <a:gridCol w="1267702">
                  <a:extLst>
                    <a:ext uri="{9D8B030D-6E8A-4147-A177-3AD203B41FA5}">
                      <a16:colId xmlns:a16="http://schemas.microsoft.com/office/drawing/2014/main" val="3385502672"/>
                    </a:ext>
                  </a:extLst>
                </a:gridCol>
              </a:tblGrid>
              <a:tr h="413766">
                <a:tc>
                  <a:txBody>
                    <a:bodyPr/>
                    <a:lstStyle/>
                    <a:p>
                      <a:pPr marL="0" algn="l" defTabSz="914400" rtl="0" eaLnBrk="1" latinLnBrk="0" hangingPunct="1"/>
                      <a:r>
                        <a:rPr lang="en-AU" sz="1200" b="1" kern="1200" dirty="0">
                          <a:solidFill>
                            <a:schemeClr val="bg1">
                              <a:lumMod val="50000"/>
                            </a:schemeClr>
                          </a:solidFill>
                          <a:latin typeface="Verdana"/>
                          <a:ea typeface="+mn-ea"/>
                          <a:cs typeface="+mn-cs"/>
                        </a:rPr>
                        <a:t>CAPTIAL STRUCTURE </a:t>
                      </a:r>
                    </a:p>
                  </a:txBody>
                  <a:tcPr anchor="ctr">
                    <a:lnB w="12700" cap="flat" cmpd="sng" algn="ctr">
                      <a:solidFill>
                        <a:srgbClr val="FFC000"/>
                      </a:solidFill>
                      <a:prstDash val="solid"/>
                      <a:round/>
                      <a:headEnd type="none" w="med" len="med"/>
                      <a:tailEnd type="none" w="med" len="med"/>
                    </a:lnB>
                  </a:tcPr>
                </a:tc>
                <a:tc>
                  <a:txBody>
                    <a:bodyPr/>
                    <a:lstStyle/>
                    <a:p>
                      <a:pPr algn="r"/>
                      <a:r>
                        <a:rPr lang="en-AU" sz="1200" b="1" kern="1200" dirty="0">
                          <a:solidFill>
                            <a:schemeClr val="bg1">
                              <a:lumMod val="50000"/>
                            </a:schemeClr>
                          </a:solidFill>
                          <a:latin typeface="Verdana"/>
                          <a:ea typeface="+mn-ea"/>
                          <a:cs typeface="+mn-cs"/>
                        </a:rPr>
                        <a:t>ASX: SS1</a:t>
                      </a:r>
                    </a:p>
                  </a:txBody>
                  <a:tcPr anchor="ctr">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391964982"/>
                  </a:ext>
                </a:extLst>
              </a:tr>
              <a:tr h="489600">
                <a:tc>
                  <a:txBody>
                    <a:bodyPr/>
                    <a:lstStyle/>
                    <a:p>
                      <a:pPr marL="0" algn="l" defTabSz="914400" rtl="0" eaLnBrk="1" latinLnBrk="0" hangingPunct="1"/>
                      <a:r>
                        <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Existing Shares on Issue</a:t>
                      </a:r>
                    </a:p>
                  </a:txBody>
                  <a:tcPr anchor="ct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algn="r" defTabSz="914400" rtl="0" eaLnBrk="1" latinLnBrk="0" hangingPunct="1"/>
                      <a:r>
                        <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185.5m</a:t>
                      </a:r>
                    </a:p>
                  </a:txBody>
                  <a:tcPr anchor="ct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188211996"/>
                  </a:ext>
                </a:extLst>
              </a:tr>
              <a:tr h="489600">
                <a:tc>
                  <a:txBody>
                    <a:bodyPr/>
                    <a:lstStyle/>
                    <a:p>
                      <a:pPr marL="0" algn="l" defTabSz="914400" rtl="0" eaLnBrk="1" latinLnBrk="0" hangingPunct="1"/>
                      <a:r>
                        <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Market Capitalisation (price 7/09 $1.15)</a:t>
                      </a:r>
                    </a:p>
                  </a:txBody>
                  <a:tcPr anchor="ct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algn="r" defTabSz="914400" rtl="0" eaLnBrk="1" latinLnBrk="0" hangingPunct="1"/>
                      <a:r>
                        <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A$213m</a:t>
                      </a:r>
                    </a:p>
                  </a:txBody>
                  <a:tcPr anchor="ct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754772116"/>
                  </a:ext>
                </a:extLst>
              </a:tr>
              <a:tr h="489600">
                <a:tc>
                  <a:txBody>
                    <a:bodyPr/>
                    <a:lstStyle/>
                    <a:p>
                      <a:r>
                        <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Cash (As at 30-Jun-26)</a:t>
                      </a:r>
                    </a:p>
                  </a:txBody>
                  <a:tcPr anchor="ct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algn="r" defTabSz="914400" rtl="0" eaLnBrk="1" latinLnBrk="0" hangingPunct="1"/>
                      <a:r>
                        <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A$23m</a:t>
                      </a:r>
                    </a:p>
                  </a:txBody>
                  <a:tcPr anchor="ct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3124482878"/>
                  </a:ext>
                </a:extLst>
              </a:tr>
              <a:tr h="489600">
                <a:tc>
                  <a:txBody>
                    <a:bodyPr/>
                    <a:lstStyle/>
                    <a:p>
                      <a:r>
                        <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Enterprise Value (EV)</a:t>
                      </a:r>
                    </a:p>
                  </a:txBody>
                  <a:tcPr anchor="ct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algn="r" defTabSz="914400" rtl="0" eaLnBrk="1" latinLnBrk="0" hangingPunct="1"/>
                      <a:r>
                        <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A$190m</a:t>
                      </a:r>
                    </a:p>
                  </a:txBody>
                  <a:tcPr anchor="ct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269558891"/>
                  </a:ext>
                </a:extLst>
              </a:tr>
            </a:tbl>
          </a:graphicData>
        </a:graphic>
      </p:graphicFrame>
      <p:graphicFrame>
        <p:nvGraphicFramePr>
          <p:cNvPr id="25" name="Table 24">
            <a:extLst>
              <a:ext uri="{FF2B5EF4-FFF2-40B4-BE49-F238E27FC236}">
                <a16:creationId xmlns:a16="http://schemas.microsoft.com/office/drawing/2014/main" id="{7C69AC26-06F5-F26B-B6CD-8ADDABA0E569}"/>
              </a:ext>
            </a:extLst>
          </p:cNvPr>
          <p:cNvGraphicFramePr>
            <a:graphicFrameLocks noGrp="1"/>
          </p:cNvGraphicFramePr>
          <p:nvPr>
            <p:extLst>
              <p:ext uri="{D42A27DB-BD31-4B8C-83A1-F6EECF244321}">
                <p14:modId xmlns:p14="http://schemas.microsoft.com/office/powerpoint/2010/main" val="2472486280"/>
              </p:ext>
            </p:extLst>
          </p:nvPr>
        </p:nvGraphicFramePr>
        <p:xfrm>
          <a:off x="365757" y="4161393"/>
          <a:ext cx="4613275" cy="873857"/>
        </p:xfrm>
        <a:graphic>
          <a:graphicData uri="http://schemas.openxmlformats.org/drawingml/2006/table">
            <a:tbl>
              <a:tblPr firstRow="1" bandRow="1">
                <a:tableStyleId>{2D5ABB26-0587-4C30-8999-92F81FD0307C}</a:tableStyleId>
              </a:tblPr>
              <a:tblGrid>
                <a:gridCol w="3561095">
                  <a:extLst>
                    <a:ext uri="{9D8B030D-6E8A-4147-A177-3AD203B41FA5}">
                      <a16:colId xmlns:a16="http://schemas.microsoft.com/office/drawing/2014/main" val="216305081"/>
                    </a:ext>
                  </a:extLst>
                </a:gridCol>
                <a:gridCol w="1052180">
                  <a:extLst>
                    <a:ext uri="{9D8B030D-6E8A-4147-A177-3AD203B41FA5}">
                      <a16:colId xmlns:a16="http://schemas.microsoft.com/office/drawing/2014/main" val="3385502672"/>
                    </a:ext>
                  </a:extLst>
                </a:gridCol>
              </a:tblGrid>
              <a:tr h="377235">
                <a:tc>
                  <a:txBody>
                    <a:bodyPr/>
                    <a:lstStyle/>
                    <a:p>
                      <a:pPr marL="0" algn="l" defTabSz="914400" rtl="0" eaLnBrk="1" latinLnBrk="0" hangingPunct="1"/>
                      <a:r>
                        <a:rPr lang="en-AU" sz="1200" b="1" kern="1200" dirty="0">
                          <a:solidFill>
                            <a:schemeClr val="bg1">
                              <a:lumMod val="50000"/>
                            </a:schemeClr>
                          </a:solidFill>
                          <a:latin typeface="Verdana"/>
                          <a:ea typeface="+mn-ea"/>
                          <a:cs typeface="+mn-cs"/>
                        </a:rPr>
                        <a:t>MAJOR SHAREHOLDERS</a:t>
                      </a:r>
                      <a:endParaRPr lang="en-AU" sz="1200" kern="1200" dirty="0">
                        <a:solidFill>
                          <a:schemeClr val="bg1">
                            <a:lumMod val="50000"/>
                          </a:schemeClr>
                        </a:solidFill>
                        <a:highlight>
                          <a:srgbClr val="FFFF00"/>
                        </a:highlight>
                        <a:latin typeface="Verdana" panose="020B0604030504040204" pitchFamily="34" charset="0"/>
                        <a:ea typeface="Verdana" panose="020B0604030504040204" pitchFamily="34" charset="0"/>
                        <a:cs typeface="Open Sans" panose="020B0606030504020204" pitchFamily="34" charset="0"/>
                      </a:endParaRPr>
                    </a:p>
                  </a:txBody>
                  <a:tcPr>
                    <a:lnB w="12700" cap="flat" cmpd="sng" algn="ctr">
                      <a:solidFill>
                        <a:srgbClr val="FFC000"/>
                      </a:solidFill>
                      <a:prstDash val="solid"/>
                      <a:round/>
                      <a:headEnd type="none" w="med" len="med"/>
                      <a:tailEnd type="none" w="med" len="med"/>
                    </a:lnB>
                  </a:tcPr>
                </a:tc>
                <a:tc>
                  <a:txBody>
                    <a:bodyPr/>
                    <a:lstStyle/>
                    <a:p>
                      <a:pPr algn="r"/>
                      <a:endParaRPr lang="en-AU" sz="1000" b="1" kern="1200" dirty="0">
                        <a:solidFill>
                          <a:schemeClr val="bg1">
                            <a:lumMod val="50000"/>
                          </a:schemeClr>
                        </a:solidFill>
                        <a:latin typeface="Verdana"/>
                        <a:ea typeface="+mn-ea"/>
                        <a:cs typeface="+mn-cs"/>
                      </a:endParaRPr>
                    </a:p>
                  </a:txBody>
                  <a:tcPr>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391964982"/>
                  </a:ext>
                </a:extLst>
              </a:tr>
              <a:tr h="496622">
                <a:tc>
                  <a:txBody>
                    <a:bodyPr/>
                    <a:lstStyle/>
                    <a:p>
                      <a:pPr marL="0" algn="l" defTabSz="914400" rtl="0" eaLnBrk="1" latinLnBrk="0" hangingPunct="1"/>
                      <a:r>
                        <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Board, Management and Advisors</a:t>
                      </a:r>
                    </a:p>
                  </a:txBody>
                  <a:tcPr anchor="ct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algn="r" defTabSz="914400" rtl="0" eaLnBrk="1" latinLnBrk="0" hangingPunct="1"/>
                      <a:r>
                        <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~24%</a:t>
                      </a:r>
                    </a:p>
                  </a:txBody>
                  <a:tcPr anchor="ct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3189441407"/>
                  </a:ext>
                </a:extLst>
              </a:tr>
            </a:tbl>
          </a:graphicData>
        </a:graphic>
      </p:graphicFrame>
      <p:sp>
        <p:nvSpPr>
          <p:cNvPr id="3" name="object 4">
            <a:extLst>
              <a:ext uri="{FF2B5EF4-FFF2-40B4-BE49-F238E27FC236}">
                <a16:creationId xmlns:a16="http://schemas.microsoft.com/office/drawing/2014/main" id="{070F6958-78EA-78CA-7A61-56CDFA300A6F}"/>
              </a:ext>
            </a:extLst>
          </p:cNvPr>
          <p:cNvSpPr txBox="1"/>
          <p:nvPr/>
        </p:nvSpPr>
        <p:spPr>
          <a:xfrm>
            <a:off x="11727306" y="6464604"/>
            <a:ext cx="90805" cy="135935"/>
          </a:xfrm>
          <a:prstGeom prst="rect">
            <a:avLst/>
          </a:prstGeom>
        </p:spPr>
        <p:txBody>
          <a:bodyPr vert="horz" wrap="square" lIns="0" tIns="12700" rIns="0" bIns="0" rtlCol="0">
            <a:spAutoFit/>
          </a:bodyPr>
          <a:lstStyle/>
          <a:p>
            <a:pPr marL="12700">
              <a:lnSpc>
                <a:spcPct val="100000"/>
              </a:lnSpc>
              <a:spcBef>
                <a:spcPts val="100"/>
              </a:spcBef>
            </a:pPr>
            <a:r>
              <a:rPr lang="en-AU" sz="800" dirty="0">
                <a:solidFill>
                  <a:schemeClr val="bg1">
                    <a:lumMod val="50000"/>
                  </a:schemeClr>
                </a:solidFill>
                <a:latin typeface="Verdana"/>
                <a:cs typeface="Verdana"/>
              </a:rPr>
              <a:t>5</a:t>
            </a:r>
            <a:endParaRPr sz="800" dirty="0">
              <a:solidFill>
                <a:schemeClr val="bg1">
                  <a:lumMod val="50000"/>
                </a:schemeClr>
              </a:solidFill>
              <a:latin typeface="Verdana"/>
              <a:cs typeface="Verdana"/>
            </a:endParaRPr>
          </a:p>
        </p:txBody>
      </p:sp>
      <p:graphicFrame>
        <p:nvGraphicFramePr>
          <p:cNvPr id="7" name="Table 6">
            <a:extLst>
              <a:ext uri="{FF2B5EF4-FFF2-40B4-BE49-F238E27FC236}">
                <a16:creationId xmlns:a16="http://schemas.microsoft.com/office/drawing/2014/main" id="{85B39BBF-D8D3-00D9-ACF6-EA15090984D8}"/>
              </a:ext>
            </a:extLst>
          </p:cNvPr>
          <p:cNvGraphicFramePr>
            <a:graphicFrameLocks noGrp="1"/>
          </p:cNvGraphicFramePr>
          <p:nvPr>
            <p:extLst>
              <p:ext uri="{D42A27DB-BD31-4B8C-83A1-F6EECF244321}">
                <p14:modId xmlns:p14="http://schemas.microsoft.com/office/powerpoint/2010/main" val="1577757757"/>
              </p:ext>
            </p:extLst>
          </p:nvPr>
        </p:nvGraphicFramePr>
        <p:xfrm>
          <a:off x="5137658" y="1763718"/>
          <a:ext cx="6896382" cy="4603487"/>
        </p:xfrm>
        <a:graphic>
          <a:graphicData uri="http://schemas.openxmlformats.org/drawingml/2006/table">
            <a:tbl>
              <a:tblPr firstRow="1" bandRow="1">
                <a:tableStyleId>{2D5ABB26-0587-4C30-8999-92F81FD0307C}</a:tableStyleId>
              </a:tblPr>
              <a:tblGrid>
                <a:gridCol w="1549328">
                  <a:extLst>
                    <a:ext uri="{9D8B030D-6E8A-4147-A177-3AD203B41FA5}">
                      <a16:colId xmlns:a16="http://schemas.microsoft.com/office/drawing/2014/main" val="602789616"/>
                    </a:ext>
                  </a:extLst>
                </a:gridCol>
                <a:gridCol w="1939896">
                  <a:extLst>
                    <a:ext uri="{9D8B030D-6E8A-4147-A177-3AD203B41FA5}">
                      <a16:colId xmlns:a16="http://schemas.microsoft.com/office/drawing/2014/main" val="1714690409"/>
                    </a:ext>
                  </a:extLst>
                </a:gridCol>
                <a:gridCol w="1404820">
                  <a:extLst>
                    <a:ext uri="{9D8B030D-6E8A-4147-A177-3AD203B41FA5}">
                      <a16:colId xmlns:a16="http://schemas.microsoft.com/office/drawing/2014/main" val="2299189093"/>
                    </a:ext>
                  </a:extLst>
                </a:gridCol>
                <a:gridCol w="2002338">
                  <a:extLst>
                    <a:ext uri="{9D8B030D-6E8A-4147-A177-3AD203B41FA5}">
                      <a16:colId xmlns:a16="http://schemas.microsoft.com/office/drawing/2014/main" val="74539981"/>
                    </a:ext>
                  </a:extLst>
                </a:gridCol>
              </a:tblGrid>
              <a:tr h="401572">
                <a:tc gridSpan="4">
                  <a:txBody>
                    <a:bodyPr/>
                    <a:lstStyle/>
                    <a:p>
                      <a:pPr marL="0" algn="l" defTabSz="914400" rtl="0" eaLnBrk="1" latinLnBrk="0" hangingPunct="1"/>
                      <a:r>
                        <a:rPr lang="en-AU" sz="1200" b="1" kern="1200" dirty="0">
                          <a:solidFill>
                            <a:schemeClr val="bg1">
                              <a:lumMod val="50000"/>
                            </a:schemeClr>
                          </a:solidFill>
                          <a:latin typeface="Verdana"/>
                          <a:ea typeface="+mn-ea"/>
                          <a:cs typeface="+mn-cs"/>
                        </a:rPr>
                        <a:t>BOARD, MANAGEMENT AND ADVISORS</a:t>
                      </a:r>
                    </a:p>
                  </a:txBody>
                  <a:tcPr anchor="ctr">
                    <a:lnB w="12700" cap="flat" cmpd="sng" algn="ctr">
                      <a:solidFill>
                        <a:srgbClr val="FFC000"/>
                      </a:solidFill>
                      <a:prstDash val="solid"/>
                      <a:round/>
                      <a:headEnd type="none" w="med" len="med"/>
                      <a:tailEnd type="none" w="med" len="med"/>
                    </a:lnB>
                  </a:tcPr>
                </a:tc>
                <a:tc hMerge="1">
                  <a:txBody>
                    <a:bodyPr/>
                    <a:lstStyle/>
                    <a:p>
                      <a:pPr algn="r"/>
                      <a:endParaRPr lang="en-AU" sz="1000" b="1" kern="1200" dirty="0">
                        <a:solidFill>
                          <a:schemeClr val="bg1">
                            <a:lumMod val="50000"/>
                          </a:schemeClr>
                        </a:solidFill>
                        <a:latin typeface="Verdana"/>
                        <a:ea typeface="+mn-ea"/>
                        <a:cs typeface="+mn-cs"/>
                      </a:endParaRPr>
                    </a:p>
                  </a:txBody>
                  <a:tcPr>
                    <a:lnB w="12700" cap="flat" cmpd="sng" algn="ctr">
                      <a:solidFill>
                        <a:srgbClr val="FFC000"/>
                      </a:solidFill>
                      <a:prstDash val="solid"/>
                      <a:round/>
                      <a:headEnd type="none" w="med" len="med"/>
                      <a:tailEnd type="none" w="med" len="med"/>
                    </a:lnB>
                  </a:tcPr>
                </a:tc>
                <a:tc hMerge="1">
                  <a:txBody>
                    <a:bodyPr/>
                    <a:lstStyle/>
                    <a:p>
                      <a:pPr algn="r"/>
                      <a:endParaRPr lang="en-AU" sz="1000" b="1" kern="1200" dirty="0">
                        <a:solidFill>
                          <a:schemeClr val="bg1">
                            <a:lumMod val="50000"/>
                          </a:schemeClr>
                        </a:solidFill>
                        <a:latin typeface="Verdana"/>
                        <a:ea typeface="+mn-ea"/>
                        <a:cs typeface="+mn-cs"/>
                      </a:endParaRPr>
                    </a:p>
                  </a:txBody>
                  <a:tcPr anchor="ctr">
                    <a:lnB w="12700" cap="flat" cmpd="sng" algn="ctr">
                      <a:solidFill>
                        <a:srgbClr val="FFC000"/>
                      </a:solidFill>
                      <a:prstDash val="solid"/>
                      <a:round/>
                      <a:headEnd type="none" w="med" len="med"/>
                      <a:tailEnd type="none" w="med" len="med"/>
                    </a:lnB>
                  </a:tcPr>
                </a:tc>
                <a:tc hMerge="1">
                  <a:txBody>
                    <a:bodyPr/>
                    <a:lstStyle/>
                    <a:p>
                      <a:pPr algn="r"/>
                      <a:endParaRPr lang="en-AU" sz="1000" b="1" kern="1200" dirty="0">
                        <a:solidFill>
                          <a:schemeClr val="bg1">
                            <a:lumMod val="50000"/>
                          </a:schemeClr>
                        </a:solidFill>
                        <a:latin typeface="Verdana"/>
                        <a:ea typeface="+mn-ea"/>
                        <a:cs typeface="+mn-cs"/>
                      </a:endParaRPr>
                    </a:p>
                  </a:txBody>
                  <a:tcPr anchor="ctr">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722699212"/>
                  </a:ext>
                </a:extLst>
              </a:tr>
              <a:tr h="1497410">
                <a:tc>
                  <a:txBody>
                    <a:bodyPr/>
                    <a:lstStyle/>
                    <a:p>
                      <a:pPr marL="0" algn="l" defTabSz="914400" rtl="0" eaLnBrk="1" latinLnBrk="0" hangingPunct="1"/>
                      <a:endPar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0" algn="l" defTabSz="914400" rtl="0" eaLnBrk="1" latinLnBrk="0" hangingPunct="1"/>
                      <a:endPar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0" algn="l" defTabSz="914400" rtl="0" eaLnBrk="1" latinLnBrk="0" hangingPunct="1"/>
                      <a:endPar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0" algn="l" defTabSz="914400" rtl="0" eaLnBrk="1" latinLnBrk="0" hangingPunct="1"/>
                      <a:endPar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0" algn="l" defTabSz="914400" rtl="0" eaLnBrk="1" latinLnBrk="0" hangingPunct="1"/>
                      <a:endPar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0" algn="l" defTabSz="914400" rtl="0" eaLnBrk="1" latinLnBrk="0" hangingPunct="1"/>
                      <a:endPar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0" algn="l" defTabSz="914400" rtl="0" eaLnBrk="1" latinLnBrk="0" hangingPunct="1"/>
                      <a:endPar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txBody>
                  <a:tcP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endParaRPr lang="en-AU" sz="6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r>
                        <a:rPr lang="en-AU" sz="7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Andrew Dornan</a:t>
                      </a:r>
                    </a:p>
                    <a:p>
                      <a:r>
                        <a:rPr lang="en-AU" sz="700" b="1" dirty="0">
                          <a:solidFill>
                            <a:srgbClr val="FFC000"/>
                          </a:solidFill>
                          <a:latin typeface="Verdana" panose="020B0604030504040204" pitchFamily="34" charset="0"/>
                          <a:ea typeface="Verdana" panose="020B0604030504040204" pitchFamily="34" charset="0"/>
                          <a:cs typeface="Open Sans" panose="020B0606030504020204" pitchFamily="34" charset="0"/>
                        </a:rPr>
                        <a:t>Managing Director</a:t>
                      </a:r>
                    </a:p>
                    <a:p>
                      <a:endParaRPr lang="en-AU" sz="600" b="1" dirty="0">
                        <a:solidFill>
                          <a:srgbClr val="FFC000"/>
                        </a:solidFill>
                        <a:latin typeface="Verdana" panose="020B0604030504040204" pitchFamily="34" charset="0"/>
                        <a:ea typeface="Verdana" panose="020B0604030504040204" pitchFamily="34" charset="0"/>
                        <a:cs typeface="Open Sans" panose="020B0606030504020204" pitchFamily="34" charset="0"/>
                      </a:endParaRPr>
                    </a:p>
                    <a:p>
                      <a:pPr algn="just"/>
                      <a:r>
                        <a:rPr lang="en-GB" sz="6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Andrew is a seasoned mining executive with 20+ years in exploration and project development. As co-founder of Sun Silver, he identified silver’s growing supply deficit and led the Maverick Silver acquisition. </a:t>
                      </a:r>
                    </a:p>
                    <a:p>
                      <a:pPr algn="just"/>
                      <a:endParaRPr lang="en-GB" sz="6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algn="just"/>
                      <a:r>
                        <a:rPr lang="en-GB" sz="6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Previously held senior roles at Newmont, Rio Tinto, Fortescue and Pilbara Minerals advancing projects from exploration to operations.</a:t>
                      </a:r>
                    </a:p>
                    <a:p>
                      <a:pPr algn="just"/>
                      <a:endParaRPr lang="en-AU" sz="6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txBody>
                  <a:tcPr anchor="ct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algn="r" defTabSz="914400" rtl="0" eaLnBrk="1" latinLnBrk="0" hangingPunct="1"/>
                      <a:endPar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txBody>
                  <a:tcP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just"/>
                      <a:endParaRPr lang="en-AU" sz="6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algn="just"/>
                      <a:r>
                        <a:rPr lang="en-AU" sz="7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Shaun Hardcastle</a:t>
                      </a:r>
                    </a:p>
                    <a:p>
                      <a:pPr algn="just"/>
                      <a:r>
                        <a:rPr lang="en-AU" sz="700" b="1" dirty="0">
                          <a:solidFill>
                            <a:srgbClr val="FFC000"/>
                          </a:solidFill>
                          <a:latin typeface="Verdana" panose="020B0604030504040204" pitchFamily="34" charset="0"/>
                          <a:ea typeface="Verdana" panose="020B0604030504040204" pitchFamily="34" charset="0"/>
                          <a:cs typeface="Open Sans" panose="020B0606030504020204" pitchFamily="34" charset="0"/>
                        </a:rPr>
                        <a:t>Non-Executive Chair</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6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6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Shaun has a distinguished legal career spanning 20 years, with experience across corporate, commercial and securities law as well as non-executive director roles across various ASX-listed companies.</a:t>
                      </a:r>
                      <a:br>
                        <a:rPr lang="en-GB" sz="6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br>
                      <a:br>
                        <a:rPr lang="en-GB" sz="6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br>
                      <a:r>
                        <a:rPr lang="en-GB" sz="6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Shaun is currently a Partner and the Head of Corporate for the national law firm Hamilton Locke. </a:t>
                      </a:r>
                      <a:endParaRPr lang="en-AU" sz="600" dirty="0">
                        <a:latin typeface="Verdana" panose="020B0604030504040204" pitchFamily="34" charset="0"/>
                        <a:ea typeface="Verdana" panose="020B0604030504040204" pitchFamily="34" charset="0"/>
                      </a:endParaRPr>
                    </a:p>
                  </a:txBody>
                  <a:tcP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2019913870"/>
                  </a:ext>
                </a:extLst>
              </a:tr>
              <a:tr h="1375172">
                <a:tc>
                  <a:txBody>
                    <a:bodyPr/>
                    <a:lstStyle/>
                    <a:p>
                      <a:pPr marL="0" algn="l" defTabSz="914400" rtl="0" eaLnBrk="1" latinLnBrk="0" hangingPunct="1"/>
                      <a:endPar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0" algn="l" defTabSz="914400" rtl="0" eaLnBrk="1" latinLnBrk="0" hangingPunct="1"/>
                      <a:endPar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0" algn="l" defTabSz="914400" rtl="0" eaLnBrk="1" latinLnBrk="0" hangingPunct="1"/>
                      <a:endPar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0" algn="l" defTabSz="914400" rtl="0" eaLnBrk="1" latinLnBrk="0" hangingPunct="1"/>
                      <a:endPar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0" algn="l" defTabSz="914400" rtl="0" eaLnBrk="1" latinLnBrk="0" hangingPunct="1"/>
                      <a:endPar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0" algn="l" defTabSz="914400" rtl="0" eaLnBrk="1" latinLnBrk="0" hangingPunct="1"/>
                      <a:endPar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txBody>
                  <a:tcP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algn="r" defTabSz="914400" rtl="0" eaLnBrk="1" latinLnBrk="0" hangingPunct="1"/>
                      <a:endParaRPr lang="en-AU" sz="6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endParaRPr lang="en-AU" sz="6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r>
                        <a:rPr lang="en-AU" sz="7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Dean Ercegovic</a:t>
                      </a:r>
                    </a:p>
                    <a:p>
                      <a:r>
                        <a:rPr lang="en-AU" sz="700" b="1" dirty="0">
                          <a:solidFill>
                            <a:srgbClr val="FFC000"/>
                          </a:solidFill>
                          <a:latin typeface="Verdana" panose="020B0604030504040204" pitchFamily="34" charset="0"/>
                          <a:ea typeface="Verdana" panose="020B0604030504040204" pitchFamily="34" charset="0"/>
                          <a:cs typeface="Open Sans" panose="020B0606030504020204" pitchFamily="34" charset="0"/>
                        </a:rPr>
                        <a:t>Non-Executive Director</a:t>
                      </a:r>
                    </a:p>
                    <a:p>
                      <a:endParaRPr lang="en-AU" sz="600" b="1" dirty="0">
                        <a:solidFill>
                          <a:srgbClr val="FFC000"/>
                        </a:solidFill>
                        <a:latin typeface="Verdana" panose="020B0604030504040204" pitchFamily="34" charset="0"/>
                        <a:ea typeface="Verdana" panose="020B0604030504040204" pitchFamily="34" charset="0"/>
                        <a:cs typeface="Open Sans" panose="020B0606030504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6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Founding Director and Chief Operating Officer of Primero Group. Primero operates in multiple regions globally (including North America) and is an industry leader in the design, construction and operations of mineral processing facilities.</a:t>
                      </a:r>
                      <a:endParaRPr lang="en-AU" sz="6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AU" sz="6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txBody>
                  <a:tcP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algn="r" defTabSz="914400" rtl="0" eaLnBrk="1" latinLnBrk="0" hangingPunct="1"/>
                      <a:endPar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txBody>
                  <a:tcP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endParaRPr lang="en-AU" sz="6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endParaRPr lang="en-AU" sz="6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r>
                        <a:rPr lang="en-AU" sz="7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Nathan Marr</a:t>
                      </a:r>
                    </a:p>
                    <a:p>
                      <a:r>
                        <a:rPr lang="en-AU" sz="700" b="1" dirty="0">
                          <a:solidFill>
                            <a:srgbClr val="FFC000"/>
                          </a:solidFill>
                          <a:latin typeface="Verdana" panose="020B0604030504040204" pitchFamily="34" charset="0"/>
                          <a:ea typeface="Verdana" panose="020B0604030504040204" pitchFamily="34" charset="0"/>
                          <a:cs typeface="Open Sans" panose="020B0606030504020204" pitchFamily="34" charset="0"/>
                        </a:rPr>
                        <a:t>Non-Executive Director</a:t>
                      </a:r>
                    </a:p>
                    <a:p>
                      <a:endParaRPr lang="en-AU" sz="600" b="1" dirty="0">
                        <a:solidFill>
                          <a:srgbClr val="FFC000"/>
                        </a:solidFill>
                        <a:latin typeface="Verdana" panose="020B0604030504040204" pitchFamily="34" charset="0"/>
                        <a:ea typeface="Verdana" panose="020B0604030504040204" pitchFamily="34" charset="0"/>
                        <a:cs typeface="Open Sans" panose="020B0606030504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6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Nathan is a qualified metallurgist who has over 20 years’ experience in the mining industry. Nathan has project managed and delivered over 10 operating plants in various commodities.</a:t>
                      </a:r>
                      <a:endParaRPr lang="en-AU" sz="6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endParaRPr lang="en-AU" sz="600" dirty="0">
                        <a:latin typeface="Verdana" panose="020B0604030504040204" pitchFamily="34" charset="0"/>
                        <a:ea typeface="Verdana" panose="020B0604030504040204" pitchFamily="34" charset="0"/>
                      </a:endParaRPr>
                    </a:p>
                  </a:txBody>
                  <a:tcP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728672229"/>
                  </a:ext>
                </a:extLst>
              </a:tr>
              <a:tr h="1329333">
                <a:tc>
                  <a:txBody>
                    <a:bodyPr/>
                    <a:lstStyle/>
                    <a:p>
                      <a:pPr marL="0" algn="l" defTabSz="914400" rtl="0" eaLnBrk="1" latinLnBrk="0" hangingPunct="1"/>
                      <a:endParaRPr lang="en-AU" sz="1000" kern="1200" dirty="0">
                        <a:solidFill>
                          <a:schemeClr val="bg1">
                            <a:lumMod val="50000"/>
                          </a:schemeClr>
                        </a:solidFill>
                        <a:highlight>
                          <a:srgbClr val="FFFF00"/>
                        </a:highlight>
                        <a:latin typeface="Verdana" panose="020B0604030504040204" pitchFamily="34" charset="0"/>
                        <a:ea typeface="Verdana" panose="020B0604030504040204" pitchFamily="34" charset="0"/>
                        <a:cs typeface="Open Sans" panose="020B0606030504020204" pitchFamily="34" charset="0"/>
                      </a:endParaRPr>
                    </a:p>
                    <a:p>
                      <a:pPr marL="0" algn="l" defTabSz="914400" rtl="0" eaLnBrk="1" latinLnBrk="0" hangingPunct="1"/>
                      <a:endParaRPr lang="en-AU" sz="1000" kern="1200" dirty="0">
                        <a:solidFill>
                          <a:schemeClr val="bg1">
                            <a:lumMod val="50000"/>
                          </a:schemeClr>
                        </a:solidFill>
                        <a:highlight>
                          <a:srgbClr val="FFFF00"/>
                        </a:highlight>
                        <a:latin typeface="Verdana" panose="020B0604030504040204" pitchFamily="34" charset="0"/>
                        <a:ea typeface="Verdana" panose="020B0604030504040204" pitchFamily="34" charset="0"/>
                        <a:cs typeface="Open Sans" panose="020B0606030504020204" pitchFamily="34" charset="0"/>
                      </a:endParaRPr>
                    </a:p>
                    <a:p>
                      <a:pPr marL="0" algn="l" defTabSz="914400" rtl="0" eaLnBrk="1" latinLnBrk="0" hangingPunct="1"/>
                      <a:endParaRPr lang="en-AU" sz="1000" kern="1200" dirty="0">
                        <a:solidFill>
                          <a:schemeClr val="bg1">
                            <a:lumMod val="50000"/>
                          </a:schemeClr>
                        </a:solidFill>
                        <a:highlight>
                          <a:srgbClr val="FFFF00"/>
                        </a:highlight>
                        <a:latin typeface="Verdana" panose="020B0604030504040204" pitchFamily="34" charset="0"/>
                        <a:ea typeface="Verdana" panose="020B0604030504040204" pitchFamily="34" charset="0"/>
                        <a:cs typeface="Open Sans" panose="020B0606030504020204" pitchFamily="34" charset="0"/>
                      </a:endParaRPr>
                    </a:p>
                    <a:p>
                      <a:pPr marL="0" algn="l" defTabSz="914400" rtl="0" eaLnBrk="1" latinLnBrk="0" hangingPunct="1"/>
                      <a:endParaRPr lang="en-AU" sz="1000" kern="1200" dirty="0">
                        <a:solidFill>
                          <a:schemeClr val="bg1">
                            <a:lumMod val="50000"/>
                          </a:schemeClr>
                        </a:solidFill>
                        <a:highlight>
                          <a:srgbClr val="FFFF00"/>
                        </a:highlight>
                        <a:latin typeface="Verdana" panose="020B0604030504040204" pitchFamily="34" charset="0"/>
                        <a:ea typeface="Verdana" panose="020B0604030504040204" pitchFamily="34" charset="0"/>
                        <a:cs typeface="Open Sans" panose="020B0606030504020204" pitchFamily="34" charset="0"/>
                      </a:endParaRPr>
                    </a:p>
                    <a:p>
                      <a:pPr marL="0" algn="l" defTabSz="914400" rtl="0" eaLnBrk="1" latinLnBrk="0" hangingPunct="1"/>
                      <a:endParaRPr lang="en-AU" sz="1000" kern="1200" dirty="0">
                        <a:solidFill>
                          <a:schemeClr val="bg1">
                            <a:lumMod val="50000"/>
                          </a:schemeClr>
                        </a:solidFill>
                        <a:highlight>
                          <a:srgbClr val="FFFF00"/>
                        </a:highlight>
                        <a:latin typeface="Verdana" panose="020B0604030504040204" pitchFamily="34" charset="0"/>
                        <a:ea typeface="Verdana" panose="020B0604030504040204" pitchFamily="34" charset="0"/>
                        <a:cs typeface="Open Sans" panose="020B0606030504020204" pitchFamily="34" charset="0"/>
                      </a:endParaRPr>
                    </a:p>
                    <a:p>
                      <a:pPr marL="0" algn="l" defTabSz="914400" rtl="0" eaLnBrk="1" latinLnBrk="0" hangingPunct="1"/>
                      <a:endParaRPr lang="en-AU" sz="1000" kern="1200" dirty="0">
                        <a:solidFill>
                          <a:schemeClr val="bg1">
                            <a:lumMod val="50000"/>
                          </a:schemeClr>
                        </a:solidFill>
                        <a:highlight>
                          <a:srgbClr val="FFFF00"/>
                        </a:highlight>
                        <a:latin typeface="Verdana" panose="020B0604030504040204" pitchFamily="34" charset="0"/>
                        <a:ea typeface="Verdana" panose="020B0604030504040204" pitchFamily="34" charset="0"/>
                        <a:cs typeface="Open Sans" panose="020B0606030504020204" pitchFamily="34" charset="0"/>
                      </a:endParaRPr>
                    </a:p>
                    <a:p>
                      <a:pPr marL="0" algn="l" defTabSz="914400" rtl="0" eaLnBrk="1" latinLnBrk="0" hangingPunct="1"/>
                      <a:endParaRPr lang="en-AU" sz="600" kern="1200" dirty="0">
                        <a:solidFill>
                          <a:schemeClr val="bg1">
                            <a:lumMod val="50000"/>
                          </a:schemeClr>
                        </a:solidFill>
                        <a:highlight>
                          <a:srgbClr val="FFFF00"/>
                        </a:highlight>
                        <a:latin typeface="Verdana" panose="020B0604030504040204" pitchFamily="34" charset="0"/>
                        <a:ea typeface="Verdana" panose="020B0604030504040204" pitchFamily="34" charset="0"/>
                        <a:cs typeface="Open Sans" panose="020B0606030504020204" pitchFamily="34" charset="0"/>
                      </a:endParaRPr>
                    </a:p>
                    <a:p>
                      <a:pPr marL="0" algn="l" defTabSz="914400" rtl="0" eaLnBrk="1" latinLnBrk="0" hangingPunct="1"/>
                      <a:endParaRPr lang="en-AU" sz="600" kern="1200" dirty="0">
                        <a:solidFill>
                          <a:schemeClr val="bg1">
                            <a:lumMod val="50000"/>
                          </a:schemeClr>
                        </a:solidFill>
                        <a:highlight>
                          <a:srgbClr val="FFFF00"/>
                        </a:highlight>
                        <a:latin typeface="Verdana" panose="020B0604030504040204" pitchFamily="34" charset="0"/>
                        <a:ea typeface="Verdana" panose="020B0604030504040204" pitchFamily="34" charset="0"/>
                        <a:cs typeface="Open Sans" panose="020B0606030504020204" pitchFamily="34" charset="0"/>
                      </a:endParaRPr>
                    </a:p>
                  </a:txBody>
                  <a:tcP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endParaRPr lang="en-AU" sz="700" b="1" dirty="0">
                        <a:solidFill>
                          <a:schemeClr val="bg1">
                            <a:lumMod val="50000"/>
                          </a:schemeClr>
                        </a:solidFill>
                        <a:highlight>
                          <a:srgbClr val="FFFF00"/>
                        </a:highlight>
                        <a:latin typeface="Verdana" panose="020B0604030504040204" pitchFamily="34" charset="0"/>
                        <a:ea typeface="Verdana" panose="020B0604030504040204" pitchFamily="34" charset="0"/>
                        <a:cs typeface="Open Sans" panose="020B0606030504020204" pitchFamily="34" charset="0"/>
                      </a:endParaRPr>
                    </a:p>
                    <a:p>
                      <a:r>
                        <a:rPr lang="en-AU" sz="7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Dennis Lindgren</a:t>
                      </a:r>
                    </a:p>
                    <a:p>
                      <a:r>
                        <a:rPr lang="en-AU" sz="700" b="1" dirty="0">
                          <a:solidFill>
                            <a:srgbClr val="FFC000"/>
                          </a:solidFill>
                          <a:latin typeface="Verdana" panose="020B0604030504040204" pitchFamily="34" charset="0"/>
                          <a:ea typeface="Verdana" panose="020B0604030504040204" pitchFamily="34" charset="0"/>
                          <a:cs typeface="Open Sans" panose="020B0606030504020204" pitchFamily="34" charset="0"/>
                        </a:rPr>
                        <a:t>Strategic Advisor</a:t>
                      </a:r>
                    </a:p>
                    <a:p>
                      <a:endParaRPr lang="en-AU" sz="600" b="1" dirty="0">
                        <a:solidFill>
                          <a:srgbClr val="FFC000"/>
                        </a:solidFill>
                        <a:highlight>
                          <a:srgbClr val="FFFF00"/>
                        </a:highlight>
                        <a:latin typeface="Verdana" panose="020B0604030504040204" pitchFamily="34" charset="0"/>
                        <a:ea typeface="Verdana" panose="020B0604030504040204" pitchFamily="34" charset="0"/>
                        <a:cs typeface="Open Sans" panose="020B0606030504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AU" sz="6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Former Alcoa Director of Strategy and Business Development, specialising in U.S. critical minerals. Identified and established the Wagerup Gallium Project, which recently secured US$600 million in U.S. Government funding. Brings 19 years' experience in commercial project development, permitting and strategic resource project execution.</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AU" sz="6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txBody>
                  <a:tcP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just"/>
                      <a:endParaRPr lang="en-AU" sz="600" b="1" dirty="0">
                        <a:solidFill>
                          <a:schemeClr val="bg1">
                            <a:lumMod val="50000"/>
                          </a:schemeClr>
                        </a:solidFill>
                        <a:highlight>
                          <a:srgbClr val="FFFF00"/>
                        </a:highlight>
                        <a:latin typeface="Verdana" panose="020B0604030504040204" pitchFamily="34" charset="0"/>
                        <a:ea typeface="Verdana" panose="020B0604030504040204" pitchFamily="34" charset="0"/>
                        <a:cs typeface="Open Sans" panose="020B0606030504020204" pitchFamily="34" charset="0"/>
                      </a:endParaRPr>
                    </a:p>
                  </a:txBody>
                  <a:tcP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algn="just"/>
                      <a:endParaRPr lang="en-AU" sz="700" b="1" dirty="0">
                        <a:solidFill>
                          <a:schemeClr val="bg1">
                            <a:lumMod val="50000"/>
                          </a:schemeClr>
                        </a:solidFill>
                        <a:highlight>
                          <a:srgbClr val="FFFF00"/>
                        </a:highlight>
                        <a:latin typeface="Verdana" panose="020B0604030504040204" pitchFamily="34" charset="0"/>
                        <a:ea typeface="Verdana" panose="020B0604030504040204" pitchFamily="34" charset="0"/>
                        <a:cs typeface="Open Sans" panose="020B0606030504020204" pitchFamily="34" charset="0"/>
                      </a:endParaRPr>
                    </a:p>
                    <a:p>
                      <a:pPr algn="just"/>
                      <a:r>
                        <a:rPr lang="en-AU" sz="7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Jay Ward</a:t>
                      </a:r>
                    </a:p>
                    <a:p>
                      <a:pPr algn="just"/>
                      <a:r>
                        <a:rPr lang="en-AU" sz="700" b="1" dirty="0">
                          <a:solidFill>
                            <a:srgbClr val="FFC000"/>
                          </a:solidFill>
                          <a:latin typeface="Verdana" panose="020B0604030504040204" pitchFamily="34" charset="0"/>
                          <a:ea typeface="Verdana" panose="020B0604030504040204" pitchFamily="34" charset="0"/>
                          <a:cs typeface="Open Sans" panose="020B0606030504020204" pitchFamily="34" charset="0"/>
                        </a:rPr>
                        <a:t>Group Manager - Geology</a:t>
                      </a:r>
                    </a:p>
                    <a:p>
                      <a:pPr algn="just"/>
                      <a:endParaRPr lang="en-AU" sz="600" b="1" dirty="0">
                        <a:solidFill>
                          <a:srgbClr val="FFC000"/>
                        </a:solidFill>
                        <a:latin typeface="Verdana" panose="020B0604030504040204" pitchFamily="34" charset="0"/>
                        <a:ea typeface="Verdana" panose="020B0604030504040204" pitchFamily="34" charset="0"/>
                        <a:cs typeface="Open Sans" panose="020B0606030504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AU" sz="6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Experienced Exploration Manager, Jay played a key role in Strickland Metals Limited (ASX: STK), managing the company's </a:t>
                      </a:r>
                      <a:r>
                        <a:rPr lang="en-AU" sz="600" kern="1200" dirty="0" err="1">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Yandal</a:t>
                      </a:r>
                      <a:r>
                        <a:rPr lang="en-AU" sz="6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 gold assets in Western Australia, including the expansion of the Millrose Gold Deposit leading to its sale to Northern Star Resources Ltd (ASX: NST).</a:t>
                      </a:r>
                    </a:p>
                  </a:txBody>
                  <a:tcP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1693375554"/>
                  </a:ext>
                </a:extLst>
              </a:tr>
            </a:tbl>
          </a:graphicData>
        </a:graphic>
      </p:graphicFrame>
      <p:pic>
        <p:nvPicPr>
          <p:cNvPr id="8" name="Picture 7" descr="A person in a suit&#10;&#10;Description automatically generated">
            <a:extLst>
              <a:ext uri="{FF2B5EF4-FFF2-40B4-BE49-F238E27FC236}">
                <a16:creationId xmlns:a16="http://schemas.microsoft.com/office/drawing/2014/main" id="{60882781-BF9F-FC10-C14F-232C4ABFEA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49314" y="2295804"/>
            <a:ext cx="1225761" cy="1225761"/>
          </a:xfrm>
          <a:prstGeom prst="rect">
            <a:avLst/>
          </a:prstGeom>
        </p:spPr>
      </p:pic>
      <p:pic>
        <p:nvPicPr>
          <p:cNvPr id="9" name="Picture 8" descr="A person in a suit and tie&#10;&#10;AI-generated content may be incorrect.">
            <a:extLst>
              <a:ext uri="{FF2B5EF4-FFF2-40B4-BE49-F238E27FC236}">
                <a16:creationId xmlns:a16="http://schemas.microsoft.com/office/drawing/2014/main" id="{69BB7BC3-1B07-31F8-675D-3DB3CEFC62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61205" y="2295804"/>
            <a:ext cx="1333399" cy="1180269"/>
          </a:xfrm>
          <a:prstGeom prst="rect">
            <a:avLst/>
          </a:prstGeom>
        </p:spPr>
      </p:pic>
      <p:pic>
        <p:nvPicPr>
          <p:cNvPr id="11" name="Picture 10" descr="A person in a suit&#10;&#10;Description automatically generated">
            <a:extLst>
              <a:ext uri="{FF2B5EF4-FFF2-40B4-BE49-F238E27FC236}">
                <a16:creationId xmlns:a16="http://schemas.microsoft.com/office/drawing/2014/main" id="{03F10271-E420-C77D-FD4C-556AAB486A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56593" y="3807706"/>
            <a:ext cx="1318482" cy="1178548"/>
          </a:xfrm>
          <a:prstGeom prst="rect">
            <a:avLst/>
          </a:prstGeom>
        </p:spPr>
      </p:pic>
      <p:pic>
        <p:nvPicPr>
          <p:cNvPr id="12" name="object 18">
            <a:extLst>
              <a:ext uri="{FF2B5EF4-FFF2-40B4-BE49-F238E27FC236}">
                <a16:creationId xmlns:a16="http://schemas.microsoft.com/office/drawing/2014/main" id="{B4ECD7FE-9DD7-C256-F1F5-242182589F8A}"/>
              </a:ext>
            </a:extLst>
          </p:cNvPr>
          <p:cNvPicPr/>
          <p:nvPr/>
        </p:nvPicPr>
        <p:blipFill>
          <a:blip r:embed="rId7" cstate="print"/>
          <a:stretch>
            <a:fillRect/>
          </a:stretch>
        </p:blipFill>
        <p:spPr>
          <a:xfrm>
            <a:off x="8679009" y="3786740"/>
            <a:ext cx="1366488" cy="1164816"/>
          </a:xfrm>
          <a:prstGeom prst="rect">
            <a:avLst/>
          </a:prstGeom>
        </p:spPr>
      </p:pic>
      <p:graphicFrame>
        <p:nvGraphicFramePr>
          <p:cNvPr id="4" name="Table 3">
            <a:extLst>
              <a:ext uri="{FF2B5EF4-FFF2-40B4-BE49-F238E27FC236}">
                <a16:creationId xmlns:a16="http://schemas.microsoft.com/office/drawing/2014/main" id="{3898A68B-D9C9-B519-3253-1DA018B928FB}"/>
              </a:ext>
            </a:extLst>
          </p:cNvPr>
          <p:cNvGraphicFramePr>
            <a:graphicFrameLocks noGrp="1"/>
          </p:cNvGraphicFramePr>
          <p:nvPr>
            <p:extLst>
              <p:ext uri="{D42A27DB-BD31-4B8C-83A1-F6EECF244321}">
                <p14:modId xmlns:p14="http://schemas.microsoft.com/office/powerpoint/2010/main" val="2562773450"/>
              </p:ext>
            </p:extLst>
          </p:nvPr>
        </p:nvGraphicFramePr>
        <p:xfrm>
          <a:off x="365757" y="5060759"/>
          <a:ext cx="4613275" cy="1298457"/>
        </p:xfrm>
        <a:graphic>
          <a:graphicData uri="http://schemas.openxmlformats.org/drawingml/2006/table">
            <a:tbl>
              <a:tblPr firstRow="1" bandRow="1">
                <a:tableStyleId>{2D5ABB26-0587-4C30-8999-92F81FD0307C}</a:tableStyleId>
              </a:tblPr>
              <a:tblGrid>
                <a:gridCol w="3561095">
                  <a:extLst>
                    <a:ext uri="{9D8B030D-6E8A-4147-A177-3AD203B41FA5}">
                      <a16:colId xmlns:a16="http://schemas.microsoft.com/office/drawing/2014/main" val="216305081"/>
                    </a:ext>
                  </a:extLst>
                </a:gridCol>
                <a:gridCol w="1052180">
                  <a:extLst>
                    <a:ext uri="{9D8B030D-6E8A-4147-A177-3AD203B41FA5}">
                      <a16:colId xmlns:a16="http://schemas.microsoft.com/office/drawing/2014/main" val="3385502672"/>
                    </a:ext>
                  </a:extLst>
                </a:gridCol>
              </a:tblGrid>
              <a:tr h="444606">
                <a:tc gridSpan="2">
                  <a:txBody>
                    <a:bodyPr/>
                    <a:lstStyle/>
                    <a:p>
                      <a:pPr marL="0" algn="l" defTabSz="914400" rtl="0" eaLnBrk="1" latinLnBrk="0" hangingPunct="1"/>
                      <a:r>
                        <a:rPr lang="en-AU" sz="1200" b="1" kern="1200" dirty="0">
                          <a:solidFill>
                            <a:schemeClr val="bg1">
                              <a:lumMod val="50000"/>
                            </a:schemeClr>
                          </a:solidFill>
                          <a:latin typeface="Verdana"/>
                          <a:ea typeface="+mn-ea"/>
                          <a:cs typeface="+mn-cs"/>
                        </a:rPr>
                        <a:t>RESEARCH COVERAGE</a:t>
                      </a:r>
                      <a:endParaRPr lang="en-AU" sz="1200" kern="1200" dirty="0">
                        <a:solidFill>
                          <a:schemeClr val="bg1">
                            <a:lumMod val="50000"/>
                          </a:schemeClr>
                        </a:solidFill>
                        <a:highlight>
                          <a:srgbClr val="FFFF00"/>
                        </a:highlight>
                        <a:latin typeface="Verdana" panose="020B0604030504040204" pitchFamily="34" charset="0"/>
                        <a:ea typeface="Verdana" panose="020B0604030504040204" pitchFamily="34" charset="0"/>
                        <a:cs typeface="Open Sans" panose="020B0606030504020204" pitchFamily="34" charset="0"/>
                      </a:endParaRPr>
                    </a:p>
                  </a:txBody>
                  <a:tcPr anchor="ctr">
                    <a:lnB w="12700" cap="flat" cmpd="sng" algn="ctr">
                      <a:solidFill>
                        <a:srgbClr val="FFC000"/>
                      </a:solidFill>
                      <a:prstDash val="solid"/>
                      <a:round/>
                      <a:headEnd type="none" w="med" len="med"/>
                      <a:tailEnd type="none" w="med" len="med"/>
                    </a:lnB>
                  </a:tcPr>
                </a:tc>
                <a:tc hMerge="1">
                  <a:txBody>
                    <a:bodyPr/>
                    <a:lstStyle/>
                    <a:p>
                      <a:pPr algn="r"/>
                      <a:endParaRPr lang="en-AU" sz="1000" b="1" kern="1200" dirty="0">
                        <a:solidFill>
                          <a:schemeClr val="bg1">
                            <a:lumMod val="50000"/>
                          </a:schemeClr>
                        </a:solidFill>
                        <a:latin typeface="Verdana"/>
                        <a:ea typeface="+mn-ea"/>
                        <a:cs typeface="+mn-cs"/>
                      </a:endParaRPr>
                    </a:p>
                  </a:txBody>
                  <a:tcPr anchor="ctr">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391964982"/>
                  </a:ext>
                </a:extLst>
              </a:tr>
              <a:tr h="853851">
                <a:tc>
                  <a:txBody>
                    <a:bodyPr/>
                    <a:lstStyle/>
                    <a:p>
                      <a:pPr marL="0" algn="l" defTabSz="914400" rtl="0" eaLnBrk="1" latinLnBrk="0" hangingPunct="1"/>
                      <a:endPar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txBody>
                  <a:tcPr anchor="ct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tc>
                  <a:txBody>
                    <a:bodyPr/>
                    <a:lstStyle/>
                    <a:p>
                      <a:pPr marL="0" algn="r" defTabSz="914400" rtl="0" eaLnBrk="1" latinLnBrk="0" hangingPunct="1"/>
                      <a:endParaRPr lang="en-AU" sz="1000" kern="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txBody>
                  <a:tcPr anchor="ct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tcPr>
                </a:tc>
                <a:extLst>
                  <a:ext uri="{0D108BD9-81ED-4DB2-BD59-A6C34878D82A}">
                    <a16:rowId xmlns:a16="http://schemas.microsoft.com/office/drawing/2014/main" val="3189441407"/>
                  </a:ext>
                </a:extLst>
              </a:tr>
            </a:tbl>
          </a:graphicData>
        </a:graphic>
      </p:graphicFrame>
      <p:pic>
        <p:nvPicPr>
          <p:cNvPr id="15" name="Picture 14">
            <a:extLst>
              <a:ext uri="{FF2B5EF4-FFF2-40B4-BE49-F238E27FC236}">
                <a16:creationId xmlns:a16="http://schemas.microsoft.com/office/drawing/2014/main" id="{8B2F457D-8CC8-9694-DFE8-A5458D69627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2399" y="5608926"/>
            <a:ext cx="2097360" cy="699120"/>
          </a:xfrm>
          <a:prstGeom prst="rect">
            <a:avLst/>
          </a:prstGeom>
        </p:spPr>
      </p:pic>
      <p:pic>
        <p:nvPicPr>
          <p:cNvPr id="19" name="Picture 18">
            <a:extLst>
              <a:ext uri="{FF2B5EF4-FFF2-40B4-BE49-F238E27FC236}">
                <a16:creationId xmlns:a16="http://schemas.microsoft.com/office/drawing/2014/main" id="{B4810F44-CBA5-7935-56F5-5D67E818378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27254" y="5596789"/>
            <a:ext cx="711257" cy="711257"/>
          </a:xfrm>
          <a:prstGeom prst="rect">
            <a:avLst/>
          </a:prstGeom>
        </p:spPr>
      </p:pic>
      <p:pic>
        <p:nvPicPr>
          <p:cNvPr id="22" name="Picture 21">
            <a:extLst>
              <a:ext uri="{FF2B5EF4-FFF2-40B4-BE49-F238E27FC236}">
                <a16:creationId xmlns:a16="http://schemas.microsoft.com/office/drawing/2014/main" id="{998C291C-D985-EAE2-DDC7-BEBE57EF1CB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79009" y="5162064"/>
            <a:ext cx="1366488" cy="1063723"/>
          </a:xfrm>
          <a:prstGeom prst="rect">
            <a:avLst/>
          </a:prstGeom>
        </p:spPr>
      </p:pic>
      <p:pic>
        <p:nvPicPr>
          <p:cNvPr id="26" name="Picture 25">
            <a:extLst>
              <a:ext uri="{FF2B5EF4-FFF2-40B4-BE49-F238E27FC236}">
                <a16:creationId xmlns:a16="http://schemas.microsoft.com/office/drawing/2014/main" id="{F7BCC777-3415-8B43-1E52-21940ACD904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270598" y="5163388"/>
            <a:ext cx="1333400" cy="1063724"/>
          </a:xfrm>
          <a:prstGeom prst="rect">
            <a:avLst/>
          </a:prstGeom>
        </p:spPr>
      </p:pic>
    </p:spTree>
    <p:extLst>
      <p:ext uri="{BB962C8B-B14F-4D97-AF65-F5344CB8AC3E}">
        <p14:creationId xmlns:p14="http://schemas.microsoft.com/office/powerpoint/2010/main" val="1514452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BDD8A-44B4-6EC0-6D5E-37989C335A2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BB6F451-0C29-41A1-70C4-D94D69B986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2849"/>
            <a:ext cx="12192000" cy="1584600"/>
          </a:xfrm>
          <a:prstGeom prst="rect">
            <a:avLst/>
          </a:prstGeom>
        </p:spPr>
      </p:pic>
      <p:pic>
        <p:nvPicPr>
          <p:cNvPr id="6" name="Picture 5" descr="A logo of a company&#10;&#10;AI-generated content may be incorrect.">
            <a:extLst>
              <a:ext uri="{FF2B5EF4-FFF2-40B4-BE49-F238E27FC236}">
                <a16:creationId xmlns:a16="http://schemas.microsoft.com/office/drawing/2014/main" id="{F7B2BDEB-B80F-01DB-9E0B-380EECEED3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94605" y="157302"/>
            <a:ext cx="1949572" cy="787049"/>
          </a:xfrm>
          <a:prstGeom prst="rect">
            <a:avLst/>
          </a:prstGeom>
        </p:spPr>
      </p:pic>
      <p:sp>
        <p:nvSpPr>
          <p:cNvPr id="2" name="object 2">
            <a:extLst>
              <a:ext uri="{FF2B5EF4-FFF2-40B4-BE49-F238E27FC236}">
                <a16:creationId xmlns:a16="http://schemas.microsoft.com/office/drawing/2014/main" id="{D452B156-02AF-9E67-41B8-8DB6AB86FFEF}"/>
              </a:ext>
            </a:extLst>
          </p:cNvPr>
          <p:cNvSpPr txBox="1">
            <a:spLocks noGrp="1"/>
          </p:cNvSpPr>
          <p:nvPr>
            <p:ph type="title"/>
          </p:nvPr>
        </p:nvSpPr>
        <p:spPr>
          <a:xfrm>
            <a:off x="184382" y="1045429"/>
            <a:ext cx="12997661" cy="794705"/>
          </a:xfrm>
          <a:prstGeom prst="rect">
            <a:avLst/>
          </a:prstGeom>
        </p:spPr>
        <p:txBody>
          <a:bodyPr vert="horz" wrap="square" lIns="0" tIns="13335" rIns="0" bIns="0" rtlCol="0">
            <a:spAutoFit/>
          </a:bodyPr>
          <a:lstStyle/>
          <a:p>
            <a:pPr marL="12700">
              <a:lnSpc>
                <a:spcPct val="150000"/>
              </a:lnSpc>
              <a:spcBef>
                <a:spcPts val="100"/>
              </a:spcBef>
            </a:pPr>
            <a:r>
              <a:rPr lang="en-AU" sz="2000" b="1" kern="0" dirty="0">
                <a:solidFill>
                  <a:schemeClr val="tx1">
                    <a:lumMod val="65000"/>
                    <a:lumOff val="35000"/>
                  </a:schemeClr>
                </a:solidFill>
                <a:latin typeface="Verdana"/>
              </a:rPr>
              <a:t>MAVERICK SILVER PROJECT – STRATEGIC FOR U.S. SILVER INDEPENDENCE </a:t>
            </a:r>
            <a:br>
              <a:rPr lang="en-AU" sz="2400" b="1" kern="0" dirty="0">
                <a:solidFill>
                  <a:schemeClr val="tx1">
                    <a:lumMod val="65000"/>
                    <a:lumOff val="35000"/>
                  </a:schemeClr>
                </a:solidFill>
                <a:latin typeface="Verdana"/>
              </a:rPr>
            </a:br>
            <a:r>
              <a:rPr lang="en-GB" sz="1600" b="1" kern="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Location</a:t>
            </a:r>
            <a:r>
              <a:rPr lang="en-GB" sz="16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 Resource Size, Multi-Commodity Potential, Supply Chain Risk and Policy Recognition</a:t>
            </a:r>
            <a:endParaRPr lang="en-AU" sz="1600" b="1" kern="0" dirty="0">
              <a:solidFill>
                <a:schemeClr val="tx1">
                  <a:lumMod val="65000"/>
                  <a:lumOff val="35000"/>
                </a:schemeClr>
              </a:solidFill>
              <a:latin typeface="Verdana"/>
            </a:endParaRPr>
          </a:p>
        </p:txBody>
      </p:sp>
      <p:sp>
        <p:nvSpPr>
          <p:cNvPr id="3" name="object 4">
            <a:extLst>
              <a:ext uri="{FF2B5EF4-FFF2-40B4-BE49-F238E27FC236}">
                <a16:creationId xmlns:a16="http://schemas.microsoft.com/office/drawing/2014/main" id="{9A916560-F3A3-1CF1-49EB-8152579BC8F9}"/>
              </a:ext>
            </a:extLst>
          </p:cNvPr>
          <p:cNvSpPr txBox="1"/>
          <p:nvPr/>
        </p:nvSpPr>
        <p:spPr>
          <a:xfrm>
            <a:off x="11727306" y="6464604"/>
            <a:ext cx="216871" cy="135935"/>
          </a:xfrm>
          <a:prstGeom prst="rect">
            <a:avLst/>
          </a:prstGeom>
        </p:spPr>
        <p:txBody>
          <a:bodyPr vert="horz" wrap="square" lIns="0" tIns="12700" rIns="0" bIns="0" rtlCol="0">
            <a:spAutoFit/>
          </a:bodyPr>
          <a:lstStyle/>
          <a:p>
            <a:pPr marL="12700">
              <a:lnSpc>
                <a:spcPct val="100000"/>
              </a:lnSpc>
              <a:spcBef>
                <a:spcPts val="100"/>
              </a:spcBef>
            </a:pPr>
            <a:r>
              <a:rPr lang="en-AU" sz="800" dirty="0">
                <a:solidFill>
                  <a:schemeClr val="bg1">
                    <a:lumMod val="50000"/>
                  </a:schemeClr>
                </a:solidFill>
                <a:latin typeface="Verdana"/>
                <a:cs typeface="Verdana"/>
              </a:rPr>
              <a:t>6</a:t>
            </a:r>
            <a:endParaRPr sz="800" dirty="0">
              <a:solidFill>
                <a:schemeClr val="bg1">
                  <a:lumMod val="50000"/>
                </a:schemeClr>
              </a:solidFill>
              <a:latin typeface="Verdana"/>
              <a:cs typeface="Verdana"/>
            </a:endParaRPr>
          </a:p>
        </p:txBody>
      </p:sp>
      <p:sp>
        <p:nvSpPr>
          <p:cNvPr id="7" name="TextBox 6">
            <a:extLst>
              <a:ext uri="{FF2B5EF4-FFF2-40B4-BE49-F238E27FC236}">
                <a16:creationId xmlns:a16="http://schemas.microsoft.com/office/drawing/2014/main" id="{32C46050-ABF3-835E-5D6D-8B7F8255658A}"/>
              </a:ext>
            </a:extLst>
          </p:cNvPr>
          <p:cNvSpPr txBox="1"/>
          <p:nvPr/>
        </p:nvSpPr>
        <p:spPr>
          <a:xfrm>
            <a:off x="-66745" y="2218211"/>
            <a:ext cx="6912176" cy="4071499"/>
          </a:xfrm>
          <a:prstGeom prst="rect">
            <a:avLst/>
          </a:prstGeom>
          <a:noFill/>
        </p:spPr>
        <p:txBody>
          <a:bodyPr wrap="square">
            <a:spAutoFit/>
          </a:bodyPr>
          <a:lstStyle/>
          <a:p>
            <a:pPr marL="447675" indent="-171450" algn="just">
              <a:lnSpc>
                <a:spcPct val="150000"/>
              </a:lnSpc>
              <a:buFont typeface="Arial" panose="020B0604020202020204" pitchFamily="34" charset="0"/>
              <a:buChar char="•"/>
            </a:pPr>
            <a:r>
              <a:rPr lang="en-GB" sz="12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Location: </a:t>
            </a:r>
            <a:r>
              <a:rPr lang="en-GB" sz="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Maverick Silver is strategically situated in Nevada, Tier 1 mining jurisdiction that aligns with U.S. critical minerals strategy.</a:t>
            </a:r>
          </a:p>
          <a:p>
            <a:pPr marL="276225" algn="just">
              <a:lnSpc>
                <a:spcPct val="150000"/>
              </a:lnSpc>
            </a:pPr>
            <a:endParaRPr lang="en-GB" sz="10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447675" indent="-171450" algn="just">
              <a:lnSpc>
                <a:spcPct val="150000"/>
              </a:lnSpc>
              <a:buFont typeface="Arial" panose="020B0604020202020204" pitchFamily="34" charset="0"/>
              <a:buChar char="•"/>
            </a:pPr>
            <a:r>
              <a:rPr lang="en-GB" sz="12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Largest Pre-production primary silver Resource within the U.S.:</a:t>
            </a:r>
            <a:r>
              <a:rPr lang="en-GB" sz="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 The project boasts a JORC-compliant mineral resource of 539 Moz silver equivalent, making it the largest pre-production primary silver deposit in the United States.</a:t>
            </a:r>
          </a:p>
          <a:p>
            <a:pPr marL="447675" indent="-171450" algn="just">
              <a:lnSpc>
                <a:spcPct val="150000"/>
              </a:lnSpc>
              <a:buFont typeface="Arial" panose="020B0604020202020204" pitchFamily="34" charset="0"/>
              <a:buChar char="•"/>
            </a:pPr>
            <a:endParaRPr lang="en-GB" sz="10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447675" indent="-171450" algn="just">
              <a:lnSpc>
                <a:spcPct val="150000"/>
              </a:lnSpc>
              <a:buFont typeface="Arial" panose="020B0604020202020204" pitchFamily="34" charset="0"/>
              <a:buChar char="•"/>
            </a:pPr>
            <a:r>
              <a:rPr lang="en-GB" sz="12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Multi-Commodity Potential: </a:t>
            </a:r>
            <a:r>
              <a:rPr lang="en-GB" sz="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In addition to silver, Maverick Silver has significant gold mineralisation and antimony, which is vital for the U.S. defence sectors. </a:t>
            </a:r>
          </a:p>
          <a:p>
            <a:pPr marL="447675" indent="-171450" algn="just">
              <a:lnSpc>
                <a:spcPct val="150000"/>
              </a:lnSpc>
              <a:buFont typeface="Arial" panose="020B0604020202020204" pitchFamily="34" charset="0"/>
              <a:buChar char="•"/>
            </a:pPr>
            <a:endParaRPr lang="en-GB" sz="10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447675" indent="-171450" algn="just">
              <a:lnSpc>
                <a:spcPct val="150000"/>
              </a:lnSpc>
              <a:buFont typeface="Arial" panose="020B0604020202020204" pitchFamily="34" charset="0"/>
              <a:buChar char="•"/>
            </a:pPr>
            <a:r>
              <a:rPr lang="en-GB" sz="12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Refinement opportunities - Silver Powder and Paste: </a:t>
            </a:r>
            <a:r>
              <a:rPr lang="en-AU" sz="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Silver powder and paste are critical for electronics, batteries, AI data centres, defence, aerospace, sensors and advanced manufacturing, making silver an increasingly strategic industrial and national security material. </a:t>
            </a:r>
            <a:endParaRPr lang="en-GB" sz="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p:txBody>
      </p:sp>
      <p:pic>
        <p:nvPicPr>
          <p:cNvPr id="8" name="Picture 7">
            <a:extLst>
              <a:ext uri="{FF2B5EF4-FFF2-40B4-BE49-F238E27FC236}">
                <a16:creationId xmlns:a16="http://schemas.microsoft.com/office/drawing/2014/main" id="{EB985B30-FE7A-6C6B-DAE5-8FF319DF8C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90371" y="2049008"/>
            <a:ext cx="4668095" cy="4495690"/>
          </a:xfrm>
          <a:prstGeom prst="rect">
            <a:avLst/>
          </a:prstGeom>
        </p:spPr>
      </p:pic>
    </p:spTree>
    <p:extLst>
      <p:ext uri="{BB962C8B-B14F-4D97-AF65-F5344CB8AC3E}">
        <p14:creationId xmlns:p14="http://schemas.microsoft.com/office/powerpoint/2010/main" val="2631150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E3AA4-F689-53D3-D1B9-6AEDA525337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2E69C8C-297F-5378-E45A-C3470E7FE2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2849"/>
            <a:ext cx="12192000" cy="1584600"/>
          </a:xfrm>
          <a:prstGeom prst="rect">
            <a:avLst/>
          </a:prstGeom>
        </p:spPr>
      </p:pic>
      <p:pic>
        <p:nvPicPr>
          <p:cNvPr id="6" name="Picture 5" descr="A logo of a company&#10;&#10;AI-generated content may be incorrect.">
            <a:extLst>
              <a:ext uri="{FF2B5EF4-FFF2-40B4-BE49-F238E27FC236}">
                <a16:creationId xmlns:a16="http://schemas.microsoft.com/office/drawing/2014/main" id="{73FBBCED-6684-A39D-0F22-A47FBC17CF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4605" y="157302"/>
            <a:ext cx="1949572" cy="787049"/>
          </a:xfrm>
          <a:prstGeom prst="rect">
            <a:avLst/>
          </a:prstGeom>
        </p:spPr>
      </p:pic>
      <p:sp>
        <p:nvSpPr>
          <p:cNvPr id="2" name="object 2">
            <a:extLst>
              <a:ext uri="{FF2B5EF4-FFF2-40B4-BE49-F238E27FC236}">
                <a16:creationId xmlns:a16="http://schemas.microsoft.com/office/drawing/2014/main" id="{61B3F2DC-4A2C-9600-0DB2-9963F4B152E3}"/>
              </a:ext>
            </a:extLst>
          </p:cNvPr>
          <p:cNvSpPr txBox="1">
            <a:spLocks noGrp="1"/>
          </p:cNvSpPr>
          <p:nvPr>
            <p:ph type="title"/>
          </p:nvPr>
        </p:nvSpPr>
        <p:spPr>
          <a:xfrm>
            <a:off x="191901" y="944351"/>
            <a:ext cx="11421011" cy="887038"/>
          </a:xfrm>
          <a:prstGeom prst="rect">
            <a:avLst/>
          </a:prstGeom>
        </p:spPr>
        <p:txBody>
          <a:bodyPr vert="horz" wrap="square" lIns="0" tIns="13335" rIns="0" bIns="0" rtlCol="0">
            <a:spAutoFit/>
          </a:bodyPr>
          <a:lstStyle/>
          <a:p>
            <a:pPr marL="12700">
              <a:lnSpc>
                <a:spcPct val="150000"/>
              </a:lnSpc>
              <a:spcBef>
                <a:spcPts val="100"/>
              </a:spcBef>
            </a:pPr>
            <a:r>
              <a:rPr lang="en-AU" sz="2400" b="1" kern="0" dirty="0">
                <a:solidFill>
                  <a:schemeClr val="tx1">
                    <a:lumMod val="65000"/>
                    <a:lumOff val="35000"/>
                  </a:schemeClr>
                </a:solidFill>
                <a:latin typeface="Verdana"/>
              </a:rPr>
              <a:t>U.S. ENGAGEMENT AND STRATEGIC VULNERABILITY </a:t>
            </a:r>
            <a:br>
              <a:rPr lang="en-AU" sz="2400" b="1" kern="0" dirty="0">
                <a:solidFill>
                  <a:schemeClr val="tx1">
                    <a:lumMod val="65000"/>
                    <a:lumOff val="35000"/>
                  </a:schemeClr>
                </a:solidFill>
                <a:latin typeface="Verdana"/>
              </a:rPr>
            </a:br>
            <a:r>
              <a:rPr lang="en-GB" sz="16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Domestic Production, Demand vs Supply, Import Dependence, By-product Production Risks</a:t>
            </a:r>
            <a:endParaRPr lang="en-AU" sz="1600" b="1" kern="0" dirty="0">
              <a:solidFill>
                <a:schemeClr val="tx1">
                  <a:lumMod val="65000"/>
                  <a:lumOff val="35000"/>
                </a:schemeClr>
              </a:solidFill>
              <a:latin typeface="Verdana"/>
            </a:endParaRPr>
          </a:p>
        </p:txBody>
      </p:sp>
      <p:sp>
        <p:nvSpPr>
          <p:cNvPr id="3" name="object 4">
            <a:extLst>
              <a:ext uri="{FF2B5EF4-FFF2-40B4-BE49-F238E27FC236}">
                <a16:creationId xmlns:a16="http://schemas.microsoft.com/office/drawing/2014/main" id="{29777E23-4A70-D094-29F7-E04EF70D9969}"/>
              </a:ext>
            </a:extLst>
          </p:cNvPr>
          <p:cNvSpPr txBox="1"/>
          <p:nvPr/>
        </p:nvSpPr>
        <p:spPr>
          <a:xfrm>
            <a:off x="11727306" y="6464604"/>
            <a:ext cx="216871" cy="135935"/>
          </a:xfrm>
          <a:prstGeom prst="rect">
            <a:avLst/>
          </a:prstGeom>
        </p:spPr>
        <p:txBody>
          <a:bodyPr vert="horz" wrap="square" lIns="0" tIns="12700" rIns="0" bIns="0" rtlCol="0">
            <a:spAutoFit/>
          </a:bodyPr>
          <a:lstStyle/>
          <a:p>
            <a:pPr marL="12700">
              <a:lnSpc>
                <a:spcPct val="100000"/>
              </a:lnSpc>
              <a:spcBef>
                <a:spcPts val="100"/>
              </a:spcBef>
            </a:pPr>
            <a:r>
              <a:rPr lang="en-AU" sz="800" dirty="0">
                <a:solidFill>
                  <a:schemeClr val="bg1">
                    <a:lumMod val="50000"/>
                  </a:schemeClr>
                </a:solidFill>
                <a:latin typeface="Verdana"/>
                <a:cs typeface="Verdana"/>
              </a:rPr>
              <a:t> 7</a:t>
            </a:r>
            <a:endParaRPr sz="800" dirty="0">
              <a:solidFill>
                <a:schemeClr val="bg1">
                  <a:lumMod val="50000"/>
                </a:schemeClr>
              </a:solidFill>
              <a:latin typeface="Verdana"/>
              <a:cs typeface="Verdana"/>
            </a:endParaRPr>
          </a:p>
        </p:txBody>
      </p:sp>
      <p:sp>
        <p:nvSpPr>
          <p:cNvPr id="7" name="TextBox 6">
            <a:extLst>
              <a:ext uri="{FF2B5EF4-FFF2-40B4-BE49-F238E27FC236}">
                <a16:creationId xmlns:a16="http://schemas.microsoft.com/office/drawing/2014/main" id="{FD2EE299-286C-0B3E-3B10-FEDE3DFE5E64}"/>
              </a:ext>
            </a:extLst>
          </p:cNvPr>
          <p:cNvSpPr txBox="1"/>
          <p:nvPr/>
        </p:nvSpPr>
        <p:spPr>
          <a:xfrm>
            <a:off x="-76200" y="2035982"/>
            <a:ext cx="8169425" cy="4569328"/>
          </a:xfrm>
          <a:prstGeom prst="rect">
            <a:avLst/>
          </a:prstGeom>
          <a:noFill/>
        </p:spPr>
        <p:txBody>
          <a:bodyPr wrap="square">
            <a:spAutoFit/>
          </a:bodyPr>
          <a:lstStyle/>
          <a:p>
            <a:pPr marL="447675" indent="-171450" algn="just">
              <a:lnSpc>
                <a:spcPct val="150000"/>
              </a:lnSpc>
              <a:buFont typeface="Arial" panose="020B0604020202020204" pitchFamily="34" charset="0"/>
              <a:buChar char="•"/>
            </a:pPr>
            <a:r>
              <a:rPr lang="en-AU" sz="115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U.S. Government Engagement: </a:t>
            </a:r>
            <a:r>
              <a:rPr lang="en-AU" sz="115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Met with senior officials from the Department of Commerce, Department of Energy and EXIM Bank, reinforcing support for domestic critical minerals projects.</a:t>
            </a:r>
          </a:p>
          <a:p>
            <a:pPr marL="447675" indent="-171450" algn="just">
              <a:lnSpc>
                <a:spcPct val="150000"/>
              </a:lnSpc>
              <a:buFont typeface="Arial" panose="020B0604020202020204" pitchFamily="34" charset="0"/>
              <a:buChar char="•"/>
            </a:pPr>
            <a:endParaRPr lang="en-AU" sz="115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447675" indent="-171450" algn="just">
              <a:lnSpc>
                <a:spcPct val="150000"/>
              </a:lnSpc>
              <a:buFont typeface="Arial" panose="020B0604020202020204" pitchFamily="34" charset="0"/>
              <a:buChar char="•"/>
            </a:pPr>
            <a:r>
              <a:rPr lang="en-AU" sz="115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Limited Domestic Supply: </a:t>
            </a:r>
            <a:r>
              <a:rPr lang="en-AU" sz="115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The U.S. has very few primary silver mines, with most production coming as a by-product of base metal mining, making supply dependent on other commodity markets. </a:t>
            </a:r>
          </a:p>
          <a:p>
            <a:pPr marL="447675" indent="-171450" algn="just">
              <a:lnSpc>
                <a:spcPct val="150000"/>
              </a:lnSpc>
              <a:buFont typeface="Arial" panose="020B0604020202020204" pitchFamily="34" charset="0"/>
              <a:buChar char="•"/>
            </a:pPr>
            <a:endParaRPr lang="en-AU" sz="115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447675" indent="-171450" algn="just">
              <a:lnSpc>
                <a:spcPct val="150000"/>
              </a:lnSpc>
              <a:buFont typeface="Arial" panose="020B0604020202020204" pitchFamily="34" charset="0"/>
              <a:buChar char="•"/>
            </a:pPr>
            <a:r>
              <a:rPr lang="en-AU" sz="115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Large Supply Deficit: </a:t>
            </a:r>
            <a:r>
              <a:rPr lang="en-AU" sz="115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U.S. Annual silver demand in 2024 was ~240 Moz versus domestic production of only ~35 Moz, creating a ~205 Moz supply gap.</a:t>
            </a:r>
          </a:p>
          <a:p>
            <a:pPr marL="447675" indent="-171450" algn="just">
              <a:lnSpc>
                <a:spcPct val="150000"/>
              </a:lnSpc>
              <a:buFont typeface="Arial" panose="020B0604020202020204" pitchFamily="34" charset="0"/>
              <a:buChar char="•"/>
            </a:pPr>
            <a:endParaRPr lang="en-AU" sz="115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447675" indent="-171450" algn="just">
              <a:lnSpc>
                <a:spcPct val="150000"/>
              </a:lnSpc>
              <a:buFont typeface="Arial" panose="020B0604020202020204" pitchFamily="34" charset="0"/>
              <a:buChar char="•"/>
            </a:pPr>
            <a:r>
              <a:rPr lang="en-AU" sz="115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High Import Dependence: </a:t>
            </a:r>
            <a:r>
              <a:rPr lang="en-AU" sz="115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More than 80% of U.S. silver supply is imported, exposing strategic supply chain vulnerabilities.</a:t>
            </a:r>
          </a:p>
          <a:p>
            <a:pPr marL="447675" indent="-171450" algn="just">
              <a:lnSpc>
                <a:spcPct val="150000"/>
              </a:lnSpc>
              <a:buFont typeface="Arial" panose="020B0604020202020204" pitchFamily="34" charset="0"/>
              <a:buChar char="•"/>
            </a:pPr>
            <a:endParaRPr lang="en-AU" sz="115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447675" indent="-171450" algn="just">
              <a:lnSpc>
                <a:spcPct val="150000"/>
              </a:lnSpc>
              <a:buFont typeface="Arial" panose="020B0604020202020204" pitchFamily="34" charset="0"/>
              <a:buChar char="•"/>
            </a:pPr>
            <a:r>
              <a:rPr lang="en-AU" sz="115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China Policy Shift: </a:t>
            </a:r>
            <a:r>
              <a:rPr lang="en-AU" sz="115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Recent export controls and tighter regulation of silver highlight increasing resource nationalism and supply chain risks. (Similar to those previously imposed on Rare Earths.)</a:t>
            </a:r>
          </a:p>
          <a:p>
            <a:pPr marL="447675" indent="-171450" algn="just">
              <a:lnSpc>
                <a:spcPct val="150000"/>
              </a:lnSpc>
              <a:buFont typeface="Arial" panose="020B0604020202020204" pitchFamily="34" charset="0"/>
              <a:buChar char="•"/>
            </a:pPr>
            <a:endParaRPr lang="en-GB" sz="115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447675" indent="-171450" algn="just">
              <a:lnSpc>
                <a:spcPct val="150000"/>
              </a:lnSpc>
              <a:buFont typeface="Arial" panose="020B0604020202020204" pitchFamily="34" charset="0"/>
              <a:buChar char="•"/>
            </a:pPr>
            <a:r>
              <a:rPr lang="en-GB" sz="115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United States Government and Department of Commerce have been clear on the US Governments position to support internal critical minerals projects such as Maverick Silver.</a:t>
            </a:r>
          </a:p>
        </p:txBody>
      </p:sp>
      <p:pic>
        <p:nvPicPr>
          <p:cNvPr id="8" name="Picture 7">
            <a:extLst>
              <a:ext uri="{FF2B5EF4-FFF2-40B4-BE49-F238E27FC236}">
                <a16:creationId xmlns:a16="http://schemas.microsoft.com/office/drawing/2014/main" id="{7FC3D7DB-790A-85DA-8EE0-D203EA0E1C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98884" y="1968364"/>
            <a:ext cx="3528422" cy="4704563"/>
          </a:xfrm>
          <a:prstGeom prst="rect">
            <a:avLst/>
          </a:prstGeom>
        </p:spPr>
      </p:pic>
    </p:spTree>
    <p:extLst>
      <p:ext uri="{BB962C8B-B14F-4D97-AF65-F5344CB8AC3E}">
        <p14:creationId xmlns:p14="http://schemas.microsoft.com/office/powerpoint/2010/main" val="2144436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1016A-3276-B15C-57D5-23A9578ACE0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3992CEB-F4C2-011E-4C60-0CA7840AE5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2849"/>
            <a:ext cx="12192000" cy="1584600"/>
          </a:xfrm>
          <a:prstGeom prst="rect">
            <a:avLst/>
          </a:prstGeom>
        </p:spPr>
      </p:pic>
      <p:pic>
        <p:nvPicPr>
          <p:cNvPr id="6" name="Picture 5" descr="A logo of a company&#10;&#10;AI-generated content may be incorrect.">
            <a:extLst>
              <a:ext uri="{FF2B5EF4-FFF2-40B4-BE49-F238E27FC236}">
                <a16:creationId xmlns:a16="http://schemas.microsoft.com/office/drawing/2014/main" id="{3ED0FC23-B0DC-169B-1C0F-CB972EDEA8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4605" y="157302"/>
            <a:ext cx="1949572" cy="787049"/>
          </a:xfrm>
          <a:prstGeom prst="rect">
            <a:avLst/>
          </a:prstGeom>
        </p:spPr>
      </p:pic>
      <p:sp>
        <p:nvSpPr>
          <p:cNvPr id="15" name="object 2">
            <a:extLst>
              <a:ext uri="{FF2B5EF4-FFF2-40B4-BE49-F238E27FC236}">
                <a16:creationId xmlns:a16="http://schemas.microsoft.com/office/drawing/2014/main" id="{C90223D9-CE3C-3C3A-094D-0D469D6C25C5}"/>
              </a:ext>
            </a:extLst>
          </p:cNvPr>
          <p:cNvSpPr txBox="1">
            <a:spLocks noGrp="1"/>
          </p:cNvSpPr>
          <p:nvPr>
            <p:ph type="title"/>
          </p:nvPr>
        </p:nvSpPr>
        <p:spPr>
          <a:xfrm>
            <a:off x="224850" y="1184535"/>
            <a:ext cx="11502456" cy="321242"/>
          </a:xfrm>
          <a:prstGeom prst="rect">
            <a:avLst/>
          </a:prstGeom>
        </p:spPr>
        <p:txBody>
          <a:bodyPr vert="horz" wrap="square" lIns="0" tIns="13335" rIns="0" bIns="0" rtlCol="0">
            <a:spAutoFit/>
          </a:bodyPr>
          <a:lstStyle/>
          <a:p>
            <a:pPr marL="12700">
              <a:lnSpc>
                <a:spcPct val="100000"/>
              </a:lnSpc>
              <a:spcBef>
                <a:spcPts val="100"/>
              </a:spcBef>
            </a:pPr>
            <a:r>
              <a:rPr lang="en-AU" sz="2000" b="1" kern="0" dirty="0">
                <a:solidFill>
                  <a:schemeClr val="tx1">
                    <a:lumMod val="65000"/>
                    <a:lumOff val="35000"/>
                  </a:schemeClr>
                </a:solidFill>
                <a:latin typeface="Verdana"/>
              </a:rPr>
              <a:t>DRILLING REMAINS ONGOING AT MAVERICK SILVER</a:t>
            </a:r>
          </a:p>
        </p:txBody>
      </p:sp>
      <p:sp>
        <p:nvSpPr>
          <p:cNvPr id="2" name="object 4">
            <a:extLst>
              <a:ext uri="{FF2B5EF4-FFF2-40B4-BE49-F238E27FC236}">
                <a16:creationId xmlns:a16="http://schemas.microsoft.com/office/drawing/2014/main" id="{00689E3B-7A46-5BD1-6C2F-5D49EE82BEE7}"/>
              </a:ext>
            </a:extLst>
          </p:cNvPr>
          <p:cNvSpPr txBox="1"/>
          <p:nvPr/>
        </p:nvSpPr>
        <p:spPr>
          <a:xfrm>
            <a:off x="11727306" y="6464604"/>
            <a:ext cx="185540" cy="135935"/>
          </a:xfrm>
          <a:prstGeom prst="rect">
            <a:avLst/>
          </a:prstGeom>
        </p:spPr>
        <p:txBody>
          <a:bodyPr vert="horz" wrap="square" lIns="0" tIns="12700" rIns="0" bIns="0" rtlCol="0">
            <a:spAutoFit/>
          </a:bodyPr>
          <a:lstStyle/>
          <a:p>
            <a:pPr marL="12700">
              <a:lnSpc>
                <a:spcPct val="100000"/>
              </a:lnSpc>
              <a:spcBef>
                <a:spcPts val="100"/>
              </a:spcBef>
            </a:pPr>
            <a:r>
              <a:rPr lang="en-AU" sz="800" dirty="0">
                <a:solidFill>
                  <a:schemeClr val="bg1">
                    <a:lumMod val="50000"/>
                  </a:schemeClr>
                </a:solidFill>
                <a:highlight>
                  <a:srgbClr val="FFFF00"/>
                </a:highlight>
                <a:latin typeface="Verdana"/>
                <a:cs typeface="Verdana"/>
              </a:rPr>
              <a:t>8</a:t>
            </a:r>
            <a:endParaRPr sz="800" dirty="0">
              <a:solidFill>
                <a:schemeClr val="bg1">
                  <a:lumMod val="50000"/>
                </a:schemeClr>
              </a:solidFill>
              <a:highlight>
                <a:srgbClr val="FFFF00"/>
              </a:highlight>
              <a:latin typeface="Verdana"/>
              <a:cs typeface="Verdana"/>
            </a:endParaRPr>
          </a:p>
        </p:txBody>
      </p:sp>
      <p:sp>
        <p:nvSpPr>
          <p:cNvPr id="7" name="TextBox 6">
            <a:extLst>
              <a:ext uri="{FF2B5EF4-FFF2-40B4-BE49-F238E27FC236}">
                <a16:creationId xmlns:a16="http://schemas.microsoft.com/office/drawing/2014/main" id="{21865CB2-3B5A-DA92-BE39-ABCA753903D4}"/>
              </a:ext>
            </a:extLst>
          </p:cNvPr>
          <p:cNvSpPr txBox="1"/>
          <p:nvPr/>
        </p:nvSpPr>
        <p:spPr>
          <a:xfrm>
            <a:off x="224850" y="1862840"/>
            <a:ext cx="6536370" cy="3933000"/>
          </a:xfrm>
          <a:prstGeom prst="rect">
            <a:avLst/>
          </a:prstGeom>
          <a:noFill/>
        </p:spPr>
        <p:txBody>
          <a:bodyPr wrap="square">
            <a:spAutoFit/>
          </a:bodyPr>
          <a:lstStyle/>
          <a:p>
            <a:pPr algn="just">
              <a:lnSpc>
                <a:spcPct val="150000"/>
              </a:lnSpc>
            </a:pPr>
            <a:r>
              <a:rPr lang="en-AU" sz="12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2026 drill program was designed to advance the Maverick Silver Project across three key priorities:</a:t>
            </a:r>
          </a:p>
          <a:p>
            <a:pPr algn="just">
              <a:lnSpc>
                <a:spcPct val="150000"/>
              </a:lnSpc>
            </a:pPr>
            <a:endParaRPr lang="en-AU" sz="12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171450" indent="-171450" algn="just">
              <a:lnSpc>
                <a:spcPct val="150000"/>
              </a:lnSpc>
              <a:buFont typeface="Arial" panose="020B0604020202020204" pitchFamily="34" charset="0"/>
              <a:buChar char="•"/>
            </a:pPr>
            <a:r>
              <a:rPr lang="en-AU" sz="12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Priority 1 – Resource Classification Upgrade: </a:t>
            </a:r>
            <a:r>
              <a:rPr lang="en-AU" sz="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targeted infill drilling to improve geological confidence and support conversion of the existing Mineral Resource to the JORC Indicated category;</a:t>
            </a:r>
          </a:p>
          <a:p>
            <a:pPr marL="171450" indent="-171450" algn="just">
              <a:lnSpc>
                <a:spcPct val="150000"/>
              </a:lnSpc>
              <a:buFont typeface="Arial" panose="020B0604020202020204" pitchFamily="34" charset="0"/>
              <a:buChar char="•"/>
            </a:pPr>
            <a:endParaRPr lang="en-AU" sz="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171450" indent="-171450" algn="just">
              <a:lnSpc>
                <a:spcPct val="150000"/>
              </a:lnSpc>
              <a:buFont typeface="Arial" panose="020B0604020202020204" pitchFamily="34" charset="0"/>
              <a:buChar char="•"/>
            </a:pPr>
            <a:r>
              <a:rPr lang="en-AU" sz="12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Priority 2 – Development Advancement: </a:t>
            </a:r>
            <a:r>
              <a:rPr lang="en-AU" sz="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collection of additional metallurgical core to support ongoing development studies and future processing pathways; and</a:t>
            </a:r>
          </a:p>
          <a:p>
            <a:pPr marL="171450" indent="-171450" algn="just">
              <a:lnSpc>
                <a:spcPct val="150000"/>
              </a:lnSpc>
              <a:buFont typeface="Arial" panose="020B0604020202020204" pitchFamily="34" charset="0"/>
              <a:buChar char="•"/>
            </a:pPr>
            <a:endParaRPr lang="en-AU" sz="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171450" indent="-171450" algn="just">
              <a:lnSpc>
                <a:spcPct val="150000"/>
              </a:lnSpc>
              <a:buFont typeface="Arial" panose="020B0604020202020204" pitchFamily="34" charset="0"/>
              <a:buChar char="•"/>
            </a:pPr>
            <a:r>
              <a:rPr lang="en-AU" sz="12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Priority 3 – Resource Growth: </a:t>
            </a:r>
            <a:r>
              <a:rPr lang="en-AU" sz="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step-out drilling targeting the north-west extension of the high-grade hinge-zone mineralisation and other open extensions.</a:t>
            </a:r>
          </a:p>
        </p:txBody>
      </p:sp>
      <p:pic>
        <p:nvPicPr>
          <p:cNvPr id="12" name="Picture 11">
            <a:extLst>
              <a:ext uri="{FF2B5EF4-FFF2-40B4-BE49-F238E27FC236}">
                <a16:creationId xmlns:a16="http://schemas.microsoft.com/office/drawing/2014/main" id="{5F04AAC9-76FA-080B-A04B-ADA334A0B9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7099419" y="2287436"/>
            <a:ext cx="4704473" cy="3528355"/>
          </a:xfrm>
          <a:prstGeom prst="rect">
            <a:avLst/>
          </a:prstGeom>
        </p:spPr>
      </p:pic>
    </p:spTree>
    <p:extLst>
      <p:ext uri="{BB962C8B-B14F-4D97-AF65-F5344CB8AC3E}">
        <p14:creationId xmlns:p14="http://schemas.microsoft.com/office/powerpoint/2010/main" val="9806704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4FC33-0082-A5D8-5C95-036E4022681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73D4697-10FA-E660-D68D-F02FDB3E71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2849"/>
            <a:ext cx="12192000" cy="1584600"/>
          </a:xfrm>
          <a:prstGeom prst="rect">
            <a:avLst/>
          </a:prstGeom>
        </p:spPr>
      </p:pic>
      <p:pic>
        <p:nvPicPr>
          <p:cNvPr id="6" name="Picture 5" descr="A logo of a company&#10;&#10;AI-generated content may be incorrect.">
            <a:extLst>
              <a:ext uri="{FF2B5EF4-FFF2-40B4-BE49-F238E27FC236}">
                <a16:creationId xmlns:a16="http://schemas.microsoft.com/office/drawing/2014/main" id="{DB223643-0167-E1B0-5934-C9FE3642F5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4605" y="157302"/>
            <a:ext cx="1949572" cy="787049"/>
          </a:xfrm>
          <a:prstGeom prst="rect">
            <a:avLst/>
          </a:prstGeom>
        </p:spPr>
      </p:pic>
      <p:sp>
        <p:nvSpPr>
          <p:cNvPr id="2" name="object 2">
            <a:extLst>
              <a:ext uri="{FF2B5EF4-FFF2-40B4-BE49-F238E27FC236}">
                <a16:creationId xmlns:a16="http://schemas.microsoft.com/office/drawing/2014/main" id="{16683184-DFB1-21C0-FD53-B35387675E16}"/>
              </a:ext>
            </a:extLst>
          </p:cNvPr>
          <p:cNvSpPr txBox="1">
            <a:spLocks noGrp="1"/>
          </p:cNvSpPr>
          <p:nvPr>
            <p:ph type="title"/>
          </p:nvPr>
        </p:nvSpPr>
        <p:spPr>
          <a:xfrm>
            <a:off x="295799" y="1194022"/>
            <a:ext cx="10815162" cy="321242"/>
          </a:xfrm>
          <a:prstGeom prst="rect">
            <a:avLst/>
          </a:prstGeom>
        </p:spPr>
        <p:txBody>
          <a:bodyPr vert="horz" wrap="square" lIns="0" tIns="13335" rIns="0" bIns="0" rtlCol="0">
            <a:spAutoFit/>
          </a:bodyPr>
          <a:lstStyle/>
          <a:p>
            <a:pPr marL="12700">
              <a:lnSpc>
                <a:spcPct val="100000"/>
              </a:lnSpc>
              <a:spcBef>
                <a:spcPts val="100"/>
              </a:spcBef>
            </a:pPr>
            <a:r>
              <a:rPr lang="en-AU" sz="2000" b="1" kern="0" dirty="0">
                <a:solidFill>
                  <a:schemeClr val="tx1">
                    <a:lumMod val="65000"/>
                    <a:lumOff val="35000"/>
                  </a:schemeClr>
                </a:solidFill>
                <a:latin typeface="Verdana"/>
              </a:rPr>
              <a:t>FROM SURFACE MINERALISATION ENHANCES DEVELOPMENT POTENTIAL</a:t>
            </a:r>
          </a:p>
        </p:txBody>
      </p:sp>
      <p:sp>
        <p:nvSpPr>
          <p:cNvPr id="9" name="object 4">
            <a:extLst>
              <a:ext uri="{FF2B5EF4-FFF2-40B4-BE49-F238E27FC236}">
                <a16:creationId xmlns:a16="http://schemas.microsoft.com/office/drawing/2014/main" id="{9EC46E13-9A73-B326-0C19-0E7FD4B0AC9D}"/>
              </a:ext>
            </a:extLst>
          </p:cNvPr>
          <p:cNvSpPr txBox="1"/>
          <p:nvPr/>
        </p:nvSpPr>
        <p:spPr>
          <a:xfrm>
            <a:off x="11727306" y="6464604"/>
            <a:ext cx="90805" cy="135935"/>
          </a:xfrm>
          <a:prstGeom prst="rect">
            <a:avLst/>
          </a:prstGeom>
        </p:spPr>
        <p:txBody>
          <a:bodyPr vert="horz" wrap="square" lIns="0" tIns="12700" rIns="0" bIns="0" rtlCol="0">
            <a:spAutoFit/>
          </a:bodyPr>
          <a:lstStyle/>
          <a:p>
            <a:pPr marL="12700">
              <a:lnSpc>
                <a:spcPct val="100000"/>
              </a:lnSpc>
              <a:spcBef>
                <a:spcPts val="100"/>
              </a:spcBef>
            </a:pPr>
            <a:r>
              <a:rPr lang="en-AU" sz="800" dirty="0">
                <a:solidFill>
                  <a:schemeClr val="bg1">
                    <a:lumMod val="50000"/>
                  </a:schemeClr>
                </a:solidFill>
                <a:latin typeface="Verdana"/>
                <a:cs typeface="Verdana"/>
              </a:rPr>
              <a:t>9</a:t>
            </a:r>
            <a:endParaRPr sz="800" dirty="0">
              <a:solidFill>
                <a:schemeClr val="bg1">
                  <a:lumMod val="50000"/>
                </a:schemeClr>
              </a:solidFill>
              <a:latin typeface="Verdana"/>
              <a:cs typeface="Verdana"/>
            </a:endParaRPr>
          </a:p>
        </p:txBody>
      </p:sp>
      <p:sp>
        <p:nvSpPr>
          <p:cNvPr id="18" name="TextBox 17">
            <a:extLst>
              <a:ext uri="{FF2B5EF4-FFF2-40B4-BE49-F238E27FC236}">
                <a16:creationId xmlns:a16="http://schemas.microsoft.com/office/drawing/2014/main" id="{EECDB2CE-7FA4-51D1-AB67-57C7ED79379D}"/>
              </a:ext>
            </a:extLst>
          </p:cNvPr>
          <p:cNvSpPr txBox="1"/>
          <p:nvPr/>
        </p:nvSpPr>
        <p:spPr>
          <a:xfrm>
            <a:off x="263959" y="1604442"/>
            <a:ext cx="11790101" cy="292068"/>
          </a:xfrm>
          <a:prstGeom prst="rect">
            <a:avLst/>
          </a:prstGeom>
          <a:noFill/>
        </p:spPr>
        <p:txBody>
          <a:bodyPr wrap="square">
            <a:spAutoFit/>
          </a:bodyPr>
          <a:lstStyle/>
          <a:p>
            <a:pPr algn="just">
              <a:lnSpc>
                <a:spcPct val="150000"/>
              </a:lnSpc>
            </a:pPr>
            <a:r>
              <a:rPr lang="en-AU" sz="1000" b="1" dirty="0">
                <a:solidFill>
                  <a:schemeClr val="bg1">
                    <a:lumMod val="50000"/>
                  </a:schemeClr>
                </a:solidFill>
                <a:latin typeface="Verdana" panose="020B0604030504040204" pitchFamily="34" charset="0"/>
                <a:ea typeface="Verdana" panose="020B0604030504040204" pitchFamily="34" charset="0"/>
              </a:rPr>
              <a:t>First Sun Silver diamond hole to intersect silver-gold mineralisation from surface highlights potential for reduced pre-strip, starter pits and earlier processing feed</a:t>
            </a:r>
            <a:endParaRPr lang="en-AU" sz="10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p:txBody>
      </p:sp>
      <p:graphicFrame>
        <p:nvGraphicFramePr>
          <p:cNvPr id="3" name="Table 2">
            <a:extLst>
              <a:ext uri="{FF2B5EF4-FFF2-40B4-BE49-F238E27FC236}">
                <a16:creationId xmlns:a16="http://schemas.microsoft.com/office/drawing/2014/main" id="{F6CD93A8-9F8D-12DD-8BC1-E0B841144AE6}"/>
              </a:ext>
            </a:extLst>
          </p:cNvPr>
          <p:cNvGraphicFramePr>
            <a:graphicFrameLocks noGrp="1"/>
          </p:cNvGraphicFramePr>
          <p:nvPr>
            <p:extLst>
              <p:ext uri="{D42A27DB-BD31-4B8C-83A1-F6EECF244321}">
                <p14:modId xmlns:p14="http://schemas.microsoft.com/office/powerpoint/2010/main" val="636137452"/>
              </p:ext>
            </p:extLst>
          </p:nvPr>
        </p:nvGraphicFramePr>
        <p:xfrm>
          <a:off x="373890" y="2259069"/>
          <a:ext cx="6224820" cy="916989"/>
        </p:xfrm>
        <a:graphic>
          <a:graphicData uri="http://schemas.openxmlformats.org/drawingml/2006/table">
            <a:tbl>
              <a:tblPr firstRow="1" firstCol="1" bandRow="1"/>
              <a:tblGrid>
                <a:gridCol w="908604">
                  <a:extLst>
                    <a:ext uri="{9D8B030D-6E8A-4147-A177-3AD203B41FA5}">
                      <a16:colId xmlns:a16="http://schemas.microsoft.com/office/drawing/2014/main" val="2661869656"/>
                    </a:ext>
                  </a:extLst>
                </a:gridCol>
                <a:gridCol w="1221657">
                  <a:extLst>
                    <a:ext uri="{9D8B030D-6E8A-4147-A177-3AD203B41FA5}">
                      <a16:colId xmlns:a16="http://schemas.microsoft.com/office/drawing/2014/main" val="1095252246"/>
                    </a:ext>
                  </a:extLst>
                </a:gridCol>
                <a:gridCol w="1029458">
                  <a:extLst>
                    <a:ext uri="{9D8B030D-6E8A-4147-A177-3AD203B41FA5}">
                      <a16:colId xmlns:a16="http://schemas.microsoft.com/office/drawing/2014/main" val="1770212306"/>
                    </a:ext>
                  </a:extLst>
                </a:gridCol>
                <a:gridCol w="913566">
                  <a:extLst>
                    <a:ext uri="{9D8B030D-6E8A-4147-A177-3AD203B41FA5}">
                      <a16:colId xmlns:a16="http://schemas.microsoft.com/office/drawing/2014/main" val="1732924955"/>
                    </a:ext>
                  </a:extLst>
                </a:gridCol>
                <a:gridCol w="1047252">
                  <a:extLst>
                    <a:ext uri="{9D8B030D-6E8A-4147-A177-3AD203B41FA5}">
                      <a16:colId xmlns:a16="http://schemas.microsoft.com/office/drawing/2014/main" val="367730048"/>
                    </a:ext>
                  </a:extLst>
                </a:gridCol>
                <a:gridCol w="1104283">
                  <a:extLst>
                    <a:ext uri="{9D8B030D-6E8A-4147-A177-3AD203B41FA5}">
                      <a16:colId xmlns:a16="http://schemas.microsoft.com/office/drawing/2014/main" val="2085390667"/>
                    </a:ext>
                  </a:extLst>
                </a:gridCol>
              </a:tblGrid>
              <a:tr h="315405">
                <a:tc>
                  <a:txBody>
                    <a:bodyPr/>
                    <a:lstStyle/>
                    <a:p>
                      <a:pPr marL="85725" marR="85725" algn="ctr">
                        <a:lnSpc>
                          <a:spcPct val="115000"/>
                        </a:lnSpc>
                        <a:spcAft>
                          <a:spcPts val="800"/>
                        </a:spcAft>
                        <a:buNone/>
                        <a:tabLst>
                          <a:tab pos="3609975" algn="l"/>
                        </a:tabLst>
                      </a:pPr>
                      <a:r>
                        <a:rPr lang="en-AU" sz="900" b="1" dirty="0">
                          <a:solidFill>
                            <a:schemeClr val="bg1"/>
                          </a:solidFill>
                          <a:effectLst/>
                          <a:latin typeface="Verdana" panose="020B0604030504040204" pitchFamily="34" charset="0"/>
                          <a:ea typeface="Verdana" panose="020B0604030504040204" pitchFamily="34" charset="0"/>
                          <a:cs typeface="Angsana New" panose="02020603050405020304" pitchFamily="18" charset="-34"/>
                        </a:rPr>
                        <a:t>Hole ID</a:t>
                      </a:r>
                      <a:endParaRPr lang="en-AU" sz="900" dirty="0">
                        <a:solidFill>
                          <a:schemeClr val="bg1"/>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85725" marR="85725" algn="ctr">
                        <a:lnSpc>
                          <a:spcPct val="115000"/>
                        </a:lnSpc>
                        <a:spcAft>
                          <a:spcPts val="800"/>
                        </a:spcAft>
                        <a:buNone/>
                        <a:tabLst>
                          <a:tab pos="3609975" algn="l"/>
                        </a:tabLst>
                      </a:pPr>
                      <a:r>
                        <a:rPr lang="en-AU" sz="900" b="1" dirty="0">
                          <a:solidFill>
                            <a:schemeClr val="bg1"/>
                          </a:solidFill>
                          <a:effectLst/>
                          <a:latin typeface="Verdana" panose="020B0604030504040204" pitchFamily="34" charset="0"/>
                          <a:ea typeface="Verdana" panose="020B0604030504040204" pitchFamily="34" charset="0"/>
                          <a:cs typeface="Angsana New" panose="02020603050405020304" pitchFamily="18" charset="-34"/>
                        </a:rPr>
                        <a:t>Interval (m)</a:t>
                      </a:r>
                      <a:endParaRPr lang="en-AU" sz="900" dirty="0">
                        <a:solidFill>
                          <a:schemeClr val="bg1"/>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85725" marR="85725" algn="ctr">
                        <a:lnSpc>
                          <a:spcPct val="115000"/>
                        </a:lnSpc>
                        <a:spcAft>
                          <a:spcPts val="800"/>
                        </a:spcAft>
                        <a:buNone/>
                        <a:tabLst>
                          <a:tab pos="3609975" algn="l"/>
                        </a:tabLst>
                      </a:pPr>
                      <a:r>
                        <a:rPr lang="en-AU" sz="900" b="1" dirty="0">
                          <a:solidFill>
                            <a:schemeClr val="bg1"/>
                          </a:solidFill>
                          <a:effectLst/>
                          <a:latin typeface="Verdana" panose="020B0604030504040204" pitchFamily="34" charset="0"/>
                          <a:ea typeface="Verdana" panose="020B0604030504040204" pitchFamily="34" charset="0"/>
                          <a:cs typeface="Angsana New" panose="02020603050405020304" pitchFamily="18" charset="-34"/>
                        </a:rPr>
                        <a:t>AgEq (g/t)</a:t>
                      </a:r>
                      <a:endParaRPr lang="en-AU" sz="900" dirty="0">
                        <a:solidFill>
                          <a:schemeClr val="bg1"/>
                        </a:solidFill>
                        <a:effectLst/>
                        <a:latin typeface="Verdana" panose="020B0604030504040204" pitchFamily="34" charset="0"/>
                        <a:ea typeface="Verdana" panose="020B0604030504040204" pitchFamily="34" charset="0"/>
                        <a:cs typeface="Angsana New" panose="02020603050405020304" pitchFamily="18" charset="-3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85725" marR="85725" algn="ctr">
                        <a:lnSpc>
                          <a:spcPct val="115000"/>
                        </a:lnSpc>
                        <a:spcAft>
                          <a:spcPts val="800"/>
                        </a:spcAft>
                        <a:buNone/>
                        <a:tabLst>
                          <a:tab pos="3609975" algn="l"/>
                        </a:tabLst>
                      </a:pPr>
                      <a:r>
                        <a:rPr lang="en-AU" sz="900" b="1" dirty="0">
                          <a:solidFill>
                            <a:schemeClr val="bg1"/>
                          </a:solidFill>
                          <a:effectLst/>
                          <a:latin typeface="Verdana" panose="020B0604030504040204" pitchFamily="34" charset="0"/>
                          <a:ea typeface="Verdana" panose="020B0604030504040204" pitchFamily="34" charset="0"/>
                          <a:cs typeface="Angsana New" panose="02020603050405020304" pitchFamily="18" charset="-34"/>
                        </a:rPr>
                        <a:t>Ag (g/t)</a:t>
                      </a:r>
                      <a:endParaRPr lang="en-AU" sz="900" dirty="0">
                        <a:solidFill>
                          <a:schemeClr val="bg1"/>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85725" marR="85725" algn="ctr">
                        <a:lnSpc>
                          <a:spcPct val="115000"/>
                        </a:lnSpc>
                        <a:spcAft>
                          <a:spcPts val="800"/>
                        </a:spcAft>
                        <a:buNone/>
                        <a:tabLst>
                          <a:tab pos="3609975" algn="l"/>
                        </a:tabLst>
                      </a:pPr>
                      <a:r>
                        <a:rPr lang="en-AU" sz="900" b="1" dirty="0">
                          <a:solidFill>
                            <a:schemeClr val="bg1"/>
                          </a:solidFill>
                          <a:effectLst/>
                          <a:latin typeface="Verdana" panose="020B0604030504040204" pitchFamily="34" charset="0"/>
                          <a:ea typeface="Verdana" panose="020B0604030504040204" pitchFamily="34" charset="0"/>
                          <a:cs typeface="Angsana New" panose="02020603050405020304" pitchFamily="18" charset="-34"/>
                        </a:rPr>
                        <a:t>Au (g/t)</a:t>
                      </a:r>
                      <a:endParaRPr lang="en-AU" sz="900" dirty="0">
                        <a:solidFill>
                          <a:schemeClr val="bg1"/>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85725" marR="85725" algn="ctr">
                        <a:lnSpc>
                          <a:spcPct val="115000"/>
                        </a:lnSpc>
                        <a:spcAft>
                          <a:spcPts val="800"/>
                        </a:spcAft>
                        <a:buNone/>
                        <a:tabLst>
                          <a:tab pos="3609975" algn="l"/>
                        </a:tabLst>
                      </a:pPr>
                      <a:r>
                        <a:rPr lang="en-AU" sz="900" b="1" dirty="0">
                          <a:solidFill>
                            <a:schemeClr val="bg1"/>
                          </a:solidFill>
                          <a:effectLst/>
                          <a:latin typeface="Verdana" panose="020B0604030504040204" pitchFamily="34" charset="0"/>
                          <a:ea typeface="Verdana" panose="020B0604030504040204" pitchFamily="34" charset="0"/>
                          <a:cs typeface="Angsana New" panose="02020603050405020304" pitchFamily="18" charset="-34"/>
                        </a:rPr>
                        <a:t>From (m)</a:t>
                      </a:r>
                      <a:endParaRPr lang="en-AU" sz="900" dirty="0">
                        <a:solidFill>
                          <a:schemeClr val="bg1"/>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998847556"/>
                  </a:ext>
                </a:extLst>
              </a:tr>
              <a:tr h="200528">
                <a:tc>
                  <a:txBody>
                    <a:bodyPr/>
                    <a:lstStyle/>
                    <a:p>
                      <a:pPr marL="85725" marR="85725" algn="ctr">
                        <a:lnSpc>
                          <a:spcPct val="115000"/>
                        </a:lnSpc>
                        <a:spcAft>
                          <a:spcPts val="800"/>
                        </a:spcAft>
                        <a:buNone/>
                        <a:tabLst>
                          <a:tab pos="3609975" algn="l"/>
                        </a:tabLst>
                      </a:pPr>
                      <a:r>
                        <a:rPr lang="en-US" sz="9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MV0001</a:t>
                      </a:r>
                      <a:endParaRPr lang="en-AU" sz="90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5725" marR="85725" algn="ctr">
                        <a:lnSpc>
                          <a:spcPct val="115000"/>
                        </a:lnSpc>
                        <a:spcAft>
                          <a:spcPts val="800"/>
                        </a:spcAft>
                        <a:buNone/>
                        <a:tabLst>
                          <a:tab pos="3609975" algn="l"/>
                        </a:tabLst>
                      </a:pPr>
                      <a:r>
                        <a:rPr lang="en-US" sz="9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16.8</a:t>
                      </a:r>
                      <a:endParaRPr lang="en-AU" sz="90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5725" marR="85725" algn="ctr">
                        <a:lnSpc>
                          <a:spcPct val="115000"/>
                        </a:lnSpc>
                        <a:spcAft>
                          <a:spcPts val="800"/>
                        </a:spcAft>
                        <a:buNone/>
                        <a:tabLst>
                          <a:tab pos="3609975" algn="l"/>
                        </a:tabLst>
                      </a:pPr>
                      <a:r>
                        <a:rPr lang="en-US" sz="9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20</a:t>
                      </a:r>
                      <a:endParaRPr lang="en-AU" sz="90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5725" marR="85725" algn="ctr">
                        <a:lnSpc>
                          <a:spcPct val="115000"/>
                        </a:lnSpc>
                        <a:spcAft>
                          <a:spcPts val="800"/>
                        </a:spcAft>
                        <a:buNone/>
                        <a:tabLst>
                          <a:tab pos="3609975" algn="l"/>
                        </a:tabLst>
                      </a:pPr>
                      <a:r>
                        <a:rPr lang="en-US" sz="9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11</a:t>
                      </a:r>
                      <a:endParaRPr lang="en-AU" sz="90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5725" marR="85725" algn="ctr">
                        <a:lnSpc>
                          <a:spcPct val="115000"/>
                        </a:lnSpc>
                        <a:spcAft>
                          <a:spcPts val="800"/>
                        </a:spcAft>
                        <a:buNone/>
                        <a:tabLst>
                          <a:tab pos="3609975" algn="l"/>
                        </a:tabLst>
                      </a:pPr>
                      <a:r>
                        <a:rPr lang="en-US" sz="9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0.1</a:t>
                      </a:r>
                      <a:endParaRPr lang="en-AU" sz="90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5725" marR="85725" algn="ctr">
                        <a:lnSpc>
                          <a:spcPct val="115000"/>
                        </a:lnSpc>
                        <a:spcAft>
                          <a:spcPts val="800"/>
                        </a:spcAft>
                        <a:buNone/>
                        <a:tabLst>
                          <a:tab pos="3609975" algn="l"/>
                        </a:tabLst>
                      </a:pPr>
                      <a:r>
                        <a:rPr lang="en-US" sz="9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0</a:t>
                      </a:r>
                      <a:endParaRPr lang="en-AU" sz="90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89941089"/>
                  </a:ext>
                </a:extLst>
              </a:tr>
              <a:tr h="200528">
                <a:tc>
                  <a:txBody>
                    <a:bodyPr/>
                    <a:lstStyle/>
                    <a:p>
                      <a:pPr marL="85725" marR="85725" algn="ctr">
                        <a:lnSpc>
                          <a:spcPct val="115000"/>
                        </a:lnSpc>
                        <a:spcAft>
                          <a:spcPts val="800"/>
                        </a:spcAft>
                        <a:buNone/>
                        <a:tabLst>
                          <a:tab pos="3609975" algn="l"/>
                        </a:tabLst>
                      </a:pPr>
                      <a:r>
                        <a:rPr lang="en-US" sz="9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including</a:t>
                      </a:r>
                      <a:endParaRPr lang="en-AU" sz="9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US" sz="9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3.5</a:t>
                      </a:r>
                      <a:endParaRPr lang="en-AU" sz="9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9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46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US" sz="9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24</a:t>
                      </a:r>
                      <a:endParaRPr lang="en-AU" sz="9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US" sz="9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0.3</a:t>
                      </a:r>
                      <a:endParaRPr lang="en-AU" sz="9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US" sz="9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0</a:t>
                      </a:r>
                      <a:endParaRPr lang="en-AU" sz="9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7061387"/>
                  </a:ext>
                </a:extLst>
              </a:tr>
              <a:tr h="200528">
                <a:tc>
                  <a:txBody>
                    <a:bodyPr/>
                    <a:lstStyle/>
                    <a:p>
                      <a:pPr marL="85725" marR="85725" algn="ctr">
                        <a:lnSpc>
                          <a:spcPct val="115000"/>
                        </a:lnSpc>
                        <a:spcAft>
                          <a:spcPts val="800"/>
                        </a:spcAft>
                        <a:buNone/>
                        <a:tabLst>
                          <a:tab pos="3609975" algn="l"/>
                        </a:tabLst>
                      </a:pPr>
                      <a:r>
                        <a:rPr lang="en-AU" sz="9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including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9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9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75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9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43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9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0.4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9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58335221"/>
                  </a:ext>
                </a:extLst>
              </a:tr>
            </a:tbl>
          </a:graphicData>
        </a:graphic>
      </p:graphicFrame>
      <p:sp>
        <p:nvSpPr>
          <p:cNvPr id="7" name="object 18">
            <a:extLst>
              <a:ext uri="{FF2B5EF4-FFF2-40B4-BE49-F238E27FC236}">
                <a16:creationId xmlns:a16="http://schemas.microsoft.com/office/drawing/2014/main" id="{B6431474-F8E5-BEA5-1FE7-940BD04CA1C5}"/>
              </a:ext>
            </a:extLst>
          </p:cNvPr>
          <p:cNvSpPr txBox="1"/>
          <p:nvPr/>
        </p:nvSpPr>
        <p:spPr>
          <a:xfrm>
            <a:off x="373890" y="6605328"/>
            <a:ext cx="11431507" cy="114134"/>
          </a:xfrm>
          <a:prstGeom prst="rect">
            <a:avLst/>
          </a:prstGeom>
        </p:spPr>
        <p:txBody>
          <a:bodyPr vert="horz" wrap="square" lIns="0" tIns="21590" rIns="0" bIns="0" rtlCol="0" anchor="t">
            <a:spAutoFit/>
          </a:bodyPr>
          <a:lstStyle/>
          <a:p>
            <a:pPr marL="240665" indent="-228600">
              <a:spcBef>
                <a:spcPts val="75"/>
              </a:spcBef>
              <a:buAutoNum type="arabicParenBoth"/>
              <a:tabLst>
                <a:tab pos="158750" algn="l"/>
              </a:tabLst>
            </a:pPr>
            <a:r>
              <a:rPr lang="en-GB" sz="600" dirty="0">
                <a:solidFill>
                  <a:schemeClr val="bg1">
                    <a:lumMod val="50000"/>
                  </a:schemeClr>
                </a:solidFill>
                <a:latin typeface="Verdana"/>
                <a:cs typeface="Verdana"/>
              </a:rPr>
              <a:t>For previously released exploration results refer to the Company’s ASX </a:t>
            </a:r>
            <a:r>
              <a:rPr lang="en-GB" sz="600" dirty="0">
                <a:solidFill>
                  <a:schemeClr val="bg1">
                    <a:lumMod val="50000"/>
                  </a:schemeClr>
                </a:solidFill>
                <a:latin typeface="Verdana"/>
              </a:rPr>
              <a:t>announcements </a:t>
            </a:r>
            <a:r>
              <a:rPr lang="en-AU" sz="600" dirty="0">
                <a:solidFill>
                  <a:schemeClr val="bg1">
                    <a:lumMod val="50000"/>
                  </a:schemeClr>
                </a:solidFill>
                <a:latin typeface="Verdana"/>
              </a:rPr>
              <a:t>24 September 2024, 14 January 2025, 26 March 2025, 2 July 2025, 15 October 2025, 3 August 2026, 3 September 2026 and 8 September 2026. </a:t>
            </a:r>
            <a:endParaRPr lang="en-GB" sz="600" dirty="0">
              <a:solidFill>
                <a:schemeClr val="bg1">
                  <a:lumMod val="50000"/>
                </a:schemeClr>
              </a:solidFill>
              <a:latin typeface="Verdana"/>
            </a:endParaRPr>
          </a:p>
        </p:txBody>
      </p:sp>
      <p:sp>
        <p:nvSpPr>
          <p:cNvPr id="14" name="TextBox 13">
            <a:extLst>
              <a:ext uri="{FF2B5EF4-FFF2-40B4-BE49-F238E27FC236}">
                <a16:creationId xmlns:a16="http://schemas.microsoft.com/office/drawing/2014/main" id="{3C427440-5C3C-797C-0201-6E7562E5D9B9}"/>
              </a:ext>
            </a:extLst>
          </p:cNvPr>
          <p:cNvSpPr txBox="1"/>
          <p:nvPr/>
        </p:nvSpPr>
        <p:spPr>
          <a:xfrm>
            <a:off x="6991470" y="2959148"/>
            <a:ext cx="4899311" cy="2002343"/>
          </a:xfrm>
          <a:prstGeom prst="rect">
            <a:avLst/>
          </a:prstGeom>
          <a:noFill/>
        </p:spPr>
        <p:txBody>
          <a:bodyPr wrap="square">
            <a:spAutoFit/>
          </a:bodyPr>
          <a:lstStyle/>
          <a:p>
            <a:pPr algn="just">
              <a:lnSpc>
                <a:spcPct val="150000"/>
              </a:lnSpc>
            </a:pPr>
            <a:r>
              <a:rPr lang="en-AU" sz="12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Mineralisation from Surface could provide:</a:t>
            </a:r>
          </a:p>
          <a:p>
            <a:pPr marL="171450" indent="-171450" algn="just">
              <a:lnSpc>
                <a:spcPct val="150000"/>
              </a:lnSpc>
              <a:buFont typeface="Arial" panose="020B0604020202020204" pitchFamily="34" charset="0"/>
              <a:buChar char="•"/>
            </a:pPr>
            <a:r>
              <a:rPr lang="en-AU" sz="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Reduced pre-strip and initial waste movement</a:t>
            </a:r>
          </a:p>
          <a:p>
            <a:pPr marL="171450" indent="-171450" algn="just">
              <a:lnSpc>
                <a:spcPct val="150000"/>
              </a:lnSpc>
              <a:buFont typeface="Arial" panose="020B0604020202020204" pitchFamily="34" charset="0"/>
              <a:buChar char="•"/>
            </a:pPr>
            <a:r>
              <a:rPr lang="en-AU" sz="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Earlier access to mineralised feed</a:t>
            </a:r>
          </a:p>
          <a:p>
            <a:pPr marL="171450" indent="-171450" algn="just">
              <a:lnSpc>
                <a:spcPct val="150000"/>
              </a:lnSpc>
              <a:buFont typeface="Arial" panose="020B0604020202020204" pitchFamily="34" charset="0"/>
              <a:buChar char="•"/>
            </a:pPr>
            <a:r>
              <a:rPr lang="en-AU" sz="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Potential starter pit opportunities</a:t>
            </a:r>
          </a:p>
          <a:p>
            <a:pPr marL="171450" indent="-171450" algn="just">
              <a:lnSpc>
                <a:spcPct val="150000"/>
              </a:lnSpc>
              <a:buFont typeface="Arial" panose="020B0604020202020204" pitchFamily="34" charset="0"/>
              <a:buChar char="•"/>
            </a:pPr>
            <a:r>
              <a:rPr lang="en-AU" sz="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Potential for earlier revenue generation</a:t>
            </a:r>
          </a:p>
          <a:p>
            <a:pPr marL="171450" indent="-171450" algn="just">
              <a:lnSpc>
                <a:spcPct val="150000"/>
              </a:lnSpc>
              <a:buFont typeface="Arial" panose="020B0604020202020204" pitchFamily="34" charset="0"/>
              <a:buChar char="•"/>
            </a:pPr>
            <a:r>
              <a:rPr lang="en-AU" sz="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Greater mine sequencing flexibility</a:t>
            </a:r>
          </a:p>
          <a:p>
            <a:pPr marL="171450" indent="-171450" algn="just">
              <a:lnSpc>
                <a:spcPct val="150000"/>
              </a:lnSpc>
              <a:buFont typeface="Arial" panose="020B0604020202020204" pitchFamily="34" charset="0"/>
              <a:buChar char="•"/>
            </a:pPr>
            <a:r>
              <a:rPr lang="en-AU" sz="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Potential improvement in early mine life capital efficiency</a:t>
            </a:r>
            <a:endParaRPr lang="en-AU" sz="1200" dirty="0"/>
          </a:p>
        </p:txBody>
      </p:sp>
      <p:sp>
        <p:nvSpPr>
          <p:cNvPr id="17" name="TextBox 16">
            <a:extLst>
              <a:ext uri="{FF2B5EF4-FFF2-40B4-BE49-F238E27FC236}">
                <a16:creationId xmlns:a16="http://schemas.microsoft.com/office/drawing/2014/main" id="{15200FAD-1F56-4CFA-6619-4C689ACFB502}"/>
              </a:ext>
            </a:extLst>
          </p:cNvPr>
          <p:cNvSpPr txBox="1"/>
          <p:nvPr/>
        </p:nvSpPr>
        <p:spPr>
          <a:xfrm>
            <a:off x="295798" y="6217135"/>
            <a:ext cx="11112844" cy="292068"/>
          </a:xfrm>
          <a:prstGeom prst="rect">
            <a:avLst/>
          </a:prstGeom>
          <a:noFill/>
        </p:spPr>
        <p:txBody>
          <a:bodyPr wrap="square">
            <a:spAutoFit/>
          </a:bodyPr>
          <a:lstStyle/>
          <a:p>
            <a:pPr algn="just">
              <a:lnSpc>
                <a:spcPct val="150000"/>
              </a:lnSpc>
            </a:pPr>
            <a:r>
              <a:rPr lang="en-AU" sz="10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Near-surface grades Compare Favourably with Large Scale Nevada Projects with Coeur Rochester Operates at a grade of 12.63g/t Ag</a:t>
            </a:r>
          </a:p>
        </p:txBody>
      </p:sp>
      <p:sp>
        <p:nvSpPr>
          <p:cNvPr id="20" name="TextBox 19">
            <a:extLst>
              <a:ext uri="{FF2B5EF4-FFF2-40B4-BE49-F238E27FC236}">
                <a16:creationId xmlns:a16="http://schemas.microsoft.com/office/drawing/2014/main" id="{B820883A-6978-6896-D530-BBD58B4A1546}"/>
              </a:ext>
            </a:extLst>
          </p:cNvPr>
          <p:cNvSpPr txBox="1"/>
          <p:nvPr/>
        </p:nvSpPr>
        <p:spPr>
          <a:xfrm>
            <a:off x="263959" y="1975641"/>
            <a:ext cx="6097112" cy="246221"/>
          </a:xfrm>
          <a:prstGeom prst="rect">
            <a:avLst/>
          </a:prstGeom>
          <a:noFill/>
        </p:spPr>
        <p:txBody>
          <a:bodyPr wrap="square">
            <a:spAutoFit/>
          </a:bodyPr>
          <a:lstStyle/>
          <a:p>
            <a:r>
              <a:rPr lang="en-AU" sz="10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From Surface Intercepts</a:t>
            </a:r>
            <a:endParaRPr lang="en-AU" sz="1000" baseline="30000" dirty="0"/>
          </a:p>
        </p:txBody>
      </p:sp>
      <p:pic>
        <p:nvPicPr>
          <p:cNvPr id="26" name="Picture 25">
            <a:extLst>
              <a:ext uri="{FF2B5EF4-FFF2-40B4-BE49-F238E27FC236}">
                <a16:creationId xmlns:a16="http://schemas.microsoft.com/office/drawing/2014/main" id="{1BD9E67C-548C-5E28-5787-7B595E3C22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9437" y="3355091"/>
            <a:ext cx="6209273" cy="2862044"/>
          </a:xfrm>
          <a:prstGeom prst="rect">
            <a:avLst/>
          </a:prstGeom>
        </p:spPr>
      </p:pic>
    </p:spTree>
    <p:extLst>
      <p:ext uri="{BB962C8B-B14F-4D97-AF65-F5344CB8AC3E}">
        <p14:creationId xmlns:p14="http://schemas.microsoft.com/office/powerpoint/2010/main" val="15485410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F0107-4A6F-B2E7-A401-343F00BB830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3CA4F42-71C4-7526-1678-055A1F2F81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2849"/>
            <a:ext cx="12192000" cy="1584600"/>
          </a:xfrm>
          <a:prstGeom prst="rect">
            <a:avLst/>
          </a:prstGeom>
        </p:spPr>
      </p:pic>
      <p:pic>
        <p:nvPicPr>
          <p:cNvPr id="6" name="Picture 5" descr="A logo of a company&#10;&#10;AI-generated content may be incorrect.">
            <a:extLst>
              <a:ext uri="{FF2B5EF4-FFF2-40B4-BE49-F238E27FC236}">
                <a16:creationId xmlns:a16="http://schemas.microsoft.com/office/drawing/2014/main" id="{3505A231-17CE-AF3D-EE03-36038E6547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4605" y="157302"/>
            <a:ext cx="1949572" cy="787049"/>
          </a:xfrm>
          <a:prstGeom prst="rect">
            <a:avLst/>
          </a:prstGeom>
        </p:spPr>
      </p:pic>
      <p:sp>
        <p:nvSpPr>
          <p:cNvPr id="2" name="object 2">
            <a:extLst>
              <a:ext uri="{FF2B5EF4-FFF2-40B4-BE49-F238E27FC236}">
                <a16:creationId xmlns:a16="http://schemas.microsoft.com/office/drawing/2014/main" id="{540F0F21-021E-8DC0-14EC-37024045DB97}"/>
              </a:ext>
            </a:extLst>
          </p:cNvPr>
          <p:cNvSpPr txBox="1">
            <a:spLocks noGrp="1"/>
          </p:cNvSpPr>
          <p:nvPr>
            <p:ph type="title"/>
          </p:nvPr>
        </p:nvSpPr>
        <p:spPr>
          <a:xfrm>
            <a:off x="295799" y="1194022"/>
            <a:ext cx="10815162" cy="321242"/>
          </a:xfrm>
          <a:prstGeom prst="rect">
            <a:avLst/>
          </a:prstGeom>
        </p:spPr>
        <p:txBody>
          <a:bodyPr vert="horz" wrap="square" lIns="0" tIns="13335" rIns="0" bIns="0" rtlCol="0">
            <a:spAutoFit/>
          </a:bodyPr>
          <a:lstStyle/>
          <a:p>
            <a:pPr marL="12700">
              <a:lnSpc>
                <a:spcPct val="100000"/>
              </a:lnSpc>
              <a:spcBef>
                <a:spcPts val="100"/>
              </a:spcBef>
            </a:pPr>
            <a:r>
              <a:rPr lang="en-AU" sz="2000" b="1" kern="0" dirty="0">
                <a:solidFill>
                  <a:schemeClr val="tx1">
                    <a:lumMod val="65000"/>
                    <a:lumOff val="35000"/>
                  </a:schemeClr>
                </a:solidFill>
                <a:latin typeface="Verdana"/>
              </a:rPr>
              <a:t>NOTEABLE INTERCEPTS FROM 2026 DRILL PROGRAM </a:t>
            </a:r>
          </a:p>
        </p:txBody>
      </p:sp>
      <p:sp>
        <p:nvSpPr>
          <p:cNvPr id="9" name="object 4">
            <a:extLst>
              <a:ext uri="{FF2B5EF4-FFF2-40B4-BE49-F238E27FC236}">
                <a16:creationId xmlns:a16="http://schemas.microsoft.com/office/drawing/2014/main" id="{74ED142A-85DC-E9EB-986E-2727E6000126}"/>
              </a:ext>
            </a:extLst>
          </p:cNvPr>
          <p:cNvSpPr txBox="1"/>
          <p:nvPr/>
        </p:nvSpPr>
        <p:spPr>
          <a:xfrm>
            <a:off x="11727306" y="6464604"/>
            <a:ext cx="168895" cy="135935"/>
          </a:xfrm>
          <a:prstGeom prst="rect">
            <a:avLst/>
          </a:prstGeom>
        </p:spPr>
        <p:txBody>
          <a:bodyPr vert="horz" wrap="square" lIns="0" tIns="12700" rIns="0" bIns="0" rtlCol="0">
            <a:spAutoFit/>
          </a:bodyPr>
          <a:lstStyle/>
          <a:p>
            <a:pPr marL="12700">
              <a:lnSpc>
                <a:spcPct val="100000"/>
              </a:lnSpc>
              <a:spcBef>
                <a:spcPts val="100"/>
              </a:spcBef>
            </a:pPr>
            <a:r>
              <a:rPr lang="en-AU" sz="800" dirty="0">
                <a:solidFill>
                  <a:schemeClr val="bg1">
                    <a:lumMod val="50000"/>
                  </a:schemeClr>
                </a:solidFill>
                <a:latin typeface="Verdana"/>
                <a:cs typeface="Verdana"/>
              </a:rPr>
              <a:t>10</a:t>
            </a:r>
            <a:endParaRPr sz="800" dirty="0">
              <a:solidFill>
                <a:schemeClr val="bg1">
                  <a:lumMod val="50000"/>
                </a:schemeClr>
              </a:solidFill>
              <a:latin typeface="Verdana"/>
              <a:cs typeface="Verdana"/>
            </a:endParaRPr>
          </a:p>
        </p:txBody>
      </p:sp>
      <p:graphicFrame>
        <p:nvGraphicFramePr>
          <p:cNvPr id="3" name="Table 2">
            <a:extLst>
              <a:ext uri="{FF2B5EF4-FFF2-40B4-BE49-F238E27FC236}">
                <a16:creationId xmlns:a16="http://schemas.microsoft.com/office/drawing/2014/main" id="{399446C3-D75D-6BF9-1982-1F4492A2DEF5}"/>
              </a:ext>
            </a:extLst>
          </p:cNvPr>
          <p:cNvGraphicFramePr>
            <a:graphicFrameLocks noGrp="1"/>
          </p:cNvGraphicFramePr>
          <p:nvPr>
            <p:extLst>
              <p:ext uri="{D42A27DB-BD31-4B8C-83A1-F6EECF244321}">
                <p14:modId xmlns:p14="http://schemas.microsoft.com/office/powerpoint/2010/main" val="3944381591"/>
              </p:ext>
            </p:extLst>
          </p:nvPr>
        </p:nvGraphicFramePr>
        <p:xfrm>
          <a:off x="393911" y="1992441"/>
          <a:ext cx="5406186" cy="2120157"/>
        </p:xfrm>
        <a:graphic>
          <a:graphicData uri="http://schemas.openxmlformats.org/drawingml/2006/table">
            <a:tbl>
              <a:tblPr firstRow="1" firstCol="1" bandRow="1"/>
              <a:tblGrid>
                <a:gridCol w="917928">
                  <a:extLst>
                    <a:ext uri="{9D8B030D-6E8A-4147-A177-3AD203B41FA5}">
                      <a16:colId xmlns:a16="http://schemas.microsoft.com/office/drawing/2014/main" val="2661869656"/>
                    </a:ext>
                  </a:extLst>
                </a:gridCol>
                <a:gridCol w="1108464">
                  <a:extLst>
                    <a:ext uri="{9D8B030D-6E8A-4147-A177-3AD203B41FA5}">
                      <a16:colId xmlns:a16="http://schemas.microsoft.com/office/drawing/2014/main" val="1095252246"/>
                    </a:ext>
                  </a:extLst>
                </a:gridCol>
                <a:gridCol w="863650">
                  <a:extLst>
                    <a:ext uri="{9D8B030D-6E8A-4147-A177-3AD203B41FA5}">
                      <a16:colId xmlns:a16="http://schemas.microsoft.com/office/drawing/2014/main" val="1770212306"/>
                    </a:ext>
                  </a:extLst>
                </a:gridCol>
                <a:gridCol w="807486">
                  <a:extLst>
                    <a:ext uri="{9D8B030D-6E8A-4147-A177-3AD203B41FA5}">
                      <a16:colId xmlns:a16="http://schemas.microsoft.com/office/drawing/2014/main" val="1732924955"/>
                    </a:ext>
                  </a:extLst>
                </a:gridCol>
                <a:gridCol w="840981">
                  <a:extLst>
                    <a:ext uri="{9D8B030D-6E8A-4147-A177-3AD203B41FA5}">
                      <a16:colId xmlns:a16="http://schemas.microsoft.com/office/drawing/2014/main" val="367730048"/>
                    </a:ext>
                  </a:extLst>
                </a:gridCol>
                <a:gridCol w="867677">
                  <a:extLst>
                    <a:ext uri="{9D8B030D-6E8A-4147-A177-3AD203B41FA5}">
                      <a16:colId xmlns:a16="http://schemas.microsoft.com/office/drawing/2014/main" val="2085390667"/>
                    </a:ext>
                  </a:extLst>
                </a:gridCol>
              </a:tblGrid>
              <a:tr h="315405">
                <a:tc>
                  <a:txBody>
                    <a:bodyPr/>
                    <a:lstStyle/>
                    <a:p>
                      <a:pPr marL="85725" marR="85725" algn="ctr">
                        <a:lnSpc>
                          <a:spcPct val="115000"/>
                        </a:lnSpc>
                        <a:spcAft>
                          <a:spcPts val="800"/>
                        </a:spcAft>
                        <a:buNone/>
                        <a:tabLst>
                          <a:tab pos="3609975" algn="l"/>
                        </a:tabLst>
                      </a:pPr>
                      <a:r>
                        <a:rPr lang="en-AU" sz="800" b="1" dirty="0">
                          <a:solidFill>
                            <a:schemeClr val="bg1"/>
                          </a:solidFill>
                          <a:effectLst/>
                          <a:latin typeface="Verdana" panose="020B0604030504040204" pitchFamily="34" charset="0"/>
                          <a:ea typeface="Verdana" panose="020B0604030504040204" pitchFamily="34" charset="0"/>
                          <a:cs typeface="Angsana New" panose="02020603050405020304" pitchFamily="18" charset="-34"/>
                        </a:rPr>
                        <a:t>Hole ID</a:t>
                      </a:r>
                      <a:endParaRPr lang="en-AU" sz="800" dirty="0">
                        <a:solidFill>
                          <a:schemeClr val="bg1"/>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85725" marR="85725" algn="ctr">
                        <a:lnSpc>
                          <a:spcPct val="115000"/>
                        </a:lnSpc>
                        <a:spcAft>
                          <a:spcPts val="800"/>
                        </a:spcAft>
                        <a:buNone/>
                        <a:tabLst>
                          <a:tab pos="3609975" algn="l"/>
                        </a:tabLst>
                      </a:pPr>
                      <a:r>
                        <a:rPr lang="en-AU" sz="800" b="1" dirty="0">
                          <a:solidFill>
                            <a:schemeClr val="bg1"/>
                          </a:solidFill>
                          <a:effectLst/>
                          <a:latin typeface="Verdana" panose="020B0604030504040204" pitchFamily="34" charset="0"/>
                          <a:ea typeface="Verdana" panose="020B0604030504040204" pitchFamily="34" charset="0"/>
                          <a:cs typeface="Angsana New" panose="02020603050405020304" pitchFamily="18" charset="-34"/>
                        </a:rPr>
                        <a:t>Interval (m)</a:t>
                      </a:r>
                      <a:endParaRPr lang="en-AU" sz="800" dirty="0">
                        <a:solidFill>
                          <a:schemeClr val="bg1"/>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85725" marR="85725" algn="ctr">
                        <a:lnSpc>
                          <a:spcPct val="115000"/>
                        </a:lnSpc>
                        <a:spcAft>
                          <a:spcPts val="800"/>
                        </a:spcAft>
                        <a:buNone/>
                        <a:tabLst>
                          <a:tab pos="3609975" algn="l"/>
                        </a:tabLst>
                      </a:pPr>
                      <a:r>
                        <a:rPr lang="en-AU" sz="800" b="1" dirty="0">
                          <a:solidFill>
                            <a:schemeClr val="bg1"/>
                          </a:solidFill>
                          <a:effectLst/>
                          <a:latin typeface="Verdana" panose="020B0604030504040204" pitchFamily="34" charset="0"/>
                          <a:ea typeface="Verdana" panose="020B0604030504040204" pitchFamily="34" charset="0"/>
                          <a:cs typeface="Angsana New" panose="02020603050405020304" pitchFamily="18" charset="-34"/>
                        </a:rPr>
                        <a:t>AgEq (g/t)</a:t>
                      </a:r>
                      <a:endParaRPr lang="en-AU" sz="800" dirty="0">
                        <a:solidFill>
                          <a:schemeClr val="bg1"/>
                        </a:solidFill>
                        <a:effectLst/>
                        <a:latin typeface="Verdana" panose="020B0604030504040204" pitchFamily="34" charset="0"/>
                        <a:ea typeface="Verdana" panose="020B0604030504040204" pitchFamily="34" charset="0"/>
                        <a:cs typeface="Angsana New" panose="02020603050405020304" pitchFamily="18" charset="-3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85725" marR="85725" algn="ctr">
                        <a:lnSpc>
                          <a:spcPct val="115000"/>
                        </a:lnSpc>
                        <a:spcAft>
                          <a:spcPts val="800"/>
                        </a:spcAft>
                        <a:buNone/>
                        <a:tabLst>
                          <a:tab pos="3609975" algn="l"/>
                        </a:tabLst>
                      </a:pPr>
                      <a:r>
                        <a:rPr lang="en-AU" sz="800" b="1" dirty="0">
                          <a:solidFill>
                            <a:schemeClr val="bg1"/>
                          </a:solidFill>
                          <a:effectLst/>
                          <a:latin typeface="Verdana" panose="020B0604030504040204" pitchFamily="34" charset="0"/>
                          <a:ea typeface="Verdana" panose="020B0604030504040204" pitchFamily="34" charset="0"/>
                          <a:cs typeface="Angsana New" panose="02020603050405020304" pitchFamily="18" charset="-34"/>
                        </a:rPr>
                        <a:t>Ag (g/t)</a:t>
                      </a:r>
                      <a:endParaRPr lang="en-AU" sz="800" dirty="0">
                        <a:solidFill>
                          <a:schemeClr val="bg1"/>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85725" marR="85725" algn="ctr">
                        <a:lnSpc>
                          <a:spcPct val="115000"/>
                        </a:lnSpc>
                        <a:spcAft>
                          <a:spcPts val="800"/>
                        </a:spcAft>
                        <a:buNone/>
                        <a:tabLst>
                          <a:tab pos="3609975" algn="l"/>
                        </a:tabLst>
                      </a:pPr>
                      <a:r>
                        <a:rPr lang="en-AU" sz="800" b="1" dirty="0">
                          <a:solidFill>
                            <a:schemeClr val="bg1"/>
                          </a:solidFill>
                          <a:effectLst/>
                          <a:latin typeface="Verdana" panose="020B0604030504040204" pitchFamily="34" charset="0"/>
                          <a:ea typeface="Verdana" panose="020B0604030504040204" pitchFamily="34" charset="0"/>
                          <a:cs typeface="Angsana New" panose="02020603050405020304" pitchFamily="18" charset="-34"/>
                        </a:rPr>
                        <a:t>Au (g/t)</a:t>
                      </a:r>
                      <a:endParaRPr lang="en-AU" sz="800" dirty="0">
                        <a:solidFill>
                          <a:schemeClr val="bg1"/>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85725" marR="85725" algn="ctr">
                        <a:lnSpc>
                          <a:spcPct val="115000"/>
                        </a:lnSpc>
                        <a:spcAft>
                          <a:spcPts val="800"/>
                        </a:spcAft>
                        <a:buNone/>
                        <a:tabLst>
                          <a:tab pos="3609975" algn="l"/>
                        </a:tabLst>
                      </a:pPr>
                      <a:r>
                        <a:rPr lang="en-AU" sz="800" b="1" dirty="0">
                          <a:solidFill>
                            <a:schemeClr val="bg1"/>
                          </a:solidFill>
                          <a:effectLst/>
                          <a:latin typeface="Verdana" panose="020B0604030504040204" pitchFamily="34" charset="0"/>
                          <a:ea typeface="Verdana" panose="020B0604030504040204" pitchFamily="34" charset="0"/>
                          <a:cs typeface="Angsana New" panose="02020603050405020304" pitchFamily="18" charset="-34"/>
                        </a:rPr>
                        <a:t>From (m)</a:t>
                      </a:r>
                      <a:endParaRPr lang="en-AU" sz="800" dirty="0">
                        <a:solidFill>
                          <a:schemeClr val="bg1"/>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998847556"/>
                  </a:ext>
                </a:extLst>
              </a:tr>
              <a:tr h="200528">
                <a:tc>
                  <a:txBody>
                    <a:bodyPr/>
                    <a:lstStyle/>
                    <a:p>
                      <a:pPr marL="85725" marR="85725" algn="ctr">
                        <a:lnSpc>
                          <a:spcPct val="115000"/>
                        </a:lnSpc>
                        <a:spcAft>
                          <a:spcPts val="800"/>
                        </a:spcAft>
                        <a:buNone/>
                        <a:tabLst>
                          <a:tab pos="3609975" algn="l"/>
                        </a:tabLst>
                      </a:pPr>
                      <a:r>
                        <a:rPr lang="en-US"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MR25-235</a:t>
                      </a:r>
                      <a:endParaRPr lang="en-AU" sz="80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5725" marR="85725" algn="ctr">
                        <a:lnSpc>
                          <a:spcPct val="115000"/>
                        </a:lnSpc>
                        <a:spcAft>
                          <a:spcPts val="800"/>
                        </a:spcAft>
                        <a:buNone/>
                        <a:tabLst>
                          <a:tab pos="3609975" algn="l"/>
                        </a:tabLst>
                      </a:pPr>
                      <a:r>
                        <a:rPr lang="en-US"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98.3</a:t>
                      </a:r>
                      <a:endParaRPr lang="en-AU" sz="80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5725" marR="85725" algn="ctr">
                        <a:lnSpc>
                          <a:spcPct val="115000"/>
                        </a:lnSpc>
                        <a:spcAft>
                          <a:spcPts val="800"/>
                        </a:spcAft>
                        <a:buNone/>
                        <a:tabLst>
                          <a:tab pos="3609975" algn="l"/>
                        </a:tabLst>
                      </a:pPr>
                      <a:r>
                        <a:rPr lang="en-US"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120.3</a:t>
                      </a:r>
                      <a:endParaRPr lang="en-AU" sz="80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5725" marR="85725" algn="ctr">
                        <a:lnSpc>
                          <a:spcPct val="115000"/>
                        </a:lnSpc>
                        <a:spcAft>
                          <a:spcPts val="800"/>
                        </a:spcAft>
                        <a:buNone/>
                        <a:tabLst>
                          <a:tab pos="3609975" algn="l"/>
                        </a:tabLst>
                      </a:pPr>
                      <a:r>
                        <a:rPr lang="en-US"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65.7</a:t>
                      </a:r>
                      <a:endParaRPr lang="en-AU" sz="80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5725" marR="85725" algn="ctr">
                        <a:lnSpc>
                          <a:spcPct val="115000"/>
                        </a:lnSpc>
                        <a:spcAft>
                          <a:spcPts val="800"/>
                        </a:spcAft>
                        <a:buNone/>
                        <a:tabLst>
                          <a:tab pos="3609975" algn="l"/>
                        </a:tabLst>
                      </a:pPr>
                      <a:r>
                        <a:rPr lang="en-US"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0.67</a:t>
                      </a:r>
                      <a:endParaRPr lang="en-AU" sz="80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5725" marR="85725" algn="ctr">
                        <a:lnSpc>
                          <a:spcPct val="115000"/>
                        </a:lnSpc>
                        <a:spcAft>
                          <a:spcPts val="800"/>
                        </a:spcAft>
                        <a:buNone/>
                        <a:tabLst>
                          <a:tab pos="3609975" algn="l"/>
                        </a:tabLst>
                      </a:pPr>
                      <a:r>
                        <a:rPr lang="en-US"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173</a:t>
                      </a:r>
                      <a:endParaRPr lang="en-AU" sz="80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89941089"/>
                  </a:ext>
                </a:extLst>
              </a:tr>
              <a:tr h="200528">
                <a:tc>
                  <a:txBody>
                    <a:bodyPr/>
                    <a:lstStyle/>
                    <a:p>
                      <a:pPr marL="85725" marR="85725" algn="ctr">
                        <a:lnSpc>
                          <a:spcPct val="115000"/>
                        </a:lnSpc>
                        <a:spcAft>
                          <a:spcPts val="800"/>
                        </a:spcAft>
                        <a:buNone/>
                        <a:tabLst>
                          <a:tab pos="3609975" algn="l"/>
                        </a:tabLst>
                      </a:pPr>
                      <a:r>
                        <a:rPr lang="en-US"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including</a:t>
                      </a:r>
                      <a:endPar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US"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47.6</a:t>
                      </a:r>
                      <a:endPar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200.6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US"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119.6</a:t>
                      </a:r>
                      <a:endPar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US"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1.05</a:t>
                      </a:r>
                      <a:endPar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US"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176.8</a:t>
                      </a:r>
                      <a:endPar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7061387"/>
                  </a:ext>
                </a:extLst>
              </a:tr>
              <a:tr h="200528">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MV0004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89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70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49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0.2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126.5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58335221"/>
                  </a:ext>
                </a:extLst>
              </a:tr>
              <a:tr h="200528">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including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38.3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73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0.3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134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08946951"/>
                  </a:ext>
                </a:extLst>
              </a:tr>
              <a:tr h="200528">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MR25-233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114.3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52.6</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17.7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0.41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178.3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43514153"/>
                  </a:ext>
                </a:extLst>
              </a:tr>
              <a:tr h="200528">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including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27.9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70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31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0.46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178.3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44996312"/>
                  </a:ext>
                </a:extLst>
              </a:tr>
              <a:tr h="200528">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MR26-240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103.3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55</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33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0.26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118.6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25451592"/>
                  </a:ext>
                </a:extLst>
              </a:tr>
              <a:tr h="200528">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Including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28.2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80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47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0.39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205.7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20284051"/>
                  </a:ext>
                </a:extLst>
              </a:tr>
              <a:tr h="200528">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and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8.3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170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163.6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0.1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266.3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34886435"/>
                  </a:ext>
                </a:extLst>
              </a:tr>
            </a:tbl>
          </a:graphicData>
        </a:graphic>
      </p:graphicFrame>
      <p:sp>
        <p:nvSpPr>
          <p:cNvPr id="7" name="object 18">
            <a:extLst>
              <a:ext uri="{FF2B5EF4-FFF2-40B4-BE49-F238E27FC236}">
                <a16:creationId xmlns:a16="http://schemas.microsoft.com/office/drawing/2014/main" id="{D840064B-2963-10C2-08C0-CD7B567D4290}"/>
              </a:ext>
            </a:extLst>
          </p:cNvPr>
          <p:cNvSpPr txBox="1"/>
          <p:nvPr/>
        </p:nvSpPr>
        <p:spPr>
          <a:xfrm>
            <a:off x="295799" y="6681359"/>
            <a:ext cx="11648378" cy="114134"/>
          </a:xfrm>
          <a:prstGeom prst="rect">
            <a:avLst/>
          </a:prstGeom>
        </p:spPr>
        <p:txBody>
          <a:bodyPr vert="horz" wrap="square" lIns="0" tIns="21590" rIns="0" bIns="0" rtlCol="0" anchor="t">
            <a:spAutoFit/>
          </a:bodyPr>
          <a:lstStyle/>
          <a:p>
            <a:pPr marL="240665" indent="-228600">
              <a:spcBef>
                <a:spcPts val="75"/>
              </a:spcBef>
              <a:buAutoNum type="arabicParenBoth"/>
              <a:tabLst>
                <a:tab pos="158750" algn="l"/>
              </a:tabLst>
            </a:pPr>
            <a:r>
              <a:rPr lang="en-GB" sz="600" dirty="0">
                <a:solidFill>
                  <a:schemeClr val="bg1">
                    <a:lumMod val="50000"/>
                  </a:schemeClr>
                </a:solidFill>
                <a:latin typeface="Verdana"/>
                <a:cs typeface="Verdana"/>
              </a:rPr>
              <a:t>For previously released intercepts not yet referenced refer to the Company’s ASX announcement dated 26 March 2025, 3 September 2025, 20 November 2025, 3 August 2026, 19 August 2026,, 8 September 2026.</a:t>
            </a:r>
            <a:endParaRPr lang="en-GB" sz="600" dirty="0">
              <a:solidFill>
                <a:schemeClr val="bg1">
                  <a:lumMod val="50000"/>
                </a:schemeClr>
              </a:solidFill>
              <a:latin typeface="Verdana"/>
            </a:endParaRPr>
          </a:p>
        </p:txBody>
      </p:sp>
      <p:sp>
        <p:nvSpPr>
          <p:cNvPr id="20" name="TextBox 19">
            <a:extLst>
              <a:ext uri="{FF2B5EF4-FFF2-40B4-BE49-F238E27FC236}">
                <a16:creationId xmlns:a16="http://schemas.microsoft.com/office/drawing/2014/main" id="{067A23E8-8A0C-06C2-935E-4781982D6EE7}"/>
              </a:ext>
            </a:extLst>
          </p:cNvPr>
          <p:cNvSpPr txBox="1"/>
          <p:nvPr/>
        </p:nvSpPr>
        <p:spPr>
          <a:xfrm>
            <a:off x="263959" y="1686621"/>
            <a:ext cx="6097112" cy="246221"/>
          </a:xfrm>
          <a:prstGeom prst="rect">
            <a:avLst/>
          </a:prstGeom>
          <a:noFill/>
        </p:spPr>
        <p:txBody>
          <a:bodyPr wrap="square">
            <a:spAutoFit/>
          </a:bodyPr>
          <a:lstStyle/>
          <a:p>
            <a:r>
              <a:rPr lang="en-AU" sz="10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Silver Intercepts:</a:t>
            </a:r>
            <a:endParaRPr lang="en-AU" sz="1000" dirty="0"/>
          </a:p>
        </p:txBody>
      </p:sp>
      <p:sp>
        <p:nvSpPr>
          <p:cNvPr id="8" name="TextBox 7">
            <a:extLst>
              <a:ext uri="{FF2B5EF4-FFF2-40B4-BE49-F238E27FC236}">
                <a16:creationId xmlns:a16="http://schemas.microsoft.com/office/drawing/2014/main" id="{AC6C0ABB-F54D-6445-91C7-04A8755D7273}"/>
              </a:ext>
            </a:extLst>
          </p:cNvPr>
          <p:cNvSpPr txBox="1"/>
          <p:nvPr/>
        </p:nvSpPr>
        <p:spPr>
          <a:xfrm>
            <a:off x="263959" y="4283955"/>
            <a:ext cx="6097112" cy="246221"/>
          </a:xfrm>
          <a:prstGeom prst="rect">
            <a:avLst/>
          </a:prstGeom>
          <a:noFill/>
        </p:spPr>
        <p:txBody>
          <a:bodyPr wrap="square">
            <a:spAutoFit/>
          </a:bodyPr>
          <a:lstStyle/>
          <a:p>
            <a:r>
              <a:rPr lang="en-AU" sz="10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Antimony Intercepts:</a:t>
            </a:r>
            <a:endParaRPr lang="en-AU" sz="1000" dirty="0"/>
          </a:p>
        </p:txBody>
      </p:sp>
      <p:graphicFrame>
        <p:nvGraphicFramePr>
          <p:cNvPr id="13" name="Table 12">
            <a:extLst>
              <a:ext uri="{FF2B5EF4-FFF2-40B4-BE49-F238E27FC236}">
                <a16:creationId xmlns:a16="http://schemas.microsoft.com/office/drawing/2014/main" id="{D81413E0-A891-47A0-7955-040A73010047}"/>
              </a:ext>
            </a:extLst>
          </p:cNvPr>
          <p:cNvGraphicFramePr>
            <a:graphicFrameLocks noGrp="1"/>
          </p:cNvGraphicFramePr>
          <p:nvPr>
            <p:extLst>
              <p:ext uri="{D42A27DB-BD31-4B8C-83A1-F6EECF244321}">
                <p14:modId xmlns:p14="http://schemas.microsoft.com/office/powerpoint/2010/main" val="547793935"/>
              </p:ext>
            </p:extLst>
          </p:nvPr>
        </p:nvGraphicFramePr>
        <p:xfrm>
          <a:off x="1216737" y="4649153"/>
          <a:ext cx="4191556" cy="1680606"/>
        </p:xfrm>
        <a:graphic>
          <a:graphicData uri="http://schemas.openxmlformats.org/drawingml/2006/table">
            <a:tbl>
              <a:tblPr firstRow="1" firstCol="1" bandRow="1"/>
              <a:tblGrid>
                <a:gridCol w="1047889">
                  <a:extLst>
                    <a:ext uri="{9D8B030D-6E8A-4147-A177-3AD203B41FA5}">
                      <a16:colId xmlns:a16="http://schemas.microsoft.com/office/drawing/2014/main" val="2661869656"/>
                    </a:ext>
                  </a:extLst>
                </a:gridCol>
                <a:gridCol w="1094610">
                  <a:extLst>
                    <a:ext uri="{9D8B030D-6E8A-4147-A177-3AD203B41FA5}">
                      <a16:colId xmlns:a16="http://schemas.microsoft.com/office/drawing/2014/main" val="1095252246"/>
                    </a:ext>
                  </a:extLst>
                </a:gridCol>
                <a:gridCol w="921075">
                  <a:extLst>
                    <a:ext uri="{9D8B030D-6E8A-4147-A177-3AD203B41FA5}">
                      <a16:colId xmlns:a16="http://schemas.microsoft.com/office/drawing/2014/main" val="1770212306"/>
                    </a:ext>
                  </a:extLst>
                </a:gridCol>
                <a:gridCol w="1127982">
                  <a:extLst>
                    <a:ext uri="{9D8B030D-6E8A-4147-A177-3AD203B41FA5}">
                      <a16:colId xmlns:a16="http://schemas.microsoft.com/office/drawing/2014/main" val="2085390667"/>
                    </a:ext>
                  </a:extLst>
                </a:gridCol>
              </a:tblGrid>
              <a:tr h="321176">
                <a:tc>
                  <a:txBody>
                    <a:bodyPr/>
                    <a:lstStyle/>
                    <a:p>
                      <a:pPr marL="85725" marR="85725" algn="ctr">
                        <a:lnSpc>
                          <a:spcPct val="115000"/>
                        </a:lnSpc>
                        <a:spcAft>
                          <a:spcPts val="800"/>
                        </a:spcAft>
                        <a:buNone/>
                        <a:tabLst>
                          <a:tab pos="3609975" algn="l"/>
                        </a:tabLst>
                      </a:pPr>
                      <a:r>
                        <a:rPr lang="en-AU" sz="800" b="1" dirty="0">
                          <a:solidFill>
                            <a:schemeClr val="bg1"/>
                          </a:solidFill>
                          <a:effectLst/>
                          <a:latin typeface="Verdana" panose="020B0604030504040204" pitchFamily="34" charset="0"/>
                          <a:ea typeface="Verdana" panose="020B0604030504040204" pitchFamily="34" charset="0"/>
                          <a:cs typeface="Angsana New" panose="02020603050405020304" pitchFamily="18" charset="-34"/>
                        </a:rPr>
                        <a:t>Hole ID</a:t>
                      </a:r>
                      <a:endParaRPr lang="en-AU" sz="800" dirty="0">
                        <a:solidFill>
                          <a:schemeClr val="bg1"/>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85725" marR="85725" algn="ctr">
                        <a:lnSpc>
                          <a:spcPct val="115000"/>
                        </a:lnSpc>
                        <a:spcAft>
                          <a:spcPts val="800"/>
                        </a:spcAft>
                        <a:buNone/>
                        <a:tabLst>
                          <a:tab pos="3609975" algn="l"/>
                        </a:tabLst>
                      </a:pPr>
                      <a:r>
                        <a:rPr lang="en-AU" sz="800" b="1" dirty="0">
                          <a:solidFill>
                            <a:schemeClr val="bg1"/>
                          </a:solidFill>
                          <a:effectLst/>
                          <a:latin typeface="Verdana" panose="020B0604030504040204" pitchFamily="34" charset="0"/>
                          <a:ea typeface="Verdana" panose="020B0604030504040204" pitchFamily="34" charset="0"/>
                          <a:cs typeface="Angsana New" panose="02020603050405020304" pitchFamily="18" charset="-34"/>
                        </a:rPr>
                        <a:t>Interval (m)</a:t>
                      </a:r>
                      <a:endParaRPr lang="en-AU" sz="800" dirty="0">
                        <a:solidFill>
                          <a:schemeClr val="bg1"/>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85725" marR="85725" algn="ctr">
                        <a:lnSpc>
                          <a:spcPct val="115000"/>
                        </a:lnSpc>
                        <a:spcAft>
                          <a:spcPts val="800"/>
                        </a:spcAft>
                        <a:buNone/>
                        <a:tabLst>
                          <a:tab pos="3609975" algn="l"/>
                        </a:tabLst>
                      </a:pPr>
                      <a:r>
                        <a:rPr lang="en-AU" sz="800" b="1" dirty="0">
                          <a:solidFill>
                            <a:schemeClr val="bg1"/>
                          </a:solidFill>
                          <a:effectLst/>
                          <a:latin typeface="Verdana" panose="020B0604030504040204" pitchFamily="34" charset="0"/>
                          <a:ea typeface="Verdana" panose="020B0604030504040204" pitchFamily="34" charset="0"/>
                          <a:cs typeface="Angsana New" panose="02020603050405020304" pitchFamily="18" charset="-34"/>
                        </a:rPr>
                        <a:t>Sb (PPM)</a:t>
                      </a:r>
                      <a:endParaRPr lang="en-AU" sz="800" dirty="0">
                        <a:solidFill>
                          <a:schemeClr val="bg1"/>
                        </a:solidFill>
                        <a:effectLst/>
                        <a:latin typeface="Verdana" panose="020B0604030504040204" pitchFamily="34" charset="0"/>
                        <a:ea typeface="Verdana" panose="020B0604030504040204" pitchFamily="34" charset="0"/>
                        <a:cs typeface="Angsana New" panose="02020603050405020304" pitchFamily="18" charset="-3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85725" marR="85725" algn="ctr">
                        <a:lnSpc>
                          <a:spcPct val="115000"/>
                        </a:lnSpc>
                        <a:spcAft>
                          <a:spcPts val="800"/>
                        </a:spcAft>
                        <a:buNone/>
                        <a:tabLst>
                          <a:tab pos="3609975" algn="l"/>
                        </a:tabLst>
                      </a:pPr>
                      <a:r>
                        <a:rPr lang="en-AU" sz="800" b="1" dirty="0">
                          <a:solidFill>
                            <a:schemeClr val="bg1"/>
                          </a:solidFill>
                          <a:effectLst/>
                          <a:latin typeface="Verdana" panose="020B0604030504040204" pitchFamily="34" charset="0"/>
                          <a:ea typeface="Verdana" panose="020B0604030504040204" pitchFamily="34" charset="0"/>
                          <a:cs typeface="Angsana New" panose="02020603050405020304" pitchFamily="18" charset="-34"/>
                        </a:rPr>
                        <a:t>From (m)</a:t>
                      </a:r>
                      <a:endParaRPr lang="en-AU" sz="800" dirty="0">
                        <a:solidFill>
                          <a:schemeClr val="bg1"/>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998847556"/>
                  </a:ext>
                </a:extLst>
              </a:tr>
              <a:tr h="271321">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MR25-233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50.3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1100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178.3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47033737"/>
                  </a:ext>
                </a:extLst>
              </a:tr>
              <a:tr h="271321">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MR26-240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16.1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1400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119.9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27265435"/>
                  </a:ext>
                </a:extLst>
              </a:tr>
              <a:tr h="204197">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MV0004*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5725" marR="85725" algn="ctr">
                        <a:lnSpc>
                          <a:spcPct val="115000"/>
                        </a:lnSpc>
                        <a:spcAft>
                          <a:spcPts val="800"/>
                        </a:spcAft>
                        <a:buNone/>
                        <a:tabLst>
                          <a:tab pos="3609975" algn="l"/>
                        </a:tabLst>
                      </a:pPr>
                      <a:r>
                        <a:rPr lang="en-US"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43.7</a:t>
                      </a:r>
                      <a:endPar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5725" marR="85725" algn="ctr">
                        <a:lnSpc>
                          <a:spcPct val="115000"/>
                        </a:lnSpc>
                        <a:spcAft>
                          <a:spcPts val="800"/>
                        </a:spcAft>
                        <a:buNone/>
                        <a:tabLst>
                          <a:tab pos="3609975" algn="l"/>
                        </a:tabLst>
                      </a:pPr>
                      <a:r>
                        <a:rPr lang="en-US"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600</a:t>
                      </a:r>
                      <a:endPar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85725" marR="85725" algn="ctr">
                        <a:lnSpc>
                          <a:spcPct val="115000"/>
                        </a:lnSpc>
                        <a:spcAft>
                          <a:spcPts val="800"/>
                        </a:spcAft>
                        <a:buNone/>
                        <a:tabLst>
                          <a:tab pos="3609975" algn="l"/>
                        </a:tabLst>
                      </a:pPr>
                      <a:r>
                        <a:rPr lang="en-US"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70.6</a:t>
                      </a:r>
                      <a:endPar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89941089"/>
                  </a:ext>
                </a:extLst>
              </a:tr>
              <a:tr h="204197">
                <a:tc>
                  <a:txBody>
                    <a:bodyPr/>
                    <a:lstStyle/>
                    <a:p>
                      <a:pPr marL="85725" marR="85725" algn="ctr">
                        <a:lnSpc>
                          <a:spcPct val="115000"/>
                        </a:lnSpc>
                        <a:spcAft>
                          <a:spcPts val="800"/>
                        </a:spcAft>
                        <a:buNone/>
                        <a:tabLst>
                          <a:tab pos="3609975" algn="l"/>
                        </a:tabLst>
                      </a:pPr>
                      <a:r>
                        <a:rPr lang="en-US"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including</a:t>
                      </a:r>
                      <a:endPar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US"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19.3</a:t>
                      </a:r>
                      <a:endPar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1000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US"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70.6</a:t>
                      </a:r>
                      <a:endPar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7061387"/>
                  </a:ext>
                </a:extLst>
              </a:tr>
              <a:tr h="204197">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and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64.7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600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1"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134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58335221"/>
                  </a:ext>
                </a:extLst>
              </a:tr>
              <a:tr h="204197">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Including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16.5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1000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marR="85725" algn="ctr">
                        <a:lnSpc>
                          <a:spcPct val="115000"/>
                        </a:lnSpc>
                        <a:spcAft>
                          <a:spcPts val="800"/>
                        </a:spcAft>
                        <a:buNone/>
                        <a:tabLst>
                          <a:tab pos="3609975" algn="l"/>
                        </a:tabLst>
                      </a:pPr>
                      <a:r>
                        <a:rPr lang="en-AU" sz="800" b="0" dirty="0">
                          <a:solidFill>
                            <a:schemeClr val="bg1">
                              <a:lumMod val="50000"/>
                            </a:schemeClr>
                          </a:solidFill>
                          <a:effectLst/>
                          <a:latin typeface="Verdana" panose="020B0604030504040204" pitchFamily="34" charset="0"/>
                          <a:ea typeface="Verdana" panose="020B0604030504040204" pitchFamily="34" charset="0"/>
                          <a:cs typeface="Angsana New" panose="02020603050405020304" pitchFamily="18" charset="-34"/>
                        </a:rPr>
                        <a:t>164.9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1536127"/>
                  </a:ext>
                </a:extLst>
              </a:tr>
            </a:tbl>
          </a:graphicData>
        </a:graphic>
      </p:graphicFrame>
      <p:pic>
        <p:nvPicPr>
          <p:cNvPr id="16" name="Picture 15">
            <a:extLst>
              <a:ext uri="{FF2B5EF4-FFF2-40B4-BE49-F238E27FC236}">
                <a16:creationId xmlns:a16="http://schemas.microsoft.com/office/drawing/2014/main" id="{8EC81FC0-6909-BF96-B260-BBAD990109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5807" y="1624659"/>
            <a:ext cx="3510539" cy="4966298"/>
          </a:xfrm>
          <a:prstGeom prst="rect">
            <a:avLst/>
          </a:prstGeom>
        </p:spPr>
      </p:pic>
      <p:sp>
        <p:nvSpPr>
          <p:cNvPr id="23" name="TextBox 22">
            <a:extLst>
              <a:ext uri="{FF2B5EF4-FFF2-40B4-BE49-F238E27FC236}">
                <a16:creationId xmlns:a16="http://schemas.microsoft.com/office/drawing/2014/main" id="{5619A532-33C6-6A36-A767-01B5AE85227C}"/>
              </a:ext>
            </a:extLst>
          </p:cNvPr>
          <p:cNvSpPr txBox="1"/>
          <p:nvPr/>
        </p:nvSpPr>
        <p:spPr>
          <a:xfrm>
            <a:off x="746330" y="6404430"/>
            <a:ext cx="6097112" cy="230832"/>
          </a:xfrm>
          <a:prstGeom prst="rect">
            <a:avLst/>
          </a:prstGeom>
          <a:noFill/>
        </p:spPr>
        <p:txBody>
          <a:bodyPr wrap="square">
            <a:spAutoFit/>
          </a:bodyPr>
          <a:lstStyle/>
          <a:p>
            <a:r>
              <a:rPr lang="en-AU" sz="9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 MV0004 intercepted Antimony 60m above the delineated Silver-Gold MRE.</a:t>
            </a:r>
            <a:endParaRPr lang="en-AU" sz="900" dirty="0"/>
          </a:p>
        </p:txBody>
      </p:sp>
    </p:spTree>
    <p:extLst>
      <p:ext uri="{BB962C8B-B14F-4D97-AF65-F5344CB8AC3E}">
        <p14:creationId xmlns:p14="http://schemas.microsoft.com/office/powerpoint/2010/main" val="3692436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9D461-49F9-8340-062F-3A8B092C294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4FFA6E8-DF90-20CE-3F21-35BC18615E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2849"/>
            <a:ext cx="12192000" cy="1584600"/>
          </a:xfrm>
          <a:prstGeom prst="rect">
            <a:avLst/>
          </a:prstGeom>
        </p:spPr>
      </p:pic>
      <p:pic>
        <p:nvPicPr>
          <p:cNvPr id="6" name="Picture 5" descr="A logo of a company&#10;&#10;AI-generated content may be incorrect.">
            <a:extLst>
              <a:ext uri="{FF2B5EF4-FFF2-40B4-BE49-F238E27FC236}">
                <a16:creationId xmlns:a16="http://schemas.microsoft.com/office/drawing/2014/main" id="{55086C01-6AF2-9859-A39E-D8AEC5D80E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4605" y="157302"/>
            <a:ext cx="1949572" cy="787049"/>
          </a:xfrm>
          <a:prstGeom prst="rect">
            <a:avLst/>
          </a:prstGeom>
        </p:spPr>
      </p:pic>
      <p:sp>
        <p:nvSpPr>
          <p:cNvPr id="15" name="object 2">
            <a:extLst>
              <a:ext uri="{FF2B5EF4-FFF2-40B4-BE49-F238E27FC236}">
                <a16:creationId xmlns:a16="http://schemas.microsoft.com/office/drawing/2014/main" id="{C8F7460F-2CC5-743B-27F0-7F2C94275CB0}"/>
              </a:ext>
            </a:extLst>
          </p:cNvPr>
          <p:cNvSpPr txBox="1">
            <a:spLocks noGrp="1"/>
          </p:cNvSpPr>
          <p:nvPr>
            <p:ph type="title"/>
          </p:nvPr>
        </p:nvSpPr>
        <p:spPr>
          <a:xfrm>
            <a:off x="284628" y="1049045"/>
            <a:ext cx="9123834" cy="321242"/>
          </a:xfrm>
          <a:prstGeom prst="rect">
            <a:avLst/>
          </a:prstGeom>
        </p:spPr>
        <p:txBody>
          <a:bodyPr vert="horz" wrap="square" lIns="0" tIns="13335" rIns="0" bIns="0" rtlCol="0">
            <a:spAutoFit/>
          </a:bodyPr>
          <a:lstStyle/>
          <a:p>
            <a:pPr marL="12700">
              <a:lnSpc>
                <a:spcPct val="100000"/>
              </a:lnSpc>
              <a:spcBef>
                <a:spcPts val="100"/>
              </a:spcBef>
            </a:pPr>
            <a:r>
              <a:rPr lang="en-AU" sz="2000" b="1" kern="0" dirty="0">
                <a:solidFill>
                  <a:schemeClr val="tx1">
                    <a:lumMod val="65000"/>
                    <a:lumOff val="35000"/>
                  </a:schemeClr>
                </a:solidFill>
                <a:latin typeface="Verdana"/>
              </a:rPr>
              <a:t>MAVERICK SILVER - ANTIMONY</a:t>
            </a:r>
          </a:p>
        </p:txBody>
      </p:sp>
      <p:sp>
        <p:nvSpPr>
          <p:cNvPr id="2" name="object 4">
            <a:extLst>
              <a:ext uri="{FF2B5EF4-FFF2-40B4-BE49-F238E27FC236}">
                <a16:creationId xmlns:a16="http://schemas.microsoft.com/office/drawing/2014/main" id="{40B11979-07FB-4363-EF6D-CE9963B765BB}"/>
              </a:ext>
            </a:extLst>
          </p:cNvPr>
          <p:cNvSpPr txBox="1"/>
          <p:nvPr/>
        </p:nvSpPr>
        <p:spPr>
          <a:xfrm>
            <a:off x="11727306" y="6464604"/>
            <a:ext cx="185540" cy="135935"/>
          </a:xfrm>
          <a:prstGeom prst="rect">
            <a:avLst/>
          </a:prstGeom>
        </p:spPr>
        <p:txBody>
          <a:bodyPr vert="horz" wrap="square" lIns="0" tIns="12700" rIns="0" bIns="0" rtlCol="0">
            <a:spAutoFit/>
          </a:bodyPr>
          <a:lstStyle/>
          <a:p>
            <a:pPr marL="12700">
              <a:lnSpc>
                <a:spcPct val="100000"/>
              </a:lnSpc>
              <a:spcBef>
                <a:spcPts val="100"/>
              </a:spcBef>
            </a:pPr>
            <a:r>
              <a:rPr lang="en-AU" sz="800" dirty="0">
                <a:solidFill>
                  <a:schemeClr val="bg1">
                    <a:lumMod val="50000"/>
                  </a:schemeClr>
                </a:solidFill>
                <a:latin typeface="Verdana"/>
                <a:cs typeface="Verdana"/>
              </a:rPr>
              <a:t>11</a:t>
            </a:r>
            <a:endParaRPr sz="800" dirty="0">
              <a:solidFill>
                <a:schemeClr val="bg1">
                  <a:lumMod val="50000"/>
                </a:schemeClr>
              </a:solidFill>
              <a:latin typeface="Verdana"/>
              <a:cs typeface="Verdana"/>
            </a:endParaRPr>
          </a:p>
        </p:txBody>
      </p:sp>
      <p:sp>
        <p:nvSpPr>
          <p:cNvPr id="3" name="object 18">
            <a:extLst>
              <a:ext uri="{FF2B5EF4-FFF2-40B4-BE49-F238E27FC236}">
                <a16:creationId xmlns:a16="http://schemas.microsoft.com/office/drawing/2014/main" id="{26C3956F-E699-E00D-1D90-84E80D63EE45}"/>
              </a:ext>
            </a:extLst>
          </p:cNvPr>
          <p:cNvSpPr txBox="1"/>
          <p:nvPr/>
        </p:nvSpPr>
        <p:spPr>
          <a:xfrm>
            <a:off x="904332" y="6639230"/>
            <a:ext cx="9584665" cy="206467"/>
          </a:xfrm>
          <a:prstGeom prst="rect">
            <a:avLst/>
          </a:prstGeom>
        </p:spPr>
        <p:txBody>
          <a:bodyPr vert="horz" wrap="square" lIns="0" tIns="21590" rIns="0" bIns="0" rtlCol="0" anchor="t">
            <a:spAutoFit/>
          </a:bodyPr>
          <a:lstStyle/>
          <a:p>
            <a:pPr marL="240665" indent="-228600">
              <a:spcBef>
                <a:spcPts val="75"/>
              </a:spcBef>
              <a:buAutoNum type="arabicParenBoth"/>
              <a:tabLst>
                <a:tab pos="158750" algn="l"/>
              </a:tabLst>
            </a:pPr>
            <a:r>
              <a:rPr lang="en-GB" sz="600" dirty="0">
                <a:solidFill>
                  <a:schemeClr val="bg1">
                    <a:lumMod val="50000"/>
                  </a:schemeClr>
                </a:solidFill>
                <a:latin typeface="Verdana"/>
                <a:ea typeface="Verdana"/>
                <a:cs typeface="Verdana"/>
              </a:rPr>
              <a:t>For previously released antimony intercepts refer to the Company’s ASX announcements dated 22 August 2024, 24 September 2024, 3 December 2024, 2 July 2025, 16 July 2025, 31 July 2025, 12 August 2025, 25 August 2025, 20 November 2025, 3 August 2026, 3 September 2026 and 8 September 2026.</a:t>
            </a:r>
            <a:endParaRPr lang="en-US" sz="600" dirty="0">
              <a:solidFill>
                <a:schemeClr val="bg1">
                  <a:lumMod val="50000"/>
                </a:schemeClr>
              </a:solidFill>
              <a:latin typeface="Verdana"/>
              <a:ea typeface="Verdana"/>
              <a:cs typeface="Verdana"/>
            </a:endParaRPr>
          </a:p>
        </p:txBody>
      </p:sp>
      <p:pic>
        <p:nvPicPr>
          <p:cNvPr id="8" name="Picture 7">
            <a:extLst>
              <a:ext uri="{FF2B5EF4-FFF2-40B4-BE49-F238E27FC236}">
                <a16:creationId xmlns:a16="http://schemas.microsoft.com/office/drawing/2014/main" id="{88F1AA32-7025-13FA-6570-AA0F104C4D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0973" y="4017697"/>
            <a:ext cx="5382803" cy="2612220"/>
          </a:xfrm>
          <a:prstGeom prst="rect">
            <a:avLst/>
          </a:prstGeom>
        </p:spPr>
      </p:pic>
      <p:pic>
        <p:nvPicPr>
          <p:cNvPr id="12" name="Picture 11">
            <a:extLst>
              <a:ext uri="{FF2B5EF4-FFF2-40B4-BE49-F238E27FC236}">
                <a16:creationId xmlns:a16="http://schemas.microsoft.com/office/drawing/2014/main" id="{F4D4175D-8F19-A03C-31F2-50E8EA065B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0973" y="1393425"/>
            <a:ext cx="5382803" cy="2610559"/>
          </a:xfrm>
          <a:prstGeom prst="rect">
            <a:avLst/>
          </a:prstGeom>
        </p:spPr>
      </p:pic>
      <p:pic>
        <p:nvPicPr>
          <p:cNvPr id="14" name="Picture 13">
            <a:extLst>
              <a:ext uri="{FF2B5EF4-FFF2-40B4-BE49-F238E27FC236}">
                <a16:creationId xmlns:a16="http://schemas.microsoft.com/office/drawing/2014/main" id="{E415E860-DA0C-7B17-D129-6C1C3A7B5B3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87464" y="1393424"/>
            <a:ext cx="3701533" cy="5236493"/>
          </a:xfrm>
          <a:prstGeom prst="rect">
            <a:avLst/>
          </a:prstGeom>
        </p:spPr>
      </p:pic>
    </p:spTree>
    <p:extLst>
      <p:ext uri="{BB962C8B-B14F-4D97-AF65-F5344CB8AC3E}">
        <p14:creationId xmlns:p14="http://schemas.microsoft.com/office/powerpoint/2010/main" val="3432766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B1BF4-5900-2B8B-D0A8-892C9C758CC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56B649E-D3E8-C557-8AA8-7977D233C1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42849"/>
            <a:ext cx="12192000" cy="1584600"/>
          </a:xfrm>
          <a:prstGeom prst="rect">
            <a:avLst/>
          </a:prstGeom>
        </p:spPr>
      </p:pic>
      <p:pic>
        <p:nvPicPr>
          <p:cNvPr id="6" name="Picture 5" descr="A logo of a company&#10;&#10;AI-generated content may be incorrect.">
            <a:extLst>
              <a:ext uri="{FF2B5EF4-FFF2-40B4-BE49-F238E27FC236}">
                <a16:creationId xmlns:a16="http://schemas.microsoft.com/office/drawing/2014/main" id="{E9F61B3D-E634-DC2D-6B10-D16A0DE3E2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94605" y="157302"/>
            <a:ext cx="1949572" cy="787049"/>
          </a:xfrm>
          <a:prstGeom prst="rect">
            <a:avLst/>
          </a:prstGeom>
        </p:spPr>
      </p:pic>
      <p:sp>
        <p:nvSpPr>
          <p:cNvPr id="2" name="object 2">
            <a:extLst>
              <a:ext uri="{FF2B5EF4-FFF2-40B4-BE49-F238E27FC236}">
                <a16:creationId xmlns:a16="http://schemas.microsoft.com/office/drawing/2014/main" id="{2CBEDA3D-89A7-73F5-5AE4-E33BE2936A53}"/>
              </a:ext>
            </a:extLst>
          </p:cNvPr>
          <p:cNvSpPr txBox="1">
            <a:spLocks noGrp="1"/>
          </p:cNvSpPr>
          <p:nvPr>
            <p:ph type="title"/>
          </p:nvPr>
        </p:nvSpPr>
        <p:spPr>
          <a:xfrm>
            <a:off x="187326" y="1161588"/>
            <a:ext cx="11421011" cy="382797"/>
          </a:xfrm>
          <a:prstGeom prst="rect">
            <a:avLst/>
          </a:prstGeom>
        </p:spPr>
        <p:txBody>
          <a:bodyPr vert="horz" wrap="square" lIns="0" tIns="13335" rIns="0" bIns="0" rtlCol="0">
            <a:spAutoFit/>
          </a:bodyPr>
          <a:lstStyle/>
          <a:p>
            <a:pPr marL="12700">
              <a:lnSpc>
                <a:spcPct val="100000"/>
              </a:lnSpc>
              <a:spcBef>
                <a:spcPts val="100"/>
              </a:spcBef>
            </a:pPr>
            <a:r>
              <a:rPr lang="en-AU" sz="2400" b="1" kern="0" dirty="0">
                <a:solidFill>
                  <a:schemeClr val="tx1">
                    <a:lumMod val="65000"/>
                    <a:lumOff val="35000"/>
                  </a:schemeClr>
                </a:solidFill>
                <a:latin typeface="Verdana"/>
              </a:rPr>
              <a:t>METALLURGICAL RESULTS</a:t>
            </a:r>
          </a:p>
        </p:txBody>
      </p:sp>
      <p:sp>
        <p:nvSpPr>
          <p:cNvPr id="3" name="object 4">
            <a:extLst>
              <a:ext uri="{FF2B5EF4-FFF2-40B4-BE49-F238E27FC236}">
                <a16:creationId xmlns:a16="http://schemas.microsoft.com/office/drawing/2014/main" id="{C466F060-B446-6A0D-A5B1-61E03E8D205F}"/>
              </a:ext>
            </a:extLst>
          </p:cNvPr>
          <p:cNvSpPr txBox="1"/>
          <p:nvPr/>
        </p:nvSpPr>
        <p:spPr>
          <a:xfrm>
            <a:off x="11727306" y="6464604"/>
            <a:ext cx="216871" cy="135935"/>
          </a:xfrm>
          <a:prstGeom prst="rect">
            <a:avLst/>
          </a:prstGeom>
        </p:spPr>
        <p:txBody>
          <a:bodyPr vert="horz" wrap="square" lIns="0" tIns="12700" rIns="0" bIns="0" rtlCol="0">
            <a:spAutoFit/>
          </a:bodyPr>
          <a:lstStyle/>
          <a:p>
            <a:pPr marL="12700">
              <a:lnSpc>
                <a:spcPct val="100000"/>
              </a:lnSpc>
              <a:spcBef>
                <a:spcPts val="100"/>
              </a:spcBef>
            </a:pPr>
            <a:r>
              <a:rPr lang="en-AU" sz="800" dirty="0">
                <a:solidFill>
                  <a:schemeClr val="bg1">
                    <a:lumMod val="50000"/>
                  </a:schemeClr>
                </a:solidFill>
                <a:latin typeface="Verdana"/>
                <a:cs typeface="Verdana"/>
              </a:rPr>
              <a:t>12</a:t>
            </a:r>
            <a:endParaRPr sz="800" dirty="0">
              <a:solidFill>
                <a:schemeClr val="bg1">
                  <a:lumMod val="50000"/>
                </a:schemeClr>
              </a:solidFill>
              <a:latin typeface="Verdana"/>
              <a:cs typeface="Verdana"/>
            </a:endParaRPr>
          </a:p>
        </p:txBody>
      </p:sp>
      <p:pic>
        <p:nvPicPr>
          <p:cNvPr id="8" name="Picture 7">
            <a:extLst>
              <a:ext uri="{FF2B5EF4-FFF2-40B4-BE49-F238E27FC236}">
                <a16:creationId xmlns:a16="http://schemas.microsoft.com/office/drawing/2014/main" id="{2B6D4054-B222-BB76-3F2D-FE9F9C845BF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32149" y="1714344"/>
            <a:ext cx="3259410" cy="4346806"/>
          </a:xfrm>
          <a:prstGeom prst="rect">
            <a:avLst/>
          </a:prstGeom>
        </p:spPr>
      </p:pic>
      <p:sp>
        <p:nvSpPr>
          <p:cNvPr id="10" name="TextBox 9">
            <a:extLst>
              <a:ext uri="{FF2B5EF4-FFF2-40B4-BE49-F238E27FC236}">
                <a16:creationId xmlns:a16="http://schemas.microsoft.com/office/drawing/2014/main" id="{22C4F929-D115-3D00-F21C-231CF3D99E2A}"/>
              </a:ext>
            </a:extLst>
          </p:cNvPr>
          <p:cNvSpPr txBox="1"/>
          <p:nvPr/>
        </p:nvSpPr>
        <p:spPr>
          <a:xfrm>
            <a:off x="-59548" y="1819985"/>
            <a:ext cx="5167361" cy="3985386"/>
          </a:xfrm>
          <a:prstGeom prst="rect">
            <a:avLst/>
          </a:prstGeom>
          <a:noFill/>
        </p:spPr>
        <p:txBody>
          <a:bodyPr wrap="square">
            <a:spAutoFit/>
          </a:bodyPr>
          <a:lstStyle/>
          <a:p>
            <a:pPr marL="447675" indent="-171450" algn="just">
              <a:lnSpc>
                <a:spcPct val="150000"/>
              </a:lnSpc>
              <a:buFont typeface="Arial" panose="020B0604020202020204" pitchFamily="34" charset="0"/>
              <a:buChar char="•"/>
            </a:pPr>
            <a:r>
              <a:rPr lang="en-GB" sz="10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Strong Intermittent Bottle Roll (IBR’s) Performance: </a:t>
            </a:r>
            <a:r>
              <a:rPr lang="en-GB" sz="10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Silver recoveries up to 78% (avg. 77%) and gold up to 77% (avg. 74%) under early-stage heap leach conditions.</a:t>
            </a:r>
          </a:p>
          <a:p>
            <a:pPr marL="276225" algn="just">
              <a:lnSpc>
                <a:spcPct val="150000"/>
              </a:lnSpc>
            </a:pPr>
            <a:endParaRPr lang="en-GB" sz="10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447675" indent="-171450" algn="just">
              <a:lnSpc>
                <a:spcPct val="150000"/>
              </a:lnSpc>
              <a:buFont typeface="Arial" panose="020B0604020202020204" pitchFamily="34" charset="0"/>
              <a:buChar char="•"/>
            </a:pPr>
            <a:r>
              <a:rPr lang="en-GB" sz="10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High Recovery Upside: </a:t>
            </a:r>
            <a:r>
              <a:rPr lang="en-GB" sz="10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Conventional tank leach results demonstrate silver recoveries up to 90% and gold up to 84.7%. </a:t>
            </a:r>
          </a:p>
          <a:p>
            <a:pPr marL="447675" indent="-171450" algn="just">
              <a:lnSpc>
                <a:spcPct val="150000"/>
              </a:lnSpc>
              <a:buFont typeface="Arial" panose="020B0604020202020204" pitchFamily="34" charset="0"/>
              <a:buChar char="•"/>
            </a:pPr>
            <a:endParaRPr lang="en-GB" sz="10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447675" indent="-171450" algn="just">
              <a:lnSpc>
                <a:spcPct val="150000"/>
              </a:lnSpc>
              <a:buFont typeface="Arial" panose="020B0604020202020204" pitchFamily="34" charset="0"/>
              <a:buChar char="•"/>
            </a:pPr>
            <a:r>
              <a:rPr lang="en-GB" sz="10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Favourable Metallurgy: </a:t>
            </a:r>
            <a:r>
              <a:rPr lang="en-GB" sz="10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Tested ore was assessed as non-refractory and non-</a:t>
            </a:r>
            <a:r>
              <a:rPr lang="en-GB" sz="1000" dirty="0" err="1">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preg</a:t>
            </a:r>
            <a:r>
              <a:rPr lang="en-GB" sz="10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 robbing in nature with predictable processing behaviour. </a:t>
            </a:r>
          </a:p>
          <a:p>
            <a:pPr marL="447675" indent="-171450" algn="just">
              <a:lnSpc>
                <a:spcPct val="150000"/>
              </a:lnSpc>
              <a:buFont typeface="Arial" panose="020B0604020202020204" pitchFamily="34" charset="0"/>
              <a:buChar char="•"/>
            </a:pPr>
            <a:endParaRPr lang="en-GB" sz="10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447675" indent="-171450" algn="just">
              <a:lnSpc>
                <a:spcPct val="150000"/>
              </a:lnSpc>
              <a:buFont typeface="Arial" panose="020B0604020202020204" pitchFamily="34" charset="0"/>
              <a:buChar char="•"/>
            </a:pPr>
            <a:r>
              <a:rPr lang="en-GB" sz="10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Further Upside Identified: </a:t>
            </a:r>
            <a:r>
              <a:rPr lang="en-GB" sz="10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Potential recovery improvements via process optimisation including but not limited too water treatment, cyanide dosages, crush size and potentially ore sorting.</a:t>
            </a:r>
          </a:p>
          <a:p>
            <a:pPr marL="447675" indent="-171450" algn="just">
              <a:lnSpc>
                <a:spcPct val="150000"/>
              </a:lnSpc>
              <a:buFont typeface="Arial" panose="020B0604020202020204" pitchFamily="34" charset="0"/>
              <a:buChar char="•"/>
            </a:pPr>
            <a:endParaRPr lang="en-GB" sz="10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447675" indent="-171450" algn="just">
              <a:lnSpc>
                <a:spcPct val="150000"/>
              </a:lnSpc>
              <a:buFont typeface="Arial" panose="020B0604020202020204" pitchFamily="34" charset="0"/>
              <a:buChar char="•"/>
            </a:pPr>
            <a:r>
              <a:rPr lang="en-GB" sz="10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Testing Ongoing </a:t>
            </a:r>
            <a:r>
              <a:rPr lang="en-GB" sz="10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 IBR’s, Column leach and conventional tank leaching tests ongoing to feed into future studies and trade offs.</a:t>
            </a:r>
          </a:p>
        </p:txBody>
      </p:sp>
      <p:sp>
        <p:nvSpPr>
          <p:cNvPr id="11" name="object 18">
            <a:extLst>
              <a:ext uri="{FF2B5EF4-FFF2-40B4-BE49-F238E27FC236}">
                <a16:creationId xmlns:a16="http://schemas.microsoft.com/office/drawing/2014/main" id="{C88B3CF4-157F-39C3-B5D9-AE2D4687DABD}"/>
              </a:ext>
            </a:extLst>
          </p:cNvPr>
          <p:cNvSpPr txBox="1"/>
          <p:nvPr/>
        </p:nvSpPr>
        <p:spPr>
          <a:xfrm>
            <a:off x="5332149" y="6091675"/>
            <a:ext cx="3259410" cy="206467"/>
          </a:xfrm>
          <a:prstGeom prst="rect">
            <a:avLst/>
          </a:prstGeom>
        </p:spPr>
        <p:txBody>
          <a:bodyPr vert="horz" wrap="square" lIns="0" tIns="21590" rIns="0" bIns="0" rtlCol="0" anchor="t">
            <a:spAutoFit/>
          </a:bodyPr>
          <a:lstStyle/>
          <a:p>
            <a:pPr marL="12065" algn="ctr">
              <a:spcBef>
                <a:spcPts val="75"/>
              </a:spcBef>
              <a:tabLst>
                <a:tab pos="158750" algn="l"/>
              </a:tabLst>
            </a:pPr>
            <a:r>
              <a:rPr lang="en-US" sz="600" b="1" i="1" dirty="0">
                <a:solidFill>
                  <a:schemeClr val="bg1">
                    <a:lumMod val="50000"/>
                  </a:schemeClr>
                </a:solidFill>
                <a:latin typeface="Verdana"/>
                <a:ea typeface="Verdana"/>
                <a:cs typeface="Verdana"/>
              </a:rPr>
              <a:t>IBR Metallurgical Testing two sample composites across three grind sizes (6.3mm, 3.35mm and 2mm)</a:t>
            </a:r>
          </a:p>
        </p:txBody>
      </p:sp>
      <p:sp>
        <p:nvSpPr>
          <p:cNvPr id="12" name="object 18">
            <a:extLst>
              <a:ext uri="{FF2B5EF4-FFF2-40B4-BE49-F238E27FC236}">
                <a16:creationId xmlns:a16="http://schemas.microsoft.com/office/drawing/2014/main" id="{2D5E689E-ABB2-8A11-58E7-FECD4CAAF584}"/>
              </a:ext>
            </a:extLst>
          </p:cNvPr>
          <p:cNvSpPr txBox="1"/>
          <p:nvPr/>
        </p:nvSpPr>
        <p:spPr>
          <a:xfrm>
            <a:off x="8932590" y="6080972"/>
            <a:ext cx="3073788" cy="206467"/>
          </a:xfrm>
          <a:prstGeom prst="rect">
            <a:avLst/>
          </a:prstGeom>
        </p:spPr>
        <p:txBody>
          <a:bodyPr vert="horz" wrap="square" lIns="0" tIns="21590" rIns="0" bIns="0" rtlCol="0" anchor="t">
            <a:spAutoFit/>
          </a:bodyPr>
          <a:lstStyle/>
          <a:p>
            <a:pPr marL="12065" algn="ctr">
              <a:spcBef>
                <a:spcPts val="75"/>
              </a:spcBef>
              <a:tabLst>
                <a:tab pos="158750" algn="l"/>
              </a:tabLst>
            </a:pPr>
            <a:r>
              <a:rPr lang="en-US" sz="600" b="1" i="1" dirty="0">
                <a:solidFill>
                  <a:schemeClr val="bg1">
                    <a:lumMod val="50000"/>
                  </a:schemeClr>
                </a:solidFill>
                <a:latin typeface="Verdana"/>
                <a:ea typeface="Verdana"/>
                <a:cs typeface="Verdana"/>
              </a:rPr>
              <a:t>Maverick Silver Project detailing metallurgical samples drill hole locations</a:t>
            </a:r>
          </a:p>
        </p:txBody>
      </p:sp>
      <p:sp>
        <p:nvSpPr>
          <p:cNvPr id="9" name="object 18">
            <a:extLst>
              <a:ext uri="{FF2B5EF4-FFF2-40B4-BE49-F238E27FC236}">
                <a16:creationId xmlns:a16="http://schemas.microsoft.com/office/drawing/2014/main" id="{5B699CC2-0555-8451-87D8-A376DC67B1FD}"/>
              </a:ext>
            </a:extLst>
          </p:cNvPr>
          <p:cNvSpPr txBox="1"/>
          <p:nvPr/>
        </p:nvSpPr>
        <p:spPr>
          <a:xfrm>
            <a:off x="416671" y="6651959"/>
            <a:ext cx="10887364" cy="114134"/>
          </a:xfrm>
          <a:prstGeom prst="rect">
            <a:avLst/>
          </a:prstGeom>
        </p:spPr>
        <p:txBody>
          <a:bodyPr vert="horz" wrap="square" lIns="0" tIns="21590" rIns="0" bIns="0" rtlCol="0" anchor="t">
            <a:spAutoFit/>
          </a:bodyPr>
          <a:lstStyle/>
          <a:p>
            <a:pPr marL="240665" indent="-228600">
              <a:spcBef>
                <a:spcPts val="75"/>
              </a:spcBef>
              <a:buAutoNum type="arabicParenBoth"/>
              <a:tabLst>
                <a:tab pos="158750" algn="l"/>
              </a:tabLst>
            </a:pPr>
            <a:r>
              <a:rPr lang="en-GB" sz="600" dirty="0">
                <a:solidFill>
                  <a:schemeClr val="bg1">
                    <a:lumMod val="50000"/>
                  </a:schemeClr>
                </a:solidFill>
                <a:latin typeface="Verdana"/>
                <a:ea typeface="Verdana"/>
                <a:cs typeface="Verdana"/>
              </a:rPr>
              <a:t>For previously reported metallurgical test results refer to the Company’s ASX announcement dated 5 March 2026.</a:t>
            </a:r>
          </a:p>
        </p:txBody>
      </p:sp>
      <p:pic>
        <p:nvPicPr>
          <p:cNvPr id="13" name="Picture 12">
            <a:extLst>
              <a:ext uri="{FF2B5EF4-FFF2-40B4-BE49-F238E27FC236}">
                <a16:creationId xmlns:a16="http://schemas.microsoft.com/office/drawing/2014/main" id="{0B54D53F-5ABD-B3A2-4D55-8ED8DE4AF3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22100" y="1664223"/>
            <a:ext cx="3122078" cy="4416750"/>
          </a:xfrm>
          <a:prstGeom prst="rect">
            <a:avLst/>
          </a:prstGeom>
        </p:spPr>
      </p:pic>
    </p:spTree>
    <p:extLst>
      <p:ext uri="{BB962C8B-B14F-4D97-AF65-F5344CB8AC3E}">
        <p14:creationId xmlns:p14="http://schemas.microsoft.com/office/powerpoint/2010/main" val="2605711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1016A-3276-B15C-57D5-23A9578ACE0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3992CEB-F4C2-011E-4C60-0CA7840AE5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2849"/>
            <a:ext cx="12192000" cy="1584600"/>
          </a:xfrm>
          <a:prstGeom prst="rect">
            <a:avLst/>
          </a:prstGeom>
        </p:spPr>
      </p:pic>
      <p:pic>
        <p:nvPicPr>
          <p:cNvPr id="6" name="Picture 5" descr="A logo of a company&#10;&#10;AI-generated content may be incorrect.">
            <a:extLst>
              <a:ext uri="{FF2B5EF4-FFF2-40B4-BE49-F238E27FC236}">
                <a16:creationId xmlns:a16="http://schemas.microsoft.com/office/drawing/2014/main" id="{3ED0FC23-B0DC-169B-1C0F-CB972EDEA8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4605" y="157302"/>
            <a:ext cx="1949572" cy="787049"/>
          </a:xfrm>
          <a:prstGeom prst="rect">
            <a:avLst/>
          </a:prstGeom>
        </p:spPr>
      </p:pic>
      <p:sp>
        <p:nvSpPr>
          <p:cNvPr id="15" name="object 2">
            <a:extLst>
              <a:ext uri="{FF2B5EF4-FFF2-40B4-BE49-F238E27FC236}">
                <a16:creationId xmlns:a16="http://schemas.microsoft.com/office/drawing/2014/main" id="{C90223D9-CE3C-3C3A-094D-0D469D6C25C5}"/>
              </a:ext>
            </a:extLst>
          </p:cNvPr>
          <p:cNvSpPr txBox="1">
            <a:spLocks noGrp="1"/>
          </p:cNvSpPr>
          <p:nvPr>
            <p:ph type="title"/>
          </p:nvPr>
        </p:nvSpPr>
        <p:spPr>
          <a:xfrm>
            <a:off x="205238" y="1126779"/>
            <a:ext cx="9679625" cy="382797"/>
          </a:xfrm>
          <a:prstGeom prst="rect">
            <a:avLst/>
          </a:prstGeom>
        </p:spPr>
        <p:txBody>
          <a:bodyPr vert="horz" wrap="square" lIns="0" tIns="13335" rIns="0" bIns="0" rtlCol="0">
            <a:spAutoFit/>
          </a:bodyPr>
          <a:lstStyle/>
          <a:p>
            <a:pPr marL="12700">
              <a:lnSpc>
                <a:spcPct val="100000"/>
              </a:lnSpc>
              <a:spcBef>
                <a:spcPts val="100"/>
              </a:spcBef>
            </a:pPr>
            <a:r>
              <a:rPr lang="en-AU" sz="2400" b="1" kern="0" dirty="0">
                <a:solidFill>
                  <a:schemeClr val="tx1">
                    <a:lumMod val="65000"/>
                    <a:lumOff val="35000"/>
                  </a:schemeClr>
                </a:solidFill>
                <a:latin typeface="Verdana"/>
              </a:rPr>
              <a:t>MAVERICK SILVER STRATEGIC LAND CONSOLIDATION</a:t>
            </a:r>
          </a:p>
        </p:txBody>
      </p:sp>
      <p:sp>
        <p:nvSpPr>
          <p:cNvPr id="2" name="object 4">
            <a:extLst>
              <a:ext uri="{FF2B5EF4-FFF2-40B4-BE49-F238E27FC236}">
                <a16:creationId xmlns:a16="http://schemas.microsoft.com/office/drawing/2014/main" id="{00689E3B-7A46-5BD1-6C2F-5D49EE82BEE7}"/>
              </a:ext>
            </a:extLst>
          </p:cNvPr>
          <p:cNvSpPr txBox="1"/>
          <p:nvPr/>
        </p:nvSpPr>
        <p:spPr>
          <a:xfrm>
            <a:off x="11727306" y="6464604"/>
            <a:ext cx="185540" cy="135935"/>
          </a:xfrm>
          <a:prstGeom prst="rect">
            <a:avLst/>
          </a:prstGeom>
        </p:spPr>
        <p:txBody>
          <a:bodyPr vert="horz" wrap="square" lIns="0" tIns="12700" rIns="0" bIns="0" rtlCol="0">
            <a:spAutoFit/>
          </a:bodyPr>
          <a:lstStyle/>
          <a:p>
            <a:pPr marL="12700">
              <a:lnSpc>
                <a:spcPct val="100000"/>
              </a:lnSpc>
              <a:spcBef>
                <a:spcPts val="100"/>
              </a:spcBef>
            </a:pPr>
            <a:r>
              <a:rPr lang="en-AU" sz="800" dirty="0">
                <a:solidFill>
                  <a:schemeClr val="bg1">
                    <a:lumMod val="50000"/>
                  </a:schemeClr>
                </a:solidFill>
                <a:latin typeface="Verdana"/>
                <a:cs typeface="Verdana"/>
              </a:rPr>
              <a:t>13</a:t>
            </a:r>
            <a:endParaRPr sz="800" dirty="0">
              <a:solidFill>
                <a:schemeClr val="bg1">
                  <a:lumMod val="50000"/>
                </a:schemeClr>
              </a:solidFill>
              <a:latin typeface="Verdana"/>
              <a:cs typeface="Verdana"/>
            </a:endParaRPr>
          </a:p>
        </p:txBody>
      </p:sp>
      <p:sp>
        <p:nvSpPr>
          <p:cNvPr id="10" name="TextBox 9">
            <a:extLst>
              <a:ext uri="{FF2B5EF4-FFF2-40B4-BE49-F238E27FC236}">
                <a16:creationId xmlns:a16="http://schemas.microsoft.com/office/drawing/2014/main" id="{5E42A3E4-2DAA-944A-74EC-7DD47ECC0FBC}"/>
              </a:ext>
            </a:extLst>
          </p:cNvPr>
          <p:cNvSpPr txBox="1"/>
          <p:nvPr/>
        </p:nvSpPr>
        <p:spPr>
          <a:xfrm>
            <a:off x="205238" y="2056119"/>
            <a:ext cx="7623894" cy="381708"/>
          </a:xfrm>
          <a:prstGeom prst="rect">
            <a:avLst/>
          </a:prstGeom>
          <a:noFill/>
        </p:spPr>
        <p:txBody>
          <a:bodyPr wrap="square">
            <a:spAutoFit/>
          </a:bodyPr>
          <a:lstStyle/>
          <a:p>
            <a:pPr>
              <a:lnSpc>
                <a:spcPct val="150000"/>
              </a:lnSpc>
            </a:pPr>
            <a:r>
              <a:rPr lang="en-GB" sz="1400" b="1"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CONTINUOUS OWNERSHIP OF 15KM MAVERICK SILVER TREND</a:t>
            </a:r>
            <a:endParaRPr lang="en-AU" sz="1400" dirty="0"/>
          </a:p>
        </p:txBody>
      </p:sp>
      <p:sp>
        <p:nvSpPr>
          <p:cNvPr id="11" name="TextBox 10">
            <a:extLst>
              <a:ext uri="{FF2B5EF4-FFF2-40B4-BE49-F238E27FC236}">
                <a16:creationId xmlns:a16="http://schemas.microsoft.com/office/drawing/2014/main" id="{C63BB581-FE88-1C78-C2E8-EB65E4DFE295}"/>
              </a:ext>
            </a:extLst>
          </p:cNvPr>
          <p:cNvSpPr txBox="1"/>
          <p:nvPr/>
        </p:nvSpPr>
        <p:spPr>
          <a:xfrm>
            <a:off x="-48763" y="2601296"/>
            <a:ext cx="7686407" cy="2969724"/>
          </a:xfrm>
          <a:prstGeom prst="rect">
            <a:avLst/>
          </a:prstGeom>
          <a:noFill/>
        </p:spPr>
        <p:txBody>
          <a:bodyPr wrap="square">
            <a:spAutoFit/>
          </a:bodyPr>
          <a:lstStyle/>
          <a:p>
            <a:pPr marL="561975" indent="-285750" algn="just">
              <a:lnSpc>
                <a:spcPct val="150000"/>
              </a:lnSpc>
              <a:buFont typeface="Arial" panose="020B0604020202020204" pitchFamily="34" charset="0"/>
              <a:buChar char="•"/>
            </a:pPr>
            <a:r>
              <a:rPr lang="en-GB" sz="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100% Acquisition of Bayan Springs North Project plus 106 additional lode claims staked.</a:t>
            </a:r>
          </a:p>
          <a:p>
            <a:pPr marL="561975" indent="-285750" algn="just">
              <a:buFont typeface="Arial" panose="020B0604020202020204" pitchFamily="34" charset="0"/>
              <a:buChar char="•"/>
            </a:pPr>
            <a:endParaRPr lang="en-GB" sz="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561975" indent="-285750" algn="just">
              <a:lnSpc>
                <a:spcPct val="150000"/>
              </a:lnSpc>
              <a:buFont typeface="Arial" panose="020B0604020202020204" pitchFamily="34" charset="0"/>
              <a:buChar char="•"/>
            </a:pPr>
            <a:r>
              <a:rPr lang="en-GB" sz="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Consolidates continuous ownership across an emerging 15km trend.</a:t>
            </a:r>
          </a:p>
          <a:p>
            <a:pPr marL="561975" indent="-285750" algn="just">
              <a:buFont typeface="Arial" panose="020B0604020202020204" pitchFamily="34" charset="0"/>
              <a:buChar char="•"/>
            </a:pPr>
            <a:endParaRPr lang="en-GB" sz="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561975" indent="-285750" algn="just">
              <a:lnSpc>
                <a:spcPct val="150000"/>
              </a:lnSpc>
              <a:buFont typeface="Arial" panose="020B0604020202020204" pitchFamily="34" charset="0"/>
              <a:buChar char="•"/>
            </a:pPr>
            <a:r>
              <a:rPr lang="en-GB" sz="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Only ~2.5km of strike drill tested, leaving significant exploration upside.</a:t>
            </a:r>
          </a:p>
          <a:p>
            <a:pPr marL="561975" indent="-285750" algn="just">
              <a:buFont typeface="Arial" panose="020B0604020202020204" pitchFamily="34" charset="0"/>
              <a:buChar char="•"/>
            </a:pPr>
            <a:endParaRPr lang="en-GB" sz="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561975" indent="-285750" algn="just">
              <a:lnSpc>
                <a:spcPct val="150000"/>
              </a:lnSpc>
              <a:buFont typeface="Arial" panose="020B0604020202020204" pitchFamily="34" charset="0"/>
              <a:buChar char="•"/>
            </a:pPr>
            <a:r>
              <a:rPr lang="en-GB" sz="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Defined new northern target exhibiting elevated arsenic and antimony pathfinder geochemistry, characteristics or Carlin-style mineral systems.</a:t>
            </a:r>
          </a:p>
          <a:p>
            <a:pPr marL="561975" indent="-285750" algn="just">
              <a:buFont typeface="Arial" panose="020B0604020202020204" pitchFamily="34" charset="0"/>
              <a:buChar char="•"/>
            </a:pPr>
            <a:endParaRPr lang="en-GB" sz="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a:p>
            <a:pPr marL="561975" indent="-285750" algn="just">
              <a:lnSpc>
                <a:spcPct val="150000"/>
              </a:lnSpc>
              <a:buFont typeface="Arial" panose="020B0604020202020204" pitchFamily="34" charset="0"/>
              <a:buChar char="•"/>
            </a:pPr>
            <a:r>
              <a:rPr lang="en-GB" sz="12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rPr>
              <a:t>Pathfinder geochemistry mirrors the existing Maverick Silver Deposit, supporting the potential for a significantly larger mineralised system along the northwest corridor.</a:t>
            </a:r>
          </a:p>
          <a:p>
            <a:pPr marL="447675" indent="-171450" algn="just">
              <a:lnSpc>
                <a:spcPct val="150000"/>
              </a:lnSpc>
              <a:buFont typeface="Arial" panose="020B0604020202020204" pitchFamily="34" charset="0"/>
              <a:buChar char="•"/>
            </a:pPr>
            <a:endParaRPr lang="en-GB" sz="1000" dirty="0">
              <a:solidFill>
                <a:schemeClr val="bg1">
                  <a:lumMod val="50000"/>
                </a:schemeClr>
              </a:solidFill>
              <a:latin typeface="Verdana" panose="020B0604030504040204" pitchFamily="34" charset="0"/>
              <a:ea typeface="Verdana" panose="020B060403050404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5A713FD-2A0E-26AB-9B64-7083129FC4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06843" y="1594605"/>
            <a:ext cx="3442637" cy="4869999"/>
          </a:xfrm>
          <a:prstGeom prst="rect">
            <a:avLst/>
          </a:prstGeom>
        </p:spPr>
      </p:pic>
      <p:sp>
        <p:nvSpPr>
          <p:cNvPr id="7" name="object 18">
            <a:extLst>
              <a:ext uri="{FF2B5EF4-FFF2-40B4-BE49-F238E27FC236}">
                <a16:creationId xmlns:a16="http://schemas.microsoft.com/office/drawing/2014/main" id="{EAA8A451-8B55-3CF1-E6F8-122C1603778B}"/>
              </a:ext>
            </a:extLst>
          </p:cNvPr>
          <p:cNvSpPr txBox="1"/>
          <p:nvPr/>
        </p:nvSpPr>
        <p:spPr>
          <a:xfrm>
            <a:off x="8006843" y="6560980"/>
            <a:ext cx="3442637" cy="206467"/>
          </a:xfrm>
          <a:prstGeom prst="rect">
            <a:avLst/>
          </a:prstGeom>
        </p:spPr>
        <p:txBody>
          <a:bodyPr vert="horz" wrap="square" lIns="0" tIns="21590" rIns="0" bIns="0" rtlCol="0" anchor="t">
            <a:spAutoFit/>
          </a:bodyPr>
          <a:lstStyle/>
          <a:p>
            <a:pPr marL="240665" indent="-228600">
              <a:spcBef>
                <a:spcPts val="75"/>
              </a:spcBef>
              <a:buAutoNum type="arabicParenBoth"/>
              <a:tabLst>
                <a:tab pos="158750" algn="l"/>
              </a:tabLst>
            </a:pPr>
            <a:r>
              <a:rPr lang="en-GB" sz="600" dirty="0">
                <a:solidFill>
                  <a:schemeClr val="bg1">
                    <a:lumMod val="50000"/>
                  </a:schemeClr>
                </a:solidFill>
                <a:latin typeface="Verdana"/>
                <a:ea typeface="Verdana"/>
                <a:cs typeface="Verdana"/>
              </a:rPr>
              <a:t>For previously reported rock chip samples refer to the Company’s ASX announcement dated 23 July 2026</a:t>
            </a:r>
          </a:p>
        </p:txBody>
      </p:sp>
    </p:spTree>
    <p:extLst>
      <p:ext uri="{BB962C8B-B14F-4D97-AF65-F5344CB8AC3E}">
        <p14:creationId xmlns:p14="http://schemas.microsoft.com/office/powerpoint/2010/main" val="1910283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47AF4-5BA5-5083-B568-3D7669E70E7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708085D-ECEF-E03E-40C6-E5BF645107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2849"/>
            <a:ext cx="12192000" cy="1584600"/>
          </a:xfrm>
          <a:prstGeom prst="rect">
            <a:avLst/>
          </a:prstGeom>
        </p:spPr>
      </p:pic>
      <p:pic>
        <p:nvPicPr>
          <p:cNvPr id="6" name="Picture 5" descr="A logo of a company&#10;&#10;AI-generated content may be incorrect.">
            <a:extLst>
              <a:ext uri="{FF2B5EF4-FFF2-40B4-BE49-F238E27FC236}">
                <a16:creationId xmlns:a16="http://schemas.microsoft.com/office/drawing/2014/main" id="{6B02714D-6065-069F-3270-62ED267D5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4605" y="157302"/>
            <a:ext cx="1949572" cy="787049"/>
          </a:xfrm>
          <a:prstGeom prst="rect">
            <a:avLst/>
          </a:prstGeom>
        </p:spPr>
      </p:pic>
      <p:sp>
        <p:nvSpPr>
          <p:cNvPr id="2" name="object 2">
            <a:extLst>
              <a:ext uri="{FF2B5EF4-FFF2-40B4-BE49-F238E27FC236}">
                <a16:creationId xmlns:a16="http://schemas.microsoft.com/office/drawing/2014/main" id="{5E9C9A94-8849-C126-FBAB-5CE3CCD59F75}"/>
              </a:ext>
            </a:extLst>
          </p:cNvPr>
          <p:cNvSpPr txBox="1">
            <a:spLocks noGrp="1"/>
          </p:cNvSpPr>
          <p:nvPr>
            <p:ph type="title"/>
          </p:nvPr>
        </p:nvSpPr>
        <p:spPr>
          <a:xfrm>
            <a:off x="164045" y="1089282"/>
            <a:ext cx="10881294" cy="321242"/>
          </a:xfrm>
          <a:prstGeom prst="rect">
            <a:avLst/>
          </a:prstGeom>
        </p:spPr>
        <p:txBody>
          <a:bodyPr vert="horz" wrap="square" lIns="0" tIns="13335" rIns="0" bIns="0" rtlCol="0">
            <a:spAutoFit/>
          </a:bodyPr>
          <a:lstStyle/>
          <a:p>
            <a:pPr marL="12700" algn="ctr">
              <a:lnSpc>
                <a:spcPct val="100000"/>
              </a:lnSpc>
              <a:spcBef>
                <a:spcPts val="100"/>
              </a:spcBef>
            </a:pPr>
            <a:r>
              <a:rPr lang="en-AU" sz="2000" b="1" kern="0" dirty="0">
                <a:solidFill>
                  <a:schemeClr val="tx1">
                    <a:lumMod val="65000"/>
                    <a:lumOff val="35000"/>
                  </a:schemeClr>
                </a:solidFill>
                <a:latin typeface="Verdana"/>
              </a:rPr>
              <a:t>GROWTH VIA CONSOLIDATION, RESOURCE GROWTH &amp; ASSET CONFIDENCE</a:t>
            </a:r>
            <a:endParaRPr sz="2000" b="1" kern="0" dirty="0">
              <a:solidFill>
                <a:schemeClr val="tx1">
                  <a:lumMod val="65000"/>
                  <a:lumOff val="35000"/>
                </a:schemeClr>
              </a:solidFill>
              <a:latin typeface="Verdana"/>
            </a:endParaRPr>
          </a:p>
        </p:txBody>
      </p:sp>
      <p:sp>
        <p:nvSpPr>
          <p:cNvPr id="47" name="object 4">
            <a:extLst>
              <a:ext uri="{FF2B5EF4-FFF2-40B4-BE49-F238E27FC236}">
                <a16:creationId xmlns:a16="http://schemas.microsoft.com/office/drawing/2014/main" id="{481E6ADE-CC4F-92DC-752E-99FFCAC01BC6}"/>
              </a:ext>
            </a:extLst>
          </p:cNvPr>
          <p:cNvSpPr txBox="1"/>
          <p:nvPr/>
        </p:nvSpPr>
        <p:spPr>
          <a:xfrm>
            <a:off x="11727306" y="6464604"/>
            <a:ext cx="216871" cy="135935"/>
          </a:xfrm>
          <a:prstGeom prst="rect">
            <a:avLst/>
          </a:prstGeom>
        </p:spPr>
        <p:txBody>
          <a:bodyPr vert="horz" wrap="square" lIns="0" tIns="12700" rIns="0" bIns="0" rtlCol="0">
            <a:spAutoFit/>
          </a:bodyPr>
          <a:lstStyle/>
          <a:p>
            <a:pPr marL="12700">
              <a:lnSpc>
                <a:spcPct val="100000"/>
              </a:lnSpc>
              <a:spcBef>
                <a:spcPts val="100"/>
              </a:spcBef>
            </a:pPr>
            <a:r>
              <a:rPr lang="en-AU" sz="800" dirty="0">
                <a:solidFill>
                  <a:schemeClr val="bg1">
                    <a:lumMod val="50000"/>
                  </a:schemeClr>
                </a:solidFill>
                <a:latin typeface="Verdana"/>
                <a:cs typeface="Verdana"/>
              </a:rPr>
              <a:t>14</a:t>
            </a:r>
            <a:endParaRPr sz="800" dirty="0">
              <a:solidFill>
                <a:schemeClr val="bg1">
                  <a:lumMod val="50000"/>
                </a:schemeClr>
              </a:solidFill>
              <a:latin typeface="Verdana"/>
              <a:cs typeface="Verdana"/>
            </a:endParaRPr>
          </a:p>
        </p:txBody>
      </p:sp>
      <p:graphicFrame>
        <p:nvGraphicFramePr>
          <p:cNvPr id="13" name="Table 12">
            <a:extLst>
              <a:ext uri="{FF2B5EF4-FFF2-40B4-BE49-F238E27FC236}">
                <a16:creationId xmlns:a16="http://schemas.microsoft.com/office/drawing/2014/main" id="{7A3BEBD2-FDDE-4533-0B54-ADEF7669BBB4}"/>
              </a:ext>
            </a:extLst>
          </p:cNvPr>
          <p:cNvGraphicFramePr>
            <a:graphicFrameLocks noGrp="1"/>
          </p:cNvGraphicFramePr>
          <p:nvPr>
            <p:extLst>
              <p:ext uri="{D42A27DB-BD31-4B8C-83A1-F6EECF244321}">
                <p14:modId xmlns:p14="http://schemas.microsoft.com/office/powerpoint/2010/main" val="778744494"/>
              </p:ext>
            </p:extLst>
          </p:nvPr>
        </p:nvGraphicFramePr>
        <p:xfrm>
          <a:off x="680150" y="1681628"/>
          <a:ext cx="10071459" cy="4782976"/>
        </p:xfrm>
        <a:graphic>
          <a:graphicData uri="http://schemas.openxmlformats.org/drawingml/2006/table">
            <a:tbl>
              <a:tblPr firstRow="1" bandRow="1">
                <a:tableStyleId>{5C22544A-7EE6-4342-B048-85BDC9FD1C3A}</a:tableStyleId>
              </a:tblPr>
              <a:tblGrid>
                <a:gridCol w="2782349">
                  <a:extLst>
                    <a:ext uri="{9D8B030D-6E8A-4147-A177-3AD203B41FA5}">
                      <a16:colId xmlns:a16="http://schemas.microsoft.com/office/drawing/2014/main" val="3629559054"/>
                    </a:ext>
                  </a:extLst>
                </a:gridCol>
                <a:gridCol w="1161698">
                  <a:extLst>
                    <a:ext uri="{9D8B030D-6E8A-4147-A177-3AD203B41FA5}">
                      <a16:colId xmlns:a16="http://schemas.microsoft.com/office/drawing/2014/main" val="251720985"/>
                    </a:ext>
                  </a:extLst>
                </a:gridCol>
                <a:gridCol w="1072297">
                  <a:extLst>
                    <a:ext uri="{9D8B030D-6E8A-4147-A177-3AD203B41FA5}">
                      <a16:colId xmlns:a16="http://schemas.microsoft.com/office/drawing/2014/main" val="1080128818"/>
                    </a:ext>
                  </a:extLst>
                </a:gridCol>
                <a:gridCol w="992641">
                  <a:extLst>
                    <a:ext uri="{9D8B030D-6E8A-4147-A177-3AD203B41FA5}">
                      <a16:colId xmlns:a16="http://schemas.microsoft.com/office/drawing/2014/main" val="3485606144"/>
                    </a:ext>
                  </a:extLst>
                </a:gridCol>
                <a:gridCol w="1139698">
                  <a:extLst>
                    <a:ext uri="{9D8B030D-6E8A-4147-A177-3AD203B41FA5}">
                      <a16:colId xmlns:a16="http://schemas.microsoft.com/office/drawing/2014/main" val="575140460"/>
                    </a:ext>
                  </a:extLst>
                </a:gridCol>
                <a:gridCol w="980386">
                  <a:extLst>
                    <a:ext uri="{9D8B030D-6E8A-4147-A177-3AD203B41FA5}">
                      <a16:colId xmlns:a16="http://schemas.microsoft.com/office/drawing/2014/main" val="3528357222"/>
                    </a:ext>
                  </a:extLst>
                </a:gridCol>
                <a:gridCol w="917379">
                  <a:extLst>
                    <a:ext uri="{9D8B030D-6E8A-4147-A177-3AD203B41FA5}">
                      <a16:colId xmlns:a16="http://schemas.microsoft.com/office/drawing/2014/main" val="49626215"/>
                    </a:ext>
                  </a:extLst>
                </a:gridCol>
                <a:gridCol w="1025011">
                  <a:extLst>
                    <a:ext uri="{9D8B030D-6E8A-4147-A177-3AD203B41FA5}">
                      <a16:colId xmlns:a16="http://schemas.microsoft.com/office/drawing/2014/main" val="2441723643"/>
                    </a:ext>
                  </a:extLst>
                </a:gridCol>
              </a:tblGrid>
              <a:tr h="584891">
                <a:tc>
                  <a:txBody>
                    <a:bodyPr/>
                    <a:lstStyle/>
                    <a:p>
                      <a:endParaRPr lang="en-AU" sz="1000" dirty="0">
                        <a:latin typeface="Verdana" panose="020B0604030504040204" pitchFamily="34" charset="0"/>
                        <a:ea typeface="Verdana" panose="020B0604030504040204" pitchFamily="34" charset="0"/>
                      </a:endParaRPr>
                    </a:p>
                  </a:txBody>
                  <a:tcPr anchor="ctr">
                    <a:noFill/>
                  </a:tcPr>
                </a:tc>
                <a:tc>
                  <a:txBody>
                    <a:bodyPr/>
                    <a:lstStyle/>
                    <a:p>
                      <a:pPr algn="ctr"/>
                      <a:r>
                        <a:rPr lang="en-AU" sz="1000" dirty="0">
                          <a:latin typeface="Verdana" panose="020B0604030504040204" pitchFamily="34" charset="0"/>
                          <a:ea typeface="Verdana" panose="020B0604030504040204" pitchFamily="34" charset="0"/>
                        </a:rPr>
                        <a:t>Q3 2026</a:t>
                      </a:r>
                    </a:p>
                  </a:txBody>
                  <a:tcPr anchor="ctr">
                    <a:solidFill>
                      <a:srgbClr val="FFC000"/>
                    </a:solidFill>
                  </a:tcPr>
                </a:tc>
                <a:tc>
                  <a:txBody>
                    <a:bodyPr/>
                    <a:lstStyle/>
                    <a:p>
                      <a:pPr algn="ctr"/>
                      <a:r>
                        <a:rPr lang="en-AU" sz="1000" dirty="0">
                          <a:latin typeface="Verdana" panose="020B0604030504040204" pitchFamily="34" charset="0"/>
                          <a:ea typeface="Verdana" panose="020B0604030504040204" pitchFamily="34" charset="0"/>
                        </a:rPr>
                        <a:t>Q4 2026</a:t>
                      </a:r>
                    </a:p>
                  </a:txBody>
                  <a:tcPr anchor="ctr">
                    <a:solidFill>
                      <a:srgbClr val="FFC000"/>
                    </a:solidFill>
                  </a:tcPr>
                </a:tc>
                <a:tc>
                  <a:txBody>
                    <a:bodyPr/>
                    <a:lstStyle/>
                    <a:p>
                      <a:pPr algn="ctr"/>
                      <a:r>
                        <a:rPr lang="en-AU" sz="1000" dirty="0">
                          <a:latin typeface="Verdana" panose="020B0604030504040204" pitchFamily="34" charset="0"/>
                          <a:ea typeface="Verdana" panose="020B0604030504040204" pitchFamily="34" charset="0"/>
                        </a:rPr>
                        <a:t>Q1 2027</a:t>
                      </a:r>
                    </a:p>
                  </a:txBody>
                  <a:tcPr anchor="ctr">
                    <a:solidFill>
                      <a:srgbClr val="FFC000"/>
                    </a:solidFill>
                  </a:tcPr>
                </a:tc>
                <a:tc>
                  <a:txBody>
                    <a:bodyPr/>
                    <a:lstStyle/>
                    <a:p>
                      <a:pPr algn="ctr"/>
                      <a:r>
                        <a:rPr lang="en-AU" sz="1000" dirty="0">
                          <a:latin typeface="Verdana" panose="020B0604030504040204" pitchFamily="34" charset="0"/>
                          <a:ea typeface="Verdana" panose="020B0604030504040204" pitchFamily="34" charset="0"/>
                        </a:rPr>
                        <a:t>Q2 2027</a:t>
                      </a:r>
                    </a:p>
                  </a:txBody>
                  <a:tcPr anchor="ctr">
                    <a:solidFill>
                      <a:srgbClr val="FFC000"/>
                    </a:solidFill>
                  </a:tcPr>
                </a:tc>
                <a:tc>
                  <a:txBody>
                    <a:bodyPr/>
                    <a:lstStyle/>
                    <a:p>
                      <a:pPr algn="ctr"/>
                      <a:r>
                        <a:rPr lang="en-AU" sz="1000" dirty="0">
                          <a:latin typeface="Verdana" panose="020B0604030504040204" pitchFamily="34" charset="0"/>
                          <a:ea typeface="Verdana" panose="020B0604030504040204" pitchFamily="34" charset="0"/>
                        </a:rPr>
                        <a:t>Q3 2027</a:t>
                      </a:r>
                    </a:p>
                  </a:txBody>
                  <a:tcPr anchor="ctr">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AU" sz="1000" dirty="0">
                          <a:latin typeface="Verdana" panose="020B0604030504040204" pitchFamily="34" charset="0"/>
                          <a:ea typeface="Verdana" panose="020B0604030504040204" pitchFamily="34" charset="0"/>
                        </a:rPr>
                        <a:t>Q4 2027</a:t>
                      </a:r>
                    </a:p>
                  </a:txBody>
                  <a:tcPr anchor="ctr">
                    <a:solidFill>
                      <a:srgbClr val="FFC000"/>
                    </a:solidFill>
                  </a:tcPr>
                </a:tc>
                <a:tc>
                  <a:txBody>
                    <a:bodyPr/>
                    <a:lstStyle/>
                    <a:p>
                      <a:pPr algn="ctr"/>
                      <a:r>
                        <a:rPr lang="en-AU" sz="1000" dirty="0">
                          <a:latin typeface="Verdana" panose="020B0604030504040204" pitchFamily="34" charset="0"/>
                          <a:ea typeface="Verdana" panose="020B0604030504040204" pitchFamily="34" charset="0"/>
                        </a:rPr>
                        <a:t>Q1 2028</a:t>
                      </a:r>
                    </a:p>
                  </a:txBody>
                  <a:tcPr anchor="ctr">
                    <a:solidFill>
                      <a:srgbClr val="FFC000"/>
                    </a:solidFill>
                  </a:tcPr>
                </a:tc>
                <a:extLst>
                  <a:ext uri="{0D108BD9-81ED-4DB2-BD59-A6C34878D82A}">
                    <a16:rowId xmlns:a16="http://schemas.microsoft.com/office/drawing/2014/main" val="3714130470"/>
                  </a:ext>
                </a:extLst>
              </a:tr>
              <a:tr h="368902">
                <a:tc>
                  <a:txBody>
                    <a:bodyPr/>
                    <a:lstStyle/>
                    <a:p>
                      <a:r>
                        <a:rPr lang="en-AU" sz="1000" b="1" dirty="0">
                          <a:solidFill>
                            <a:schemeClr val="bg1"/>
                          </a:solidFill>
                          <a:latin typeface="Verdana" panose="020B0604030504040204" pitchFamily="34" charset="0"/>
                          <a:ea typeface="Verdana" panose="020B0604030504040204" pitchFamily="34" charset="0"/>
                        </a:rPr>
                        <a:t>Resource Extensional Drilling</a:t>
                      </a:r>
                    </a:p>
                  </a:txBody>
                  <a:tcPr anchor="ctr">
                    <a:solidFill>
                      <a:srgbClr val="FFC000"/>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extLst>
                  <a:ext uri="{0D108BD9-81ED-4DB2-BD59-A6C34878D82A}">
                    <a16:rowId xmlns:a16="http://schemas.microsoft.com/office/drawing/2014/main" val="643449973"/>
                  </a:ext>
                </a:extLst>
              </a:tr>
              <a:tr h="374523">
                <a:tc>
                  <a:txBody>
                    <a:bodyPr/>
                    <a:lstStyle/>
                    <a:p>
                      <a:r>
                        <a:rPr lang="en-AU" sz="1000" b="1" dirty="0">
                          <a:solidFill>
                            <a:schemeClr val="bg1"/>
                          </a:solidFill>
                          <a:latin typeface="Verdana" panose="020B0604030504040204" pitchFamily="34" charset="0"/>
                          <a:ea typeface="Verdana" panose="020B0604030504040204" pitchFamily="34" charset="0"/>
                        </a:rPr>
                        <a:t>Infill Drilling</a:t>
                      </a:r>
                    </a:p>
                  </a:txBody>
                  <a:tcPr anchor="ctr">
                    <a:solidFill>
                      <a:srgbClr val="FFC000"/>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extLst>
                  <a:ext uri="{0D108BD9-81ED-4DB2-BD59-A6C34878D82A}">
                    <a16:rowId xmlns:a16="http://schemas.microsoft.com/office/drawing/2014/main" val="1978727828"/>
                  </a:ext>
                </a:extLst>
              </a:tr>
              <a:tr h="374523">
                <a:tc>
                  <a:txBody>
                    <a:bodyPr/>
                    <a:lstStyle/>
                    <a:p>
                      <a:r>
                        <a:rPr lang="en-AU" sz="1000" b="1" dirty="0">
                          <a:solidFill>
                            <a:schemeClr val="bg1"/>
                          </a:solidFill>
                          <a:latin typeface="Verdana" panose="020B0604030504040204" pitchFamily="34" charset="0"/>
                          <a:ea typeface="Verdana" panose="020B0604030504040204" pitchFamily="34" charset="0"/>
                        </a:rPr>
                        <a:t>Target Resource Updates </a:t>
                      </a:r>
                    </a:p>
                  </a:txBody>
                  <a:tcPr anchor="ctr">
                    <a:solidFill>
                      <a:srgbClr val="FFC000"/>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extLst>
                  <a:ext uri="{0D108BD9-81ED-4DB2-BD59-A6C34878D82A}">
                    <a16:rowId xmlns:a16="http://schemas.microsoft.com/office/drawing/2014/main" val="1171771110"/>
                  </a:ext>
                </a:extLst>
              </a:tr>
              <a:tr h="374523">
                <a:tc>
                  <a:txBody>
                    <a:bodyPr/>
                    <a:lstStyle/>
                    <a:p>
                      <a:r>
                        <a:rPr lang="en-AU" sz="1000" b="1" dirty="0">
                          <a:solidFill>
                            <a:schemeClr val="bg1"/>
                          </a:solidFill>
                          <a:latin typeface="Verdana" panose="020B0604030504040204" pitchFamily="34" charset="0"/>
                          <a:ea typeface="Verdana" panose="020B0604030504040204" pitchFamily="34" charset="0"/>
                        </a:rPr>
                        <a:t>Metallurgical Testwork</a:t>
                      </a:r>
                    </a:p>
                  </a:txBody>
                  <a:tcPr anchor="ctr">
                    <a:solidFill>
                      <a:srgbClr val="FFC000"/>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extLst>
                  <a:ext uri="{0D108BD9-81ED-4DB2-BD59-A6C34878D82A}">
                    <a16:rowId xmlns:a16="http://schemas.microsoft.com/office/drawing/2014/main" val="2228517824"/>
                  </a:ext>
                </a:extLst>
              </a:tr>
              <a:tr h="374523">
                <a:tc>
                  <a:txBody>
                    <a:bodyPr/>
                    <a:lstStyle/>
                    <a:p>
                      <a:r>
                        <a:rPr lang="en-AU" sz="1000" b="1" dirty="0">
                          <a:solidFill>
                            <a:schemeClr val="bg1"/>
                          </a:solidFill>
                          <a:latin typeface="Verdana" panose="020B0604030504040204" pitchFamily="34" charset="0"/>
                          <a:ea typeface="Verdana" panose="020B0604030504040204" pitchFamily="34" charset="0"/>
                        </a:rPr>
                        <a:t>Internal Studies </a:t>
                      </a:r>
                    </a:p>
                  </a:txBody>
                  <a:tcPr anchor="ctr">
                    <a:solidFill>
                      <a:srgbClr val="FFC000"/>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extLst>
                  <a:ext uri="{0D108BD9-81ED-4DB2-BD59-A6C34878D82A}">
                    <a16:rowId xmlns:a16="http://schemas.microsoft.com/office/drawing/2014/main" val="1954742215"/>
                  </a:ext>
                </a:extLst>
              </a:tr>
              <a:tr h="396168">
                <a:tc>
                  <a:txBody>
                    <a:bodyPr/>
                    <a:lstStyle/>
                    <a:p>
                      <a:pPr marL="0" algn="l" defTabSz="914400" rtl="0" eaLnBrk="1" latinLnBrk="0" hangingPunct="1"/>
                      <a:r>
                        <a:rPr lang="en-AU" sz="1000" b="1" kern="1200" dirty="0">
                          <a:solidFill>
                            <a:schemeClr val="bg1"/>
                          </a:solidFill>
                          <a:latin typeface="Verdana" panose="020B0604030504040204" pitchFamily="34" charset="0"/>
                          <a:ea typeface="Verdana" panose="020B0604030504040204" pitchFamily="34" charset="0"/>
                          <a:cs typeface="+mn-cs"/>
                        </a:rPr>
                        <a:t>Scoping Study / PEA</a:t>
                      </a:r>
                    </a:p>
                  </a:txBody>
                  <a:tcPr anchor="ctr">
                    <a:solidFill>
                      <a:srgbClr val="FFC000"/>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extLst>
                  <a:ext uri="{0D108BD9-81ED-4DB2-BD59-A6C34878D82A}">
                    <a16:rowId xmlns:a16="http://schemas.microsoft.com/office/drawing/2014/main" val="3154827238"/>
                  </a:ext>
                </a:extLst>
              </a:tr>
              <a:tr h="412904">
                <a:tc>
                  <a:txBody>
                    <a:bodyPr/>
                    <a:lstStyle/>
                    <a:p>
                      <a:r>
                        <a:rPr lang="en-AU" sz="1000" b="1" dirty="0">
                          <a:solidFill>
                            <a:schemeClr val="bg1"/>
                          </a:solidFill>
                          <a:latin typeface="Verdana" panose="020B0604030504040204" pitchFamily="34" charset="0"/>
                          <a:ea typeface="Verdana" panose="020B0604030504040204" pitchFamily="34" charset="0"/>
                        </a:rPr>
                        <a:t>Targeted Market Release – Scoping Study</a:t>
                      </a:r>
                    </a:p>
                  </a:txBody>
                  <a:tcPr anchor="ctr">
                    <a:solidFill>
                      <a:srgbClr val="FFC000"/>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extLst>
                  <a:ext uri="{0D108BD9-81ED-4DB2-BD59-A6C34878D82A}">
                    <a16:rowId xmlns:a16="http://schemas.microsoft.com/office/drawing/2014/main" val="2035865392"/>
                  </a:ext>
                </a:extLst>
              </a:tr>
              <a:tr h="398450">
                <a:tc>
                  <a:txBody>
                    <a:bodyPr/>
                    <a:lstStyle/>
                    <a:p>
                      <a:r>
                        <a:rPr lang="en-AU" sz="1000" b="1" dirty="0">
                          <a:solidFill>
                            <a:schemeClr val="bg1"/>
                          </a:solidFill>
                          <a:latin typeface="Verdana" panose="020B0604030504040204" pitchFamily="34" charset="0"/>
                          <a:ea typeface="Verdana" panose="020B0604030504040204" pitchFamily="34" charset="0"/>
                        </a:rPr>
                        <a:t>Environmental Baseline Survey’s</a:t>
                      </a:r>
                    </a:p>
                  </a:txBody>
                  <a:tcPr anchor="ctr">
                    <a:solidFill>
                      <a:srgbClr val="FFC000"/>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extLst>
                  <a:ext uri="{0D108BD9-81ED-4DB2-BD59-A6C34878D82A}">
                    <a16:rowId xmlns:a16="http://schemas.microsoft.com/office/drawing/2014/main" val="1185929513"/>
                  </a:ext>
                </a:extLst>
              </a:tr>
              <a:tr h="374523">
                <a:tc>
                  <a:txBody>
                    <a:bodyPr/>
                    <a:lstStyle/>
                    <a:p>
                      <a:pPr marL="0" algn="l" defTabSz="914400" rtl="0" eaLnBrk="1" latinLnBrk="0" hangingPunct="1"/>
                      <a:r>
                        <a:rPr lang="en-AU" sz="1000" b="1" kern="1200" dirty="0">
                          <a:solidFill>
                            <a:schemeClr val="bg1"/>
                          </a:solidFill>
                          <a:latin typeface="Verdana" panose="020B0604030504040204" pitchFamily="34" charset="0"/>
                          <a:ea typeface="Verdana" panose="020B0604030504040204" pitchFamily="34" charset="0"/>
                          <a:cs typeface="+mn-cs"/>
                        </a:rPr>
                        <a:t>Preliminary Feasibility Study (PFS)</a:t>
                      </a:r>
                    </a:p>
                  </a:txBody>
                  <a:tcPr anchor="ctr">
                    <a:solidFill>
                      <a:srgbClr val="FFC000"/>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extLst>
                  <a:ext uri="{0D108BD9-81ED-4DB2-BD59-A6C34878D82A}">
                    <a16:rowId xmlns:a16="http://schemas.microsoft.com/office/drawing/2014/main" val="1544762863"/>
                  </a:ext>
                </a:extLst>
              </a:tr>
              <a:tr h="374523">
                <a:tc>
                  <a:txBody>
                    <a:bodyPr/>
                    <a:lstStyle/>
                    <a:p>
                      <a:pPr marL="0" algn="l" defTabSz="914400" rtl="0" eaLnBrk="1" latinLnBrk="0" hangingPunct="1"/>
                      <a:r>
                        <a:rPr lang="en-AU" sz="1000" b="1" kern="1200" dirty="0">
                          <a:solidFill>
                            <a:schemeClr val="bg1"/>
                          </a:solidFill>
                          <a:latin typeface="Verdana" panose="020B0604030504040204" pitchFamily="34" charset="0"/>
                          <a:ea typeface="Verdana" panose="020B0604030504040204" pitchFamily="34" charset="0"/>
                          <a:cs typeface="+mn-cs"/>
                        </a:rPr>
                        <a:t>Targeted Market Release – PFS</a:t>
                      </a:r>
                    </a:p>
                  </a:txBody>
                  <a:tcPr anchor="ctr">
                    <a:solidFill>
                      <a:srgbClr val="FFC000"/>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extLst>
                  <a:ext uri="{0D108BD9-81ED-4DB2-BD59-A6C34878D82A}">
                    <a16:rowId xmlns:a16="http://schemas.microsoft.com/office/drawing/2014/main" val="2812390586"/>
                  </a:ext>
                </a:extLst>
              </a:tr>
              <a:tr h="374523">
                <a:tc>
                  <a:txBody>
                    <a:bodyPr/>
                    <a:lstStyle/>
                    <a:p>
                      <a:pPr marL="0" algn="l" defTabSz="914400" rtl="0" eaLnBrk="1" latinLnBrk="0" hangingPunct="1"/>
                      <a:r>
                        <a:rPr lang="en-AU" sz="1000" b="1" kern="1200" dirty="0">
                          <a:solidFill>
                            <a:schemeClr val="bg1"/>
                          </a:solidFill>
                          <a:latin typeface="Verdana" panose="020B0604030504040204" pitchFamily="34" charset="0"/>
                          <a:ea typeface="Verdana" panose="020B0604030504040204" pitchFamily="34" charset="0"/>
                          <a:cs typeface="+mn-cs"/>
                        </a:rPr>
                        <a:t>Mine Development Permitting </a:t>
                      </a:r>
                    </a:p>
                  </a:txBody>
                  <a:tcPr anchor="ctr">
                    <a:solidFill>
                      <a:srgbClr val="FFC000"/>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tc>
                  <a:txBody>
                    <a:bodyPr/>
                    <a:lstStyle/>
                    <a:p>
                      <a:endParaRPr lang="en-AU" sz="1000" dirty="0">
                        <a:latin typeface="Verdana" panose="020B0604030504040204" pitchFamily="34" charset="0"/>
                        <a:ea typeface="Verdana" panose="020B0604030504040204" pitchFamily="34" charset="0"/>
                      </a:endParaRPr>
                    </a:p>
                  </a:txBody>
                  <a:tcPr anchor="ctr">
                    <a:solidFill>
                      <a:schemeClr val="bg2"/>
                    </a:solidFill>
                  </a:tcPr>
                </a:tc>
                <a:extLst>
                  <a:ext uri="{0D108BD9-81ED-4DB2-BD59-A6C34878D82A}">
                    <a16:rowId xmlns:a16="http://schemas.microsoft.com/office/drawing/2014/main" val="3769774367"/>
                  </a:ext>
                </a:extLst>
              </a:tr>
            </a:tbl>
          </a:graphicData>
        </a:graphic>
      </p:graphicFrame>
      <p:sp>
        <p:nvSpPr>
          <p:cNvPr id="14" name="Arrow: Right 13">
            <a:extLst>
              <a:ext uri="{FF2B5EF4-FFF2-40B4-BE49-F238E27FC236}">
                <a16:creationId xmlns:a16="http://schemas.microsoft.com/office/drawing/2014/main" id="{F37340F0-C6C7-D9A3-E290-DE087B6C3DA8}"/>
              </a:ext>
            </a:extLst>
          </p:cNvPr>
          <p:cNvSpPr/>
          <p:nvPr/>
        </p:nvSpPr>
        <p:spPr>
          <a:xfrm>
            <a:off x="3467110" y="2340775"/>
            <a:ext cx="6250893" cy="242204"/>
          </a:xfrm>
          <a:prstGeom prst="right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5" name="Arrow: Right 14">
            <a:extLst>
              <a:ext uri="{FF2B5EF4-FFF2-40B4-BE49-F238E27FC236}">
                <a16:creationId xmlns:a16="http://schemas.microsoft.com/office/drawing/2014/main" id="{024BE83E-555E-4A30-6890-7A86934DFDB5}"/>
              </a:ext>
            </a:extLst>
          </p:cNvPr>
          <p:cNvSpPr/>
          <p:nvPr/>
        </p:nvSpPr>
        <p:spPr>
          <a:xfrm>
            <a:off x="3467110" y="2714745"/>
            <a:ext cx="6250893" cy="242204"/>
          </a:xfrm>
          <a:prstGeom prst="right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6" name="Arrow: Right 15">
            <a:extLst>
              <a:ext uri="{FF2B5EF4-FFF2-40B4-BE49-F238E27FC236}">
                <a16:creationId xmlns:a16="http://schemas.microsoft.com/office/drawing/2014/main" id="{A5927DC1-7F53-C843-C670-6261BC67AD85}"/>
              </a:ext>
            </a:extLst>
          </p:cNvPr>
          <p:cNvSpPr/>
          <p:nvPr/>
        </p:nvSpPr>
        <p:spPr>
          <a:xfrm>
            <a:off x="3467110" y="3442845"/>
            <a:ext cx="5308776" cy="251060"/>
          </a:xfrm>
          <a:prstGeom prst="right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7" name="Arrow: Right 16">
            <a:extLst>
              <a:ext uri="{FF2B5EF4-FFF2-40B4-BE49-F238E27FC236}">
                <a16:creationId xmlns:a16="http://schemas.microsoft.com/office/drawing/2014/main" id="{5AEDCB28-8A25-D464-53CE-8CBE5530CC75}"/>
              </a:ext>
            </a:extLst>
          </p:cNvPr>
          <p:cNvSpPr/>
          <p:nvPr/>
        </p:nvSpPr>
        <p:spPr>
          <a:xfrm>
            <a:off x="3467110" y="3809331"/>
            <a:ext cx="1171307" cy="251060"/>
          </a:xfrm>
          <a:prstGeom prst="right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8" name="Arrow: Right 17">
            <a:extLst>
              <a:ext uri="{FF2B5EF4-FFF2-40B4-BE49-F238E27FC236}">
                <a16:creationId xmlns:a16="http://schemas.microsoft.com/office/drawing/2014/main" id="{AF9E1B38-4728-D034-343D-A1F4BEC29BBB}"/>
              </a:ext>
            </a:extLst>
          </p:cNvPr>
          <p:cNvSpPr/>
          <p:nvPr/>
        </p:nvSpPr>
        <p:spPr>
          <a:xfrm>
            <a:off x="4381312" y="4208190"/>
            <a:ext cx="1293829" cy="251060"/>
          </a:xfrm>
          <a:prstGeom prst="right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9" name="Arrow: Right 18">
            <a:extLst>
              <a:ext uri="{FF2B5EF4-FFF2-40B4-BE49-F238E27FC236}">
                <a16:creationId xmlns:a16="http://schemas.microsoft.com/office/drawing/2014/main" id="{70D11DDD-827C-D8AF-19EA-A7707AAA8953}"/>
              </a:ext>
            </a:extLst>
          </p:cNvPr>
          <p:cNvSpPr/>
          <p:nvPr/>
        </p:nvSpPr>
        <p:spPr>
          <a:xfrm>
            <a:off x="3573032" y="4992737"/>
            <a:ext cx="6097374" cy="277974"/>
          </a:xfrm>
          <a:prstGeom prst="right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0" name="Arrow: Right 19">
            <a:extLst>
              <a:ext uri="{FF2B5EF4-FFF2-40B4-BE49-F238E27FC236}">
                <a16:creationId xmlns:a16="http://schemas.microsoft.com/office/drawing/2014/main" id="{3F74778C-6CE0-1874-CDCE-5CE4CA9F8A17}"/>
              </a:ext>
            </a:extLst>
          </p:cNvPr>
          <p:cNvSpPr/>
          <p:nvPr/>
        </p:nvSpPr>
        <p:spPr>
          <a:xfrm>
            <a:off x="6698889" y="5410963"/>
            <a:ext cx="2358522" cy="251060"/>
          </a:xfrm>
          <a:prstGeom prst="right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1" name="object 2">
            <a:extLst>
              <a:ext uri="{FF2B5EF4-FFF2-40B4-BE49-F238E27FC236}">
                <a16:creationId xmlns:a16="http://schemas.microsoft.com/office/drawing/2014/main" id="{CEE6C174-2EBA-9103-774E-3290C62F80E6}"/>
              </a:ext>
            </a:extLst>
          </p:cNvPr>
          <p:cNvSpPr txBox="1">
            <a:spLocks/>
          </p:cNvSpPr>
          <p:nvPr/>
        </p:nvSpPr>
        <p:spPr>
          <a:xfrm>
            <a:off x="704965" y="6567725"/>
            <a:ext cx="11022341" cy="136576"/>
          </a:xfrm>
          <a:prstGeom prst="rect">
            <a:avLst/>
          </a:prstGeom>
        </p:spPr>
        <p:txBody>
          <a:bodyPr vert="horz" wrap="square" lIns="0" tIns="13335"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00"/>
              </a:spcBef>
            </a:pPr>
            <a:r>
              <a:rPr lang="en-AU" sz="800" i="1" kern="0" dirty="0">
                <a:solidFill>
                  <a:schemeClr val="bg1">
                    <a:lumMod val="65000"/>
                  </a:schemeClr>
                </a:solidFill>
                <a:latin typeface="Verdana"/>
              </a:rPr>
              <a:t>*The timetable is indicative and subject to change.</a:t>
            </a:r>
          </a:p>
        </p:txBody>
      </p:sp>
      <p:sp>
        <p:nvSpPr>
          <p:cNvPr id="22" name="Arrow: Right 21">
            <a:extLst>
              <a:ext uri="{FF2B5EF4-FFF2-40B4-BE49-F238E27FC236}">
                <a16:creationId xmlns:a16="http://schemas.microsoft.com/office/drawing/2014/main" id="{00F2AC9E-9E34-7E81-1BFF-ABDD5D92F61D}"/>
              </a:ext>
            </a:extLst>
          </p:cNvPr>
          <p:cNvSpPr/>
          <p:nvPr/>
        </p:nvSpPr>
        <p:spPr>
          <a:xfrm>
            <a:off x="3491010" y="6168866"/>
            <a:ext cx="7203183" cy="235378"/>
          </a:xfrm>
          <a:prstGeom prst="right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4" name="Star: 6 Points 23">
            <a:extLst>
              <a:ext uri="{FF2B5EF4-FFF2-40B4-BE49-F238E27FC236}">
                <a16:creationId xmlns:a16="http://schemas.microsoft.com/office/drawing/2014/main" id="{A445219C-97F8-DA89-0E31-90249B19D289}"/>
              </a:ext>
            </a:extLst>
          </p:cNvPr>
          <p:cNvSpPr/>
          <p:nvPr/>
        </p:nvSpPr>
        <p:spPr>
          <a:xfrm>
            <a:off x="5027249" y="3065076"/>
            <a:ext cx="227023" cy="250211"/>
          </a:xfrm>
          <a:prstGeom prst="star6">
            <a:avLst/>
          </a:prstGeom>
          <a:solidFill>
            <a:srgbClr val="FFFF00"/>
          </a:solidFill>
          <a:ln>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25" name="Star: 6 Points 24">
            <a:extLst>
              <a:ext uri="{FF2B5EF4-FFF2-40B4-BE49-F238E27FC236}">
                <a16:creationId xmlns:a16="http://schemas.microsoft.com/office/drawing/2014/main" id="{FDD86162-F7CD-DB26-AE36-6618C2F765F6}"/>
              </a:ext>
            </a:extLst>
          </p:cNvPr>
          <p:cNvSpPr/>
          <p:nvPr/>
        </p:nvSpPr>
        <p:spPr>
          <a:xfrm>
            <a:off x="8264122" y="3060597"/>
            <a:ext cx="227023" cy="250211"/>
          </a:xfrm>
          <a:prstGeom prst="star6">
            <a:avLst/>
          </a:prstGeom>
          <a:solidFill>
            <a:srgbClr val="FFFF00"/>
          </a:solidFill>
          <a:ln>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27" name="Star: 6 Points 26">
            <a:extLst>
              <a:ext uri="{FF2B5EF4-FFF2-40B4-BE49-F238E27FC236}">
                <a16:creationId xmlns:a16="http://schemas.microsoft.com/office/drawing/2014/main" id="{721C3133-82BC-E63C-C0C5-AB66EA766D7D}"/>
              </a:ext>
            </a:extLst>
          </p:cNvPr>
          <p:cNvSpPr/>
          <p:nvPr/>
        </p:nvSpPr>
        <p:spPr>
          <a:xfrm>
            <a:off x="6089496" y="4602274"/>
            <a:ext cx="227023" cy="250211"/>
          </a:xfrm>
          <a:prstGeom prst="star6">
            <a:avLst/>
          </a:prstGeom>
          <a:solidFill>
            <a:srgbClr val="FFFF00"/>
          </a:solidFill>
          <a:ln>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AU"/>
          </a:p>
        </p:txBody>
      </p:sp>
      <p:sp>
        <p:nvSpPr>
          <p:cNvPr id="28" name="Star: 6 Points 27">
            <a:extLst>
              <a:ext uri="{FF2B5EF4-FFF2-40B4-BE49-F238E27FC236}">
                <a16:creationId xmlns:a16="http://schemas.microsoft.com/office/drawing/2014/main" id="{82CAB03D-5072-A584-1CD3-D8E4E36188E4}"/>
              </a:ext>
            </a:extLst>
          </p:cNvPr>
          <p:cNvSpPr/>
          <p:nvPr/>
        </p:nvSpPr>
        <p:spPr>
          <a:xfrm>
            <a:off x="9117474" y="5790339"/>
            <a:ext cx="227023" cy="250211"/>
          </a:xfrm>
          <a:prstGeom prst="star6">
            <a:avLst/>
          </a:prstGeom>
          <a:solidFill>
            <a:srgbClr val="FFFF00"/>
          </a:solidFill>
          <a:ln>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3476950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FB67A-AC83-F3A0-3963-F265E19AB38B}"/>
            </a:ext>
          </a:extLst>
        </p:cNvPr>
        <p:cNvGrpSpPr/>
        <p:nvPr/>
      </p:nvGrpSpPr>
      <p:grpSpPr>
        <a:xfrm>
          <a:off x="0" y="0"/>
          <a:ext cx="0" cy="0"/>
          <a:chOff x="0" y="0"/>
          <a:chExt cx="0" cy="0"/>
        </a:xfrm>
      </p:grpSpPr>
      <p:sp>
        <p:nvSpPr>
          <p:cNvPr id="17" name="object 5">
            <a:extLst>
              <a:ext uri="{FF2B5EF4-FFF2-40B4-BE49-F238E27FC236}">
                <a16:creationId xmlns:a16="http://schemas.microsoft.com/office/drawing/2014/main" id="{5E8AB144-7629-8552-EEDE-10C8381ABC88}"/>
              </a:ext>
            </a:extLst>
          </p:cNvPr>
          <p:cNvSpPr/>
          <p:nvPr/>
        </p:nvSpPr>
        <p:spPr>
          <a:xfrm>
            <a:off x="0" y="0"/>
            <a:ext cx="12192000" cy="6858000"/>
          </a:xfrm>
          <a:custGeom>
            <a:avLst/>
            <a:gdLst/>
            <a:ahLst/>
            <a:cxnLst/>
            <a:rect l="l" t="t" r="r" b="b"/>
            <a:pathLst>
              <a:path w="6064250" h="6858000">
                <a:moveTo>
                  <a:pt x="6063996" y="0"/>
                </a:moveTo>
                <a:lnTo>
                  <a:pt x="0" y="0"/>
                </a:lnTo>
                <a:lnTo>
                  <a:pt x="0" y="6858000"/>
                </a:lnTo>
                <a:lnTo>
                  <a:pt x="6063996" y="6858000"/>
                </a:lnTo>
                <a:lnTo>
                  <a:pt x="6063996" y="0"/>
                </a:lnTo>
                <a:close/>
              </a:path>
            </a:pathLst>
          </a:custGeom>
          <a:solidFill>
            <a:srgbClr val="2B1E17"/>
          </a:solidFill>
        </p:spPr>
        <p:txBody>
          <a:bodyPr wrap="square" lIns="0" tIns="0" rIns="0" bIns="0" rtlCol="0"/>
          <a:lstStyle/>
          <a:p>
            <a:endParaRPr dirty="0"/>
          </a:p>
        </p:txBody>
      </p:sp>
      <p:sp>
        <p:nvSpPr>
          <p:cNvPr id="19" name="Rectangle 18">
            <a:extLst>
              <a:ext uri="{FF2B5EF4-FFF2-40B4-BE49-F238E27FC236}">
                <a16:creationId xmlns:a16="http://schemas.microsoft.com/office/drawing/2014/main" id="{61653357-8967-BAF4-7CCE-F1E8CD682992}"/>
              </a:ext>
            </a:extLst>
          </p:cNvPr>
          <p:cNvSpPr/>
          <p:nvPr/>
        </p:nvSpPr>
        <p:spPr>
          <a:xfrm>
            <a:off x="0" y="1507493"/>
            <a:ext cx="12192000" cy="94788"/>
          </a:xfrm>
          <a:prstGeom prst="rect">
            <a:avLst/>
          </a:prstGeom>
          <a:solidFill>
            <a:srgbClr val="F4C101">
              <a:alpha val="69360"/>
            </a:srgbClr>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dirty="0"/>
          </a:p>
        </p:txBody>
      </p:sp>
      <p:pic>
        <p:nvPicPr>
          <p:cNvPr id="20" name="Picture 19" descr="A logo of a company&#10;&#10;AI-generated content may be incorrect.">
            <a:extLst>
              <a:ext uri="{FF2B5EF4-FFF2-40B4-BE49-F238E27FC236}">
                <a16:creationId xmlns:a16="http://schemas.microsoft.com/office/drawing/2014/main" id="{10EB0004-8F33-9422-4C72-ADE2E8961C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53016" y="342455"/>
            <a:ext cx="2393101" cy="966104"/>
          </a:xfrm>
          <a:prstGeom prst="rect">
            <a:avLst/>
          </a:prstGeom>
        </p:spPr>
      </p:pic>
      <p:sp>
        <p:nvSpPr>
          <p:cNvPr id="2" name="object 7">
            <a:extLst>
              <a:ext uri="{FF2B5EF4-FFF2-40B4-BE49-F238E27FC236}">
                <a16:creationId xmlns:a16="http://schemas.microsoft.com/office/drawing/2014/main" id="{FEF1FD05-D2DC-7347-3FB5-A390354DAF9F}"/>
              </a:ext>
            </a:extLst>
          </p:cNvPr>
          <p:cNvSpPr txBox="1">
            <a:spLocks/>
          </p:cNvSpPr>
          <p:nvPr/>
        </p:nvSpPr>
        <p:spPr>
          <a:xfrm>
            <a:off x="601672" y="1969604"/>
            <a:ext cx="10200101" cy="1004634"/>
          </a:xfrm>
          <a:prstGeom prst="rect">
            <a:avLst/>
          </a:prstGeom>
        </p:spPr>
        <p:txBody>
          <a:bodyPr vert="horz" wrap="square" lIns="0" tIns="13335"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algn="l">
              <a:lnSpc>
                <a:spcPct val="150000"/>
              </a:lnSpc>
              <a:spcBef>
                <a:spcPts val="105"/>
              </a:spcBef>
            </a:pPr>
            <a:r>
              <a:rPr lang="en-AU" sz="3200" b="1" spc="-5" dirty="0">
                <a:solidFill>
                  <a:srgbClr val="FFC000"/>
                </a:solidFill>
                <a:latin typeface="Verdana" panose="020B0604030504040204" pitchFamily="34" charset="0"/>
                <a:ea typeface="Verdana" panose="020B0604030504040204" pitchFamily="34" charset="0"/>
                <a:cs typeface="Calibri" panose="020F0502020204030204" pitchFamily="34" charset="0"/>
              </a:rPr>
              <a:t>Thank You</a:t>
            </a:r>
          </a:p>
          <a:p>
            <a:pPr marL="12700" algn="l">
              <a:lnSpc>
                <a:spcPct val="150000"/>
              </a:lnSpc>
              <a:spcBef>
                <a:spcPts val="105"/>
              </a:spcBef>
            </a:pPr>
            <a:endParaRPr lang="en-AU" sz="1200" b="1" dirty="0">
              <a:solidFill>
                <a:schemeClr val="bg1"/>
              </a:solidFill>
              <a:latin typeface="Verdana" panose="020B0604030504040204" pitchFamily="34" charset="0"/>
              <a:ea typeface="Verdana" panose="020B0604030504040204" pitchFamily="34" charset="0"/>
              <a:cs typeface="Calibri" panose="020F0502020204030204" pitchFamily="34" charset="0"/>
            </a:endParaRPr>
          </a:p>
        </p:txBody>
      </p:sp>
      <p:graphicFrame>
        <p:nvGraphicFramePr>
          <p:cNvPr id="4" name="Table 3">
            <a:extLst>
              <a:ext uri="{FF2B5EF4-FFF2-40B4-BE49-F238E27FC236}">
                <a16:creationId xmlns:a16="http://schemas.microsoft.com/office/drawing/2014/main" id="{2DAF1F3C-2C81-3F6B-F38C-44EF1057579E}"/>
              </a:ext>
            </a:extLst>
          </p:cNvPr>
          <p:cNvGraphicFramePr>
            <a:graphicFrameLocks noGrp="1"/>
          </p:cNvGraphicFramePr>
          <p:nvPr>
            <p:extLst>
              <p:ext uri="{D42A27DB-BD31-4B8C-83A1-F6EECF244321}">
                <p14:modId xmlns:p14="http://schemas.microsoft.com/office/powerpoint/2010/main" val="560612586"/>
              </p:ext>
            </p:extLst>
          </p:nvPr>
        </p:nvGraphicFramePr>
        <p:xfrm>
          <a:off x="601672" y="3061287"/>
          <a:ext cx="10804184" cy="2214886"/>
        </p:xfrm>
        <a:graphic>
          <a:graphicData uri="http://schemas.openxmlformats.org/drawingml/2006/table">
            <a:tbl>
              <a:tblPr firstRow="1" bandRow="1">
                <a:tableStyleId>{5C22544A-7EE6-4342-B048-85BDC9FD1C3A}</a:tableStyleId>
              </a:tblPr>
              <a:tblGrid>
                <a:gridCol w="5402092">
                  <a:extLst>
                    <a:ext uri="{9D8B030D-6E8A-4147-A177-3AD203B41FA5}">
                      <a16:colId xmlns:a16="http://schemas.microsoft.com/office/drawing/2014/main" val="2641413384"/>
                    </a:ext>
                  </a:extLst>
                </a:gridCol>
                <a:gridCol w="5402092">
                  <a:extLst>
                    <a:ext uri="{9D8B030D-6E8A-4147-A177-3AD203B41FA5}">
                      <a16:colId xmlns:a16="http://schemas.microsoft.com/office/drawing/2014/main" val="1731140271"/>
                    </a:ext>
                  </a:extLst>
                </a:gridCol>
              </a:tblGrid>
              <a:tr h="2214886">
                <a:tc>
                  <a:txBody>
                    <a:bodyPr/>
                    <a:lstStyle/>
                    <a:p>
                      <a:pPr marL="12700" algn="l">
                        <a:lnSpc>
                          <a:spcPct val="150000"/>
                        </a:lnSpc>
                        <a:spcBef>
                          <a:spcPts val="105"/>
                        </a:spcBef>
                      </a:pPr>
                      <a:r>
                        <a:rPr lang="en-AU" sz="1400" b="1" spc="-5" dirty="0">
                          <a:solidFill>
                            <a:schemeClr val="bg1"/>
                          </a:solidFill>
                          <a:latin typeface="Verdana" panose="020B0604030504040204" pitchFamily="34" charset="0"/>
                          <a:ea typeface="Verdana" panose="020B0604030504040204" pitchFamily="34" charset="0"/>
                          <a:cs typeface="Calibri" panose="020F0502020204030204" pitchFamily="34" charset="0"/>
                        </a:rPr>
                        <a:t>Contact Information:</a:t>
                      </a:r>
                    </a:p>
                    <a:p>
                      <a:pPr marL="12700" algn="l">
                        <a:lnSpc>
                          <a:spcPct val="150000"/>
                        </a:lnSpc>
                        <a:spcBef>
                          <a:spcPts val="105"/>
                        </a:spcBef>
                      </a:pPr>
                      <a:r>
                        <a:rPr lang="en-AU" sz="1400" b="1" spc="-5" dirty="0">
                          <a:solidFill>
                            <a:srgbClr val="FFC000"/>
                          </a:solidFill>
                          <a:latin typeface="Verdana" panose="020B0604030504040204" pitchFamily="34" charset="0"/>
                          <a:ea typeface="Verdana" panose="020B0604030504040204" pitchFamily="34" charset="0"/>
                          <a:cs typeface="Calibri" panose="020F0502020204030204" pitchFamily="34" charset="0"/>
                        </a:rPr>
                        <a:t>Andrew Dornan</a:t>
                      </a:r>
                    </a:p>
                    <a:p>
                      <a:pPr marL="12700" algn="l">
                        <a:lnSpc>
                          <a:spcPct val="150000"/>
                        </a:lnSpc>
                        <a:spcBef>
                          <a:spcPts val="105"/>
                        </a:spcBef>
                      </a:pPr>
                      <a:r>
                        <a:rPr lang="en-AU" sz="1400" b="1" spc="-5" dirty="0">
                          <a:solidFill>
                            <a:srgbClr val="FFC000"/>
                          </a:solidFill>
                          <a:latin typeface="Verdana" panose="020B0604030504040204" pitchFamily="34" charset="0"/>
                          <a:ea typeface="Verdana" panose="020B0604030504040204" pitchFamily="34" charset="0"/>
                          <a:cs typeface="Calibri" panose="020F0502020204030204" pitchFamily="34" charset="0"/>
                        </a:rPr>
                        <a:t>Managing Director</a:t>
                      </a:r>
                    </a:p>
                    <a:p>
                      <a:pPr marL="12700" algn="l">
                        <a:lnSpc>
                          <a:spcPct val="150000"/>
                        </a:lnSpc>
                        <a:spcBef>
                          <a:spcPts val="105"/>
                        </a:spcBef>
                      </a:pPr>
                      <a:r>
                        <a:rPr lang="en-AU" sz="1400" b="1" spc="-5" dirty="0">
                          <a:solidFill>
                            <a:schemeClr val="bg1"/>
                          </a:solidFill>
                          <a:latin typeface="Verdana" panose="020B0604030504040204" pitchFamily="34" charset="0"/>
                          <a:ea typeface="Verdana" panose="020B0604030504040204" pitchFamily="34" charset="0"/>
                          <a:cs typeface="Calibri" panose="020F0502020204030204" pitchFamily="34" charset="0"/>
                        </a:rPr>
                        <a:t>A: 288 Railway Parade, West Leederville, WA, 6007 </a:t>
                      </a:r>
                    </a:p>
                    <a:p>
                      <a:pPr marL="12700" algn="l">
                        <a:lnSpc>
                          <a:spcPct val="150000"/>
                        </a:lnSpc>
                        <a:spcBef>
                          <a:spcPts val="105"/>
                        </a:spcBef>
                      </a:pPr>
                      <a:r>
                        <a:rPr lang="en-AU" sz="1400" b="1" spc="-5" dirty="0">
                          <a:solidFill>
                            <a:schemeClr val="bg1"/>
                          </a:solidFill>
                          <a:latin typeface="Verdana" panose="020B0604030504040204" pitchFamily="34" charset="0"/>
                          <a:ea typeface="Verdana" panose="020B0604030504040204" pitchFamily="34" charset="0"/>
                          <a:cs typeface="Calibri" panose="020F0502020204030204" pitchFamily="34" charset="0"/>
                        </a:rPr>
                        <a:t>W: </a:t>
                      </a:r>
                      <a:r>
                        <a:rPr lang="en-AU" sz="1400" b="1" u="sng" spc="-5" dirty="0">
                          <a:solidFill>
                            <a:schemeClr val="bg1"/>
                          </a:solidFill>
                          <a:latin typeface="Verdana" panose="020B0604030504040204" pitchFamily="34" charset="0"/>
                          <a:ea typeface="Verdana" panose="020B0604030504040204" pitchFamily="34" charset="0"/>
                          <a:cs typeface="Calibri" panose="020F0502020204030204" pitchFamily="34" charset="0"/>
                        </a:rPr>
                        <a:t>sunsilver.com.au</a:t>
                      </a:r>
                    </a:p>
                    <a:p>
                      <a:pPr marL="12700" algn="l">
                        <a:lnSpc>
                          <a:spcPct val="150000"/>
                        </a:lnSpc>
                        <a:spcBef>
                          <a:spcPts val="105"/>
                        </a:spcBef>
                      </a:pPr>
                      <a:r>
                        <a:rPr lang="en-AU" sz="1400" b="1" spc="-5" dirty="0">
                          <a:solidFill>
                            <a:schemeClr val="bg1"/>
                          </a:solidFill>
                          <a:latin typeface="Verdana" panose="020B0604030504040204" pitchFamily="34" charset="0"/>
                          <a:ea typeface="Verdana" panose="020B0604030504040204" pitchFamily="34" charset="0"/>
                          <a:cs typeface="Calibri" panose="020F0502020204030204" pitchFamily="34" charset="0"/>
                        </a:rPr>
                        <a:t>E:  </a:t>
                      </a:r>
                      <a:r>
                        <a:rPr lang="en-AU" sz="1400" b="1" u="sng" spc="-5" dirty="0">
                          <a:solidFill>
                            <a:schemeClr val="bg1"/>
                          </a:solidFill>
                          <a:latin typeface="Verdana" panose="020B0604030504040204" pitchFamily="34" charset="0"/>
                          <a:ea typeface="Verdana" panose="020B060403050404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info@sunsilver.com.au</a:t>
                      </a:r>
                      <a:endParaRPr lang="en-AU" sz="1400" b="1" u="sng" spc="-5" dirty="0">
                        <a:solidFill>
                          <a:schemeClr val="bg1"/>
                        </a:solidFill>
                        <a:latin typeface="Verdana" panose="020B0604030504040204" pitchFamily="34" charset="0"/>
                        <a:ea typeface="Verdana" panose="020B060403050404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12700" algn="l">
                        <a:lnSpc>
                          <a:spcPct val="150000"/>
                        </a:lnSpc>
                        <a:spcBef>
                          <a:spcPts val="105"/>
                        </a:spcBef>
                      </a:pPr>
                      <a:r>
                        <a:rPr lang="en-AU" sz="1400" b="1" spc="-5" dirty="0">
                          <a:solidFill>
                            <a:schemeClr val="bg1"/>
                          </a:solidFill>
                          <a:latin typeface="Verdana" panose="020B0604030504040204" pitchFamily="34" charset="0"/>
                          <a:ea typeface="Verdana" panose="020B0604030504040204" pitchFamily="34" charset="0"/>
                          <a:cs typeface="Calibri" panose="020F0502020204030204" pitchFamily="34" charset="0"/>
                        </a:rPr>
                        <a:t>Investor Relations:</a:t>
                      </a:r>
                    </a:p>
                    <a:p>
                      <a:pPr marL="12700" algn="l">
                        <a:lnSpc>
                          <a:spcPct val="150000"/>
                        </a:lnSpc>
                        <a:spcBef>
                          <a:spcPts val="105"/>
                        </a:spcBef>
                      </a:pPr>
                      <a:r>
                        <a:rPr lang="en-AU" sz="1400" b="1" spc="-5" dirty="0">
                          <a:solidFill>
                            <a:srgbClr val="FFC000"/>
                          </a:solidFill>
                          <a:latin typeface="Verdana" panose="020B0604030504040204" pitchFamily="34" charset="0"/>
                          <a:ea typeface="Verdana" panose="020B0604030504040204" pitchFamily="34" charset="0"/>
                          <a:cs typeface="Calibri" panose="020F0502020204030204" pitchFamily="34" charset="0"/>
                        </a:rPr>
                        <a:t>Nicholas Read</a:t>
                      </a:r>
                    </a:p>
                    <a:p>
                      <a:pPr marL="12700" algn="l">
                        <a:lnSpc>
                          <a:spcPct val="150000"/>
                        </a:lnSpc>
                        <a:spcBef>
                          <a:spcPts val="105"/>
                        </a:spcBef>
                      </a:pPr>
                      <a:r>
                        <a:rPr lang="en-AU" sz="1400" b="1" spc="-5" dirty="0">
                          <a:solidFill>
                            <a:srgbClr val="FFC000"/>
                          </a:solidFill>
                          <a:latin typeface="Verdana" panose="020B0604030504040204" pitchFamily="34" charset="0"/>
                          <a:ea typeface="Verdana" panose="020B0604030504040204" pitchFamily="34" charset="0"/>
                          <a:cs typeface="Calibri" panose="020F0502020204030204" pitchFamily="34" charset="0"/>
                        </a:rPr>
                        <a:t>Read Corporate</a:t>
                      </a:r>
                    </a:p>
                    <a:p>
                      <a:pPr marL="12700" algn="l">
                        <a:lnSpc>
                          <a:spcPct val="150000"/>
                        </a:lnSpc>
                        <a:spcBef>
                          <a:spcPts val="105"/>
                        </a:spcBef>
                      </a:pPr>
                      <a:r>
                        <a:rPr lang="en-AU" sz="1400" b="1" spc="-5" dirty="0">
                          <a:solidFill>
                            <a:schemeClr val="bg1"/>
                          </a:solidFill>
                          <a:latin typeface="Verdana" panose="020B0604030504040204" pitchFamily="34" charset="0"/>
                          <a:ea typeface="Verdana" panose="020B0604030504040204" pitchFamily="34" charset="0"/>
                          <a:cs typeface="Calibri" panose="020F0502020204030204" pitchFamily="34" charset="0"/>
                        </a:rPr>
                        <a:t>T: +61 (08) 9388 1474</a:t>
                      </a:r>
                      <a:endParaRPr lang="en-AU" sz="1400" b="1" u="sng" spc="-5" dirty="0">
                        <a:solidFill>
                          <a:schemeClr val="bg1"/>
                        </a:solidFill>
                        <a:latin typeface="Verdana" panose="020B0604030504040204" pitchFamily="34" charset="0"/>
                        <a:ea typeface="Verdana" panose="020B0604030504040204" pitchFamily="34" charset="0"/>
                        <a:cs typeface="Calibri" panose="020F0502020204030204" pitchFamily="34" charset="0"/>
                      </a:endParaRPr>
                    </a:p>
                    <a:p>
                      <a:pPr marL="12700" algn="l">
                        <a:lnSpc>
                          <a:spcPct val="150000"/>
                        </a:lnSpc>
                        <a:spcBef>
                          <a:spcPts val="105"/>
                        </a:spcBef>
                      </a:pPr>
                      <a:r>
                        <a:rPr lang="en-AU" sz="1400" b="1" spc="-5" dirty="0">
                          <a:solidFill>
                            <a:schemeClr val="bg1"/>
                          </a:solidFill>
                          <a:latin typeface="Verdana" panose="020B0604030504040204" pitchFamily="34" charset="0"/>
                          <a:ea typeface="Verdana" panose="020B0604030504040204" pitchFamily="34" charset="0"/>
                          <a:cs typeface="Calibri" panose="020F0502020204030204" pitchFamily="34" charset="0"/>
                        </a:rPr>
                        <a:t>E:  </a:t>
                      </a:r>
                      <a:r>
                        <a:rPr lang="en-AU" sz="1400" b="1" u="sng" spc="-5" dirty="0">
                          <a:solidFill>
                            <a:schemeClr val="bg1"/>
                          </a:solidFill>
                          <a:latin typeface="Verdana" panose="020B0604030504040204" pitchFamily="34" charset="0"/>
                          <a:ea typeface="Verdana" panose="020B0604030504040204" pitchFamily="34" charset="0"/>
                          <a:cs typeface="Calibri" panose="020F0502020204030204" pitchFamily="34" charset="0"/>
                        </a:rPr>
                        <a:t>nicholas@readcorporate.com.au</a:t>
                      </a:r>
                    </a:p>
                    <a:p>
                      <a:endParaRPr lang="en-AU"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65089880"/>
                  </a:ext>
                </a:extLst>
              </a:tr>
            </a:tbl>
          </a:graphicData>
        </a:graphic>
      </p:graphicFrame>
    </p:spTree>
    <p:extLst>
      <p:ext uri="{BB962C8B-B14F-4D97-AF65-F5344CB8AC3E}">
        <p14:creationId xmlns:p14="http://schemas.microsoft.com/office/powerpoint/2010/main" val="33677990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224E9-9AE4-258D-9FD8-3C0A2A94507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37A2F80-39D2-D917-BCE8-BF1B82BFB3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42849"/>
            <a:ext cx="12192000" cy="1584600"/>
          </a:xfrm>
          <a:prstGeom prst="rect">
            <a:avLst/>
          </a:prstGeom>
        </p:spPr>
      </p:pic>
      <p:pic>
        <p:nvPicPr>
          <p:cNvPr id="6" name="Picture 5" descr="A logo of a company&#10;&#10;AI-generated content may be incorrect.">
            <a:extLst>
              <a:ext uri="{FF2B5EF4-FFF2-40B4-BE49-F238E27FC236}">
                <a16:creationId xmlns:a16="http://schemas.microsoft.com/office/drawing/2014/main" id="{F3F11951-5357-A215-D07F-E301D344AD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4605" y="157302"/>
            <a:ext cx="1949572" cy="787049"/>
          </a:xfrm>
          <a:prstGeom prst="rect">
            <a:avLst/>
          </a:prstGeom>
        </p:spPr>
      </p:pic>
      <p:sp>
        <p:nvSpPr>
          <p:cNvPr id="2" name="object 2">
            <a:extLst>
              <a:ext uri="{FF2B5EF4-FFF2-40B4-BE49-F238E27FC236}">
                <a16:creationId xmlns:a16="http://schemas.microsoft.com/office/drawing/2014/main" id="{B8E6A00B-76AF-259E-F110-F9C6875FEC32}"/>
              </a:ext>
            </a:extLst>
          </p:cNvPr>
          <p:cNvSpPr txBox="1">
            <a:spLocks noGrp="1"/>
          </p:cNvSpPr>
          <p:nvPr>
            <p:ph type="title"/>
          </p:nvPr>
        </p:nvSpPr>
        <p:spPr>
          <a:xfrm>
            <a:off x="315329" y="1151728"/>
            <a:ext cx="11421011" cy="382797"/>
          </a:xfrm>
          <a:prstGeom prst="rect">
            <a:avLst/>
          </a:prstGeom>
        </p:spPr>
        <p:txBody>
          <a:bodyPr vert="horz" wrap="square" lIns="0" tIns="13335" rIns="0" bIns="0" rtlCol="0">
            <a:spAutoFit/>
          </a:bodyPr>
          <a:lstStyle/>
          <a:p>
            <a:pPr marL="12700">
              <a:lnSpc>
                <a:spcPct val="100000"/>
              </a:lnSpc>
              <a:spcBef>
                <a:spcPts val="100"/>
              </a:spcBef>
            </a:pPr>
            <a:r>
              <a:rPr lang="en-AU" sz="2400" b="1" kern="0" dirty="0">
                <a:solidFill>
                  <a:schemeClr val="tx1">
                    <a:lumMod val="65000"/>
                    <a:lumOff val="35000"/>
                  </a:schemeClr>
                </a:solidFill>
                <a:latin typeface="Verdana"/>
              </a:rPr>
              <a:t>Appendix A – Maverick Silver Project Mineral Resource Estimate</a:t>
            </a:r>
          </a:p>
        </p:txBody>
      </p:sp>
      <p:sp>
        <p:nvSpPr>
          <p:cNvPr id="9" name="object 18">
            <a:extLst>
              <a:ext uri="{FF2B5EF4-FFF2-40B4-BE49-F238E27FC236}">
                <a16:creationId xmlns:a16="http://schemas.microsoft.com/office/drawing/2014/main" id="{0FC467D6-4FF2-7265-6D43-8394CE549A2F}"/>
              </a:ext>
            </a:extLst>
          </p:cNvPr>
          <p:cNvSpPr txBox="1"/>
          <p:nvPr/>
        </p:nvSpPr>
        <p:spPr>
          <a:xfrm>
            <a:off x="315328" y="2390389"/>
            <a:ext cx="11421011" cy="1229824"/>
          </a:xfrm>
          <a:prstGeom prst="rect">
            <a:avLst/>
          </a:prstGeom>
        </p:spPr>
        <p:txBody>
          <a:bodyPr vert="horz" wrap="square" lIns="0" tIns="2159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065">
              <a:spcBef>
                <a:spcPts val="75"/>
              </a:spcBef>
              <a:tabLst>
                <a:tab pos="158750" algn="l"/>
              </a:tabLst>
            </a:pPr>
            <a:endParaRPr lang="en-GB" sz="600" dirty="0">
              <a:solidFill>
                <a:schemeClr val="bg1">
                  <a:lumMod val="50000"/>
                </a:schemeClr>
              </a:solidFill>
              <a:latin typeface="Verdana" panose="020B0604030504040204" pitchFamily="34" charset="0"/>
              <a:ea typeface="Verdana" panose="020B0604030504040204" pitchFamily="34" charset="0"/>
              <a:cs typeface="Verdana"/>
            </a:endParaRPr>
          </a:p>
          <a:p>
            <a:pPr marL="240665" indent="-228600" algn="just">
              <a:spcBef>
                <a:spcPts val="75"/>
              </a:spcBef>
              <a:spcAft>
                <a:spcPts val="600"/>
              </a:spcAft>
              <a:buAutoNum type="arabicParenBoth"/>
              <a:tabLst>
                <a:tab pos="158750" algn="l"/>
              </a:tabLst>
            </a:pPr>
            <a:r>
              <a:rPr lang="en-GB" sz="600" dirty="0">
                <a:solidFill>
                  <a:schemeClr val="bg1">
                    <a:lumMod val="50000"/>
                  </a:schemeClr>
                </a:solidFill>
                <a:latin typeface="Verdana" panose="020B0604030504040204" pitchFamily="34" charset="0"/>
                <a:ea typeface="Verdana" panose="020B0604030504040204" pitchFamily="34" charset="0"/>
                <a:cs typeface="Verdana"/>
              </a:rPr>
              <a:t>Maverick Silver Project Mineral Resource estimated in accordance with the Australasian Code for Reporting of Exploration Results, Mineral Resources and Ore Reserves (JORC Code). </a:t>
            </a:r>
          </a:p>
          <a:p>
            <a:pPr marL="240665" indent="-228600" algn="just">
              <a:spcBef>
                <a:spcPts val="75"/>
              </a:spcBef>
              <a:spcAft>
                <a:spcPts val="600"/>
              </a:spcAft>
              <a:buAutoNum type="arabicParenBoth"/>
              <a:tabLst>
                <a:tab pos="158750" algn="l"/>
              </a:tabLst>
            </a:pPr>
            <a:r>
              <a:rPr lang="en-AU" sz="600" dirty="0">
                <a:solidFill>
                  <a:schemeClr val="bg1">
                    <a:lumMod val="50000"/>
                  </a:schemeClr>
                </a:solidFill>
                <a:latin typeface="Verdana" panose="020B0604030504040204" pitchFamily="34" charset="0"/>
                <a:ea typeface="Verdana" panose="020B0604030504040204" pitchFamily="34" charset="0"/>
              </a:rPr>
              <a:t>Refer to the Company's ASX announcement dated 9 December 2025 for further details regarding the Maverick Silver Project Mineral Resource (</a:t>
            </a:r>
            <a:r>
              <a:rPr lang="en-AU" sz="600" b="1" dirty="0">
                <a:solidFill>
                  <a:schemeClr val="bg1">
                    <a:lumMod val="50000"/>
                  </a:schemeClr>
                </a:solidFill>
                <a:latin typeface="Verdana" panose="020B0604030504040204" pitchFamily="34" charset="0"/>
                <a:ea typeface="Verdana" panose="020B0604030504040204" pitchFamily="34" charset="0"/>
              </a:rPr>
              <a:t>Original Announcement</a:t>
            </a:r>
            <a:r>
              <a:rPr lang="en-AU" sz="600" dirty="0">
                <a:solidFill>
                  <a:schemeClr val="bg1">
                    <a:lumMod val="50000"/>
                  </a:schemeClr>
                </a:solidFill>
                <a:latin typeface="Verdana" panose="020B0604030504040204" pitchFamily="34" charset="0"/>
                <a:ea typeface="Verdana" panose="020B0604030504040204" pitchFamily="34" charset="0"/>
              </a:rPr>
              <a:t>). New metallurgical test work reported 5 March 2026 is a modifying factor in resource estimation, but the preliminary results reported above do not materially affect the mineral resource estimate in respect to metal equivalent calculations due to the similar recovery of both gold and silver. The Company confirms that it is not aware of any new information or data that materially affects the information contained in the Original Announcement and that all material assumptions and technical parameters underpinning the mineral resource estimate continue to apply and have not materially changed.</a:t>
            </a:r>
            <a:endParaRPr lang="en-GB" sz="600" dirty="0">
              <a:solidFill>
                <a:schemeClr val="bg1">
                  <a:lumMod val="50000"/>
                </a:schemeClr>
              </a:solidFill>
              <a:latin typeface="Verdana" panose="020B0604030504040204" pitchFamily="34" charset="0"/>
              <a:ea typeface="Verdana" panose="020B0604030504040204" pitchFamily="34" charset="0"/>
            </a:endParaRPr>
          </a:p>
          <a:p>
            <a:pPr marL="240665" indent="-228600" algn="just">
              <a:spcBef>
                <a:spcPts val="75"/>
              </a:spcBef>
              <a:buAutoNum type="arabicParenBoth"/>
              <a:tabLst>
                <a:tab pos="158750" algn="l"/>
              </a:tabLst>
            </a:pPr>
            <a:r>
              <a:rPr lang="en-GB" sz="600" dirty="0">
                <a:solidFill>
                  <a:schemeClr val="bg1">
                    <a:lumMod val="50000"/>
                  </a:schemeClr>
                </a:solidFill>
                <a:latin typeface="Verdana" panose="020B0604030504040204" pitchFamily="34" charset="0"/>
                <a:ea typeface="Verdana" panose="020B0604030504040204" pitchFamily="34" charset="0"/>
              </a:rPr>
              <a:t>References to metal equivalents (</a:t>
            </a:r>
            <a:r>
              <a:rPr lang="en-GB" sz="600" dirty="0" err="1">
                <a:solidFill>
                  <a:schemeClr val="bg1">
                    <a:lumMod val="50000"/>
                  </a:schemeClr>
                </a:solidFill>
                <a:latin typeface="Verdana" panose="020B0604030504040204" pitchFamily="34" charset="0"/>
                <a:ea typeface="Verdana" panose="020B0604030504040204" pitchFamily="34" charset="0"/>
              </a:rPr>
              <a:t>AgEq</a:t>
            </a:r>
            <a:r>
              <a:rPr lang="en-GB" sz="600" dirty="0">
                <a:solidFill>
                  <a:schemeClr val="bg1">
                    <a:lumMod val="50000"/>
                  </a:schemeClr>
                </a:solidFill>
                <a:latin typeface="Verdana" panose="020B0604030504040204" pitchFamily="34" charset="0"/>
                <a:ea typeface="Verdana" panose="020B0604030504040204" pitchFamily="34" charset="0"/>
              </a:rPr>
              <a:t>) are based on an equivalency ratio of 85, which is derived from a gold price of USD$2,433 and a silver price of USD$28.50 per ounce, being derived from the average monthly metal pricing for the last three years, and average metallurgical recovery. This is calculated as follows: </a:t>
            </a:r>
            <a:r>
              <a:rPr lang="en-GB" sz="600" dirty="0" err="1">
                <a:solidFill>
                  <a:schemeClr val="bg1">
                    <a:lumMod val="50000"/>
                  </a:schemeClr>
                </a:solidFill>
                <a:latin typeface="Verdana" panose="020B0604030504040204" pitchFamily="34" charset="0"/>
                <a:ea typeface="Verdana" panose="020B0604030504040204" pitchFamily="34" charset="0"/>
              </a:rPr>
              <a:t>AgEq</a:t>
            </a:r>
            <a:r>
              <a:rPr lang="en-GB" sz="600" dirty="0">
                <a:solidFill>
                  <a:schemeClr val="bg1">
                    <a:lumMod val="50000"/>
                  </a:schemeClr>
                </a:solidFill>
                <a:latin typeface="Verdana" panose="020B0604030504040204" pitchFamily="34" charset="0"/>
                <a:ea typeface="Verdana" panose="020B0604030504040204" pitchFamily="34" charset="0"/>
              </a:rPr>
              <a:t> = Silver grade + (Gold Grade x ((Gold Price * Gold Recovery) / (Silver Price * Silver Recovery))) i.e. </a:t>
            </a:r>
            <a:r>
              <a:rPr lang="en-GB" sz="600" dirty="0" err="1">
                <a:solidFill>
                  <a:schemeClr val="bg1">
                    <a:lumMod val="50000"/>
                  </a:schemeClr>
                </a:solidFill>
                <a:latin typeface="Verdana" panose="020B0604030504040204" pitchFamily="34" charset="0"/>
                <a:ea typeface="Verdana" panose="020B0604030504040204" pitchFamily="34" charset="0"/>
              </a:rPr>
              <a:t>AgEq</a:t>
            </a:r>
            <a:r>
              <a:rPr lang="en-GB" sz="600" dirty="0">
                <a:solidFill>
                  <a:schemeClr val="bg1">
                    <a:lumMod val="50000"/>
                  </a:schemeClr>
                </a:solidFill>
                <a:latin typeface="Verdana" panose="020B0604030504040204" pitchFamily="34" charset="0"/>
                <a:ea typeface="Verdana" panose="020B0604030504040204" pitchFamily="34" charset="0"/>
              </a:rPr>
              <a:t> (g/t) = Ag (g/t) + (Au (g/t) x ((2433 x 0.85) / (28.50 x 0.85))). Metallurgical recoveries of 85% have been assumed for both silver and gold. Preliminary metallurgical recoveries were disclosed in the Company’s prospectus dated 17 April 2024, which included a review of metallurgical test work completed by the prior owners of Maverick Silver Project. Metallurgical recoveries for both gold and silver were recorded in similar ranges, with maximum metallurgical recoveries of up to 97.5% in preliminary historical metallurgical testing in respect of silver and up to 95.8% in respect of gold. Gold recoveries were commonly recorded in the range of 80% - 90%, and the midpoint of this range has been adopted at present in respect of both silver and gold. New preliminary metallurgical results reported 5 March 2026 demonstrate similar recoveries for Au (74%) and Ag (77%) from IBR tests, and 82.15% Au and 87.25% Ag recovery from cyanide leach tests, which would not materially affect the metal equivalent ratio and stated resource estimate. It is the Company’s view that both elements referenced in the silver and gold equivalent calculations have a reasonable potential of being recovered and sold.</a:t>
            </a:r>
            <a:r>
              <a:rPr lang="en-US" sz="600" dirty="0">
                <a:solidFill>
                  <a:schemeClr val="bg1">
                    <a:lumMod val="50000"/>
                  </a:schemeClr>
                </a:solidFill>
                <a:latin typeface="Verdana" panose="020B0604030504040204" pitchFamily="34" charset="0"/>
                <a:ea typeface="Verdana" panose="020B0604030504040204" pitchFamily="34" charset="0"/>
              </a:rPr>
              <a:t>. </a:t>
            </a:r>
            <a:endParaRPr lang="en-US" sz="600" dirty="0">
              <a:solidFill>
                <a:schemeClr val="bg1">
                  <a:lumMod val="50000"/>
                </a:schemeClr>
              </a:solidFill>
              <a:latin typeface="Verdana" panose="020B0604030504040204" pitchFamily="34" charset="0"/>
              <a:ea typeface="Verdana" panose="020B0604030504040204" pitchFamily="34" charset="0"/>
              <a:cs typeface="Verdana"/>
            </a:endParaRPr>
          </a:p>
        </p:txBody>
      </p:sp>
      <p:graphicFrame>
        <p:nvGraphicFramePr>
          <p:cNvPr id="10" name="Table 9">
            <a:extLst>
              <a:ext uri="{FF2B5EF4-FFF2-40B4-BE49-F238E27FC236}">
                <a16:creationId xmlns:a16="http://schemas.microsoft.com/office/drawing/2014/main" id="{D72200E9-1AFE-052E-2083-4D780BD02B00}"/>
              </a:ext>
            </a:extLst>
          </p:cNvPr>
          <p:cNvGraphicFramePr>
            <a:graphicFrameLocks noGrp="1"/>
          </p:cNvGraphicFramePr>
          <p:nvPr>
            <p:extLst>
              <p:ext uri="{D42A27DB-BD31-4B8C-83A1-F6EECF244321}">
                <p14:modId xmlns:p14="http://schemas.microsoft.com/office/powerpoint/2010/main" val="3410179032"/>
              </p:ext>
            </p:extLst>
          </p:nvPr>
        </p:nvGraphicFramePr>
        <p:xfrm>
          <a:off x="315328" y="1649788"/>
          <a:ext cx="11484089" cy="643201"/>
        </p:xfrm>
        <a:graphic>
          <a:graphicData uri="http://schemas.openxmlformats.org/drawingml/2006/table">
            <a:tbl>
              <a:tblPr firstRow="1" firstCol="1" bandRow="1"/>
              <a:tblGrid>
                <a:gridCol w="1795647">
                  <a:extLst>
                    <a:ext uri="{9D8B030D-6E8A-4147-A177-3AD203B41FA5}">
                      <a16:colId xmlns:a16="http://schemas.microsoft.com/office/drawing/2014/main" val="2022416425"/>
                    </a:ext>
                  </a:extLst>
                </a:gridCol>
                <a:gridCol w="1506828">
                  <a:extLst>
                    <a:ext uri="{9D8B030D-6E8A-4147-A177-3AD203B41FA5}">
                      <a16:colId xmlns:a16="http://schemas.microsoft.com/office/drawing/2014/main" val="2649883452"/>
                    </a:ext>
                  </a:extLst>
                </a:gridCol>
                <a:gridCol w="1573114">
                  <a:extLst>
                    <a:ext uri="{9D8B030D-6E8A-4147-A177-3AD203B41FA5}">
                      <a16:colId xmlns:a16="http://schemas.microsoft.com/office/drawing/2014/main" val="3035445787"/>
                    </a:ext>
                  </a:extLst>
                </a:gridCol>
                <a:gridCol w="1158825">
                  <a:extLst>
                    <a:ext uri="{9D8B030D-6E8A-4147-A177-3AD203B41FA5}">
                      <a16:colId xmlns:a16="http://schemas.microsoft.com/office/drawing/2014/main" val="637582657"/>
                    </a:ext>
                  </a:extLst>
                </a:gridCol>
                <a:gridCol w="1175397">
                  <a:extLst>
                    <a:ext uri="{9D8B030D-6E8A-4147-A177-3AD203B41FA5}">
                      <a16:colId xmlns:a16="http://schemas.microsoft.com/office/drawing/2014/main" val="1792852359"/>
                    </a:ext>
                  </a:extLst>
                </a:gridCol>
                <a:gridCol w="899599">
                  <a:extLst>
                    <a:ext uri="{9D8B030D-6E8A-4147-A177-3AD203B41FA5}">
                      <a16:colId xmlns:a16="http://schemas.microsoft.com/office/drawing/2014/main" val="695863412"/>
                    </a:ext>
                  </a:extLst>
                </a:gridCol>
                <a:gridCol w="1174213">
                  <a:extLst>
                    <a:ext uri="{9D8B030D-6E8A-4147-A177-3AD203B41FA5}">
                      <a16:colId xmlns:a16="http://schemas.microsoft.com/office/drawing/2014/main" val="292265349"/>
                    </a:ext>
                  </a:extLst>
                </a:gridCol>
                <a:gridCol w="899599">
                  <a:extLst>
                    <a:ext uri="{9D8B030D-6E8A-4147-A177-3AD203B41FA5}">
                      <a16:colId xmlns:a16="http://schemas.microsoft.com/office/drawing/2014/main" val="2443500456"/>
                    </a:ext>
                  </a:extLst>
                </a:gridCol>
                <a:gridCol w="1300867">
                  <a:extLst>
                    <a:ext uri="{9D8B030D-6E8A-4147-A177-3AD203B41FA5}">
                      <a16:colId xmlns:a16="http://schemas.microsoft.com/office/drawing/2014/main" val="392107340"/>
                    </a:ext>
                  </a:extLst>
                </a:gridCol>
              </a:tblGrid>
              <a:tr h="379590">
                <a:tc>
                  <a:txBody>
                    <a:bodyPr/>
                    <a:lstStyle/>
                    <a:p>
                      <a:pPr algn="ctr">
                        <a:lnSpc>
                          <a:spcPct val="115000"/>
                        </a:lnSpc>
                        <a:spcAft>
                          <a:spcPts val="800"/>
                        </a:spcAft>
                        <a:buNone/>
                      </a:pPr>
                      <a:r>
                        <a:rPr lang="en-AU" sz="1000" b="1" dirty="0">
                          <a:solidFill>
                            <a:srgbClr val="000000"/>
                          </a:solidFill>
                          <a:effectLst/>
                          <a:latin typeface="Verdana" panose="020B0604030504040204" pitchFamily="34" charset="0"/>
                          <a:ea typeface="Verdana" panose="020B0604030504040204" pitchFamily="34" charset="0"/>
                          <a:cs typeface="Angsana New" panose="02020603050405020304" pitchFamily="18" charset="-34"/>
                        </a:rPr>
                        <a:t>Classification</a:t>
                      </a:r>
                      <a:endParaRPr lang="en-AU" sz="1200" dirty="0">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15000"/>
                        </a:lnSpc>
                        <a:spcAft>
                          <a:spcPts val="800"/>
                        </a:spcAft>
                        <a:buNone/>
                      </a:pPr>
                      <a:r>
                        <a:rPr lang="en-AU" sz="1000" b="1" dirty="0">
                          <a:solidFill>
                            <a:srgbClr val="000000"/>
                          </a:solidFill>
                          <a:effectLst/>
                          <a:latin typeface="Verdana" panose="020B0604030504040204" pitchFamily="34" charset="0"/>
                          <a:ea typeface="Verdana" panose="020B0604030504040204" pitchFamily="34" charset="0"/>
                          <a:cs typeface="Angsana New" panose="02020603050405020304" pitchFamily="18" charset="-34"/>
                        </a:rPr>
                        <a:t>Cut-off</a:t>
                      </a:r>
                      <a:r>
                        <a:rPr lang="en-AU" sz="1200" b="0" dirty="0">
                          <a:solidFill>
                            <a:schemeClr val="tx1"/>
                          </a:solidFill>
                          <a:effectLst/>
                          <a:latin typeface="Verdana" panose="020B0604030504040204" pitchFamily="34" charset="0"/>
                          <a:ea typeface="Verdana" panose="020B0604030504040204" pitchFamily="34" charset="0"/>
                          <a:cs typeface="Angsana New" panose="02020603050405020304" pitchFamily="18" charset="-34"/>
                        </a:rPr>
                        <a:t> </a:t>
                      </a:r>
                      <a:r>
                        <a:rPr lang="en-AU" sz="1000" b="1" dirty="0">
                          <a:solidFill>
                            <a:srgbClr val="000000"/>
                          </a:solidFill>
                          <a:effectLst/>
                          <a:latin typeface="Verdana" panose="020B0604030504040204" pitchFamily="34" charset="0"/>
                          <a:ea typeface="Verdana" panose="020B0604030504040204" pitchFamily="34" charset="0"/>
                          <a:cs typeface="Angsana New" panose="02020603050405020304" pitchFamily="18" charset="-34"/>
                        </a:rPr>
                        <a:t>(g/t AgEq)</a:t>
                      </a:r>
                      <a:endParaRPr lang="en-AU" sz="1200" dirty="0">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15000"/>
                        </a:lnSpc>
                        <a:spcAft>
                          <a:spcPts val="800"/>
                        </a:spcAft>
                        <a:buNone/>
                      </a:pPr>
                      <a:r>
                        <a:rPr lang="en-AU" sz="1000" b="1" dirty="0">
                          <a:solidFill>
                            <a:srgbClr val="000000"/>
                          </a:solidFill>
                          <a:effectLst/>
                          <a:latin typeface="Verdana" panose="020B0604030504040204" pitchFamily="34" charset="0"/>
                          <a:ea typeface="Verdana" panose="020B0604030504040204" pitchFamily="34" charset="0"/>
                          <a:cs typeface="Angsana New" panose="02020603050405020304" pitchFamily="18" charset="-34"/>
                        </a:rPr>
                        <a:t>Tonnes (Mt)</a:t>
                      </a:r>
                      <a:endParaRPr lang="en-AU" sz="1200" dirty="0">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15000"/>
                        </a:lnSpc>
                        <a:spcAft>
                          <a:spcPts val="800"/>
                        </a:spcAft>
                        <a:buNone/>
                      </a:pPr>
                      <a:r>
                        <a:rPr lang="en-AU" sz="1000" b="1" dirty="0">
                          <a:solidFill>
                            <a:srgbClr val="000000"/>
                          </a:solidFill>
                          <a:effectLst/>
                          <a:latin typeface="Verdana" panose="020B0604030504040204" pitchFamily="34" charset="0"/>
                          <a:ea typeface="Verdana" panose="020B0604030504040204" pitchFamily="34" charset="0"/>
                          <a:cs typeface="Angsana New" panose="02020603050405020304" pitchFamily="18" charset="-34"/>
                        </a:rPr>
                        <a:t>AgEq (Moz)</a:t>
                      </a:r>
                      <a:endParaRPr lang="en-AU" sz="1200" dirty="0">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15000"/>
                        </a:lnSpc>
                        <a:spcAft>
                          <a:spcPts val="800"/>
                        </a:spcAft>
                        <a:buNone/>
                      </a:pPr>
                      <a:r>
                        <a:rPr lang="en-AU" sz="1000" b="1" dirty="0">
                          <a:solidFill>
                            <a:srgbClr val="000000"/>
                          </a:solidFill>
                          <a:effectLst/>
                          <a:latin typeface="Verdana" panose="020B0604030504040204" pitchFamily="34" charset="0"/>
                          <a:ea typeface="Verdana" panose="020B0604030504040204" pitchFamily="34" charset="0"/>
                          <a:cs typeface="Angsana New" panose="02020603050405020304" pitchFamily="18" charset="-34"/>
                        </a:rPr>
                        <a:t>AgEq (g/t)</a:t>
                      </a:r>
                      <a:endParaRPr lang="en-AU" sz="1200" dirty="0">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15000"/>
                        </a:lnSpc>
                        <a:spcAft>
                          <a:spcPts val="800"/>
                        </a:spcAft>
                        <a:buNone/>
                      </a:pPr>
                      <a:r>
                        <a:rPr lang="en-AU" sz="1000" b="1" dirty="0">
                          <a:solidFill>
                            <a:srgbClr val="000000"/>
                          </a:solidFill>
                          <a:effectLst/>
                          <a:latin typeface="Verdana" panose="020B0604030504040204" pitchFamily="34" charset="0"/>
                          <a:ea typeface="Verdana" panose="020B0604030504040204" pitchFamily="34" charset="0"/>
                          <a:cs typeface="Angsana New" panose="02020603050405020304" pitchFamily="18" charset="-34"/>
                        </a:rPr>
                        <a:t>Ag (Moz)</a:t>
                      </a:r>
                      <a:endParaRPr lang="en-AU" sz="1200" dirty="0">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15000"/>
                        </a:lnSpc>
                        <a:spcAft>
                          <a:spcPts val="800"/>
                        </a:spcAft>
                        <a:buNone/>
                      </a:pPr>
                      <a:r>
                        <a:rPr lang="en-AU" sz="1000" b="1" dirty="0">
                          <a:solidFill>
                            <a:srgbClr val="000000"/>
                          </a:solidFill>
                          <a:effectLst/>
                          <a:latin typeface="Verdana" panose="020B0604030504040204" pitchFamily="34" charset="0"/>
                          <a:ea typeface="Verdana" panose="020B0604030504040204" pitchFamily="34" charset="0"/>
                          <a:cs typeface="Angsana New" panose="02020603050405020304" pitchFamily="18" charset="-34"/>
                        </a:rPr>
                        <a:t>Ag (g/t)</a:t>
                      </a:r>
                      <a:endParaRPr lang="en-AU" sz="1200" dirty="0">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15000"/>
                        </a:lnSpc>
                        <a:spcAft>
                          <a:spcPts val="800"/>
                        </a:spcAft>
                        <a:buNone/>
                      </a:pPr>
                      <a:r>
                        <a:rPr lang="en-AU" sz="1000" b="1" dirty="0">
                          <a:solidFill>
                            <a:srgbClr val="000000"/>
                          </a:solidFill>
                          <a:effectLst/>
                          <a:latin typeface="Verdana" panose="020B0604030504040204" pitchFamily="34" charset="0"/>
                          <a:ea typeface="Verdana" panose="020B0604030504040204" pitchFamily="34" charset="0"/>
                          <a:cs typeface="Angsana New" panose="02020603050405020304" pitchFamily="18" charset="-34"/>
                        </a:rPr>
                        <a:t>Au (Moz)</a:t>
                      </a:r>
                      <a:endParaRPr lang="en-AU" sz="1200" dirty="0">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algn="ctr">
                        <a:lnSpc>
                          <a:spcPct val="115000"/>
                        </a:lnSpc>
                        <a:spcAft>
                          <a:spcPts val="800"/>
                        </a:spcAft>
                        <a:buNone/>
                      </a:pPr>
                      <a:r>
                        <a:rPr lang="en-AU" sz="1000" b="1" dirty="0">
                          <a:solidFill>
                            <a:srgbClr val="000000"/>
                          </a:solidFill>
                          <a:effectLst/>
                          <a:latin typeface="Verdana" panose="020B0604030504040204" pitchFamily="34" charset="0"/>
                          <a:ea typeface="Verdana" panose="020B0604030504040204" pitchFamily="34" charset="0"/>
                          <a:cs typeface="Angsana New" panose="02020603050405020304" pitchFamily="18" charset="-34"/>
                        </a:rPr>
                        <a:t>Au (g/t)</a:t>
                      </a:r>
                      <a:endParaRPr lang="en-AU" sz="1200" dirty="0">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862696444"/>
                  </a:ext>
                </a:extLst>
              </a:tr>
              <a:tr h="263611">
                <a:tc>
                  <a:txBody>
                    <a:bodyPr/>
                    <a:lstStyle/>
                    <a:p>
                      <a:pPr algn="ctr">
                        <a:lnSpc>
                          <a:spcPct val="115000"/>
                        </a:lnSpc>
                        <a:spcAft>
                          <a:spcPts val="800"/>
                        </a:spcAft>
                        <a:buNone/>
                      </a:pPr>
                      <a:r>
                        <a:rPr lang="en-AU" sz="1000" dirty="0">
                          <a:effectLst/>
                          <a:latin typeface="Verdana" panose="020B0604030504040204" pitchFamily="34" charset="0"/>
                          <a:ea typeface="Verdana" panose="020B0604030504040204" pitchFamily="34" charset="0"/>
                          <a:cs typeface="Angsana New" panose="02020603050405020304" pitchFamily="18" charset="-34"/>
                        </a:rPr>
                        <a:t>Inferred</a:t>
                      </a:r>
                      <a:endParaRPr lang="en-AU" sz="1200" dirty="0">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en-AU" sz="1000" dirty="0">
                          <a:effectLst/>
                          <a:latin typeface="Verdana" panose="020B0604030504040204" pitchFamily="34" charset="0"/>
                          <a:ea typeface="Verdana" panose="020B0604030504040204" pitchFamily="34" charset="0"/>
                          <a:cs typeface="Angsana New" panose="02020603050405020304" pitchFamily="18" charset="-34"/>
                        </a:rPr>
                        <a:t>30</a:t>
                      </a:r>
                      <a:endParaRPr lang="en-AU" sz="1200" dirty="0">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en-AU" sz="1000" dirty="0">
                          <a:effectLst/>
                          <a:latin typeface="Verdana" panose="020B0604030504040204" pitchFamily="34" charset="0"/>
                          <a:ea typeface="Verdana" panose="020B0604030504040204" pitchFamily="34" charset="0"/>
                          <a:cs typeface="Angsana New" panose="02020603050405020304" pitchFamily="18" charset="-34"/>
                        </a:rPr>
                        <a:t>237.3</a:t>
                      </a:r>
                      <a:endParaRPr lang="en-AU" sz="1200" dirty="0">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en-AU" sz="1000" dirty="0">
                          <a:effectLst/>
                          <a:latin typeface="Verdana" panose="020B0604030504040204" pitchFamily="34" charset="0"/>
                          <a:ea typeface="Verdana" panose="020B0604030504040204" pitchFamily="34" charset="0"/>
                          <a:cs typeface="Angsana New" panose="02020603050405020304" pitchFamily="18" charset="-34"/>
                        </a:rPr>
                        <a:t>539</a:t>
                      </a:r>
                      <a:endParaRPr lang="en-AU" sz="1200" dirty="0">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en-AU" sz="1000" dirty="0">
                          <a:effectLst/>
                          <a:latin typeface="Verdana" panose="020B0604030504040204" pitchFamily="34" charset="0"/>
                          <a:ea typeface="Verdana" panose="020B0604030504040204" pitchFamily="34" charset="0"/>
                          <a:cs typeface="Angsana New" panose="02020603050405020304" pitchFamily="18" charset="-34"/>
                        </a:rPr>
                        <a:t>71</a:t>
                      </a:r>
                      <a:endParaRPr lang="en-AU" sz="1200" dirty="0">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en-AU" sz="1000" dirty="0">
                          <a:effectLst/>
                          <a:latin typeface="Verdana" panose="020B0604030504040204" pitchFamily="34" charset="0"/>
                          <a:ea typeface="Verdana" panose="020B0604030504040204" pitchFamily="34" charset="0"/>
                          <a:cs typeface="Angsana New" panose="02020603050405020304" pitchFamily="18" charset="-34"/>
                        </a:rPr>
                        <a:t>347.2</a:t>
                      </a:r>
                      <a:endParaRPr lang="en-AU" sz="1200" dirty="0">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en-AU" sz="1000" dirty="0">
                          <a:effectLst/>
                          <a:latin typeface="Verdana" panose="020B0604030504040204" pitchFamily="34" charset="0"/>
                          <a:ea typeface="Verdana" panose="020B0604030504040204" pitchFamily="34" charset="0"/>
                          <a:cs typeface="Angsana New" panose="02020603050405020304" pitchFamily="18" charset="-34"/>
                        </a:rPr>
                        <a:t>45.5</a:t>
                      </a:r>
                      <a:endParaRPr lang="en-AU" sz="1200" dirty="0">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en-AU" sz="1000" dirty="0">
                          <a:effectLst/>
                          <a:latin typeface="Verdana" panose="020B0604030504040204" pitchFamily="34" charset="0"/>
                          <a:ea typeface="Verdana" panose="020B0604030504040204" pitchFamily="34" charset="0"/>
                          <a:cs typeface="Angsana New" panose="02020603050405020304" pitchFamily="18" charset="-34"/>
                        </a:rPr>
                        <a:t>2.25</a:t>
                      </a:r>
                      <a:endParaRPr lang="en-AU" sz="1200" dirty="0">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800"/>
                        </a:spcAft>
                        <a:buNone/>
                      </a:pPr>
                      <a:r>
                        <a:rPr lang="en-AU" sz="1000" dirty="0">
                          <a:effectLst/>
                          <a:latin typeface="Verdana" panose="020B0604030504040204" pitchFamily="34" charset="0"/>
                          <a:ea typeface="Verdana" panose="020B0604030504040204" pitchFamily="34" charset="0"/>
                          <a:cs typeface="Angsana New" panose="02020603050405020304" pitchFamily="18" charset="-34"/>
                        </a:rPr>
                        <a:t>0.30</a:t>
                      </a:r>
                      <a:endParaRPr lang="en-AU" sz="1200" dirty="0">
                        <a:effectLst/>
                        <a:latin typeface="Verdana" panose="020B0604030504040204" pitchFamily="34" charset="0"/>
                        <a:ea typeface="Verdana" panose="020B0604030504040204" pitchFamily="34" charset="0"/>
                        <a:cs typeface="Angsana New" panose="02020603050405020304" pitchFamily="18" charset="-34"/>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39051216"/>
                  </a:ext>
                </a:extLst>
              </a:tr>
            </a:tbl>
          </a:graphicData>
        </a:graphic>
      </p:graphicFrame>
      <p:sp>
        <p:nvSpPr>
          <p:cNvPr id="3" name="object 4">
            <a:extLst>
              <a:ext uri="{FF2B5EF4-FFF2-40B4-BE49-F238E27FC236}">
                <a16:creationId xmlns:a16="http://schemas.microsoft.com/office/drawing/2014/main" id="{506B2DFC-7EFD-E185-10A5-C6E0D168A5B0}"/>
              </a:ext>
            </a:extLst>
          </p:cNvPr>
          <p:cNvSpPr txBox="1"/>
          <p:nvPr/>
        </p:nvSpPr>
        <p:spPr>
          <a:xfrm>
            <a:off x="11727306" y="6464604"/>
            <a:ext cx="216871" cy="135935"/>
          </a:xfrm>
          <a:prstGeom prst="rect">
            <a:avLst/>
          </a:prstGeom>
        </p:spPr>
        <p:txBody>
          <a:bodyPr vert="horz" wrap="square" lIns="0" tIns="12700" rIns="0" bIns="0" rtlCol="0">
            <a:spAutoFit/>
          </a:bodyPr>
          <a:lstStyle/>
          <a:p>
            <a:pPr marL="12700">
              <a:lnSpc>
                <a:spcPct val="100000"/>
              </a:lnSpc>
              <a:spcBef>
                <a:spcPts val="100"/>
              </a:spcBef>
            </a:pPr>
            <a:r>
              <a:rPr lang="en-AU" sz="800" dirty="0">
                <a:solidFill>
                  <a:schemeClr val="bg1">
                    <a:lumMod val="50000"/>
                  </a:schemeClr>
                </a:solidFill>
                <a:latin typeface="Verdana"/>
                <a:cs typeface="Verdana"/>
              </a:rPr>
              <a:t>16</a:t>
            </a:r>
            <a:endParaRPr sz="800" dirty="0">
              <a:solidFill>
                <a:schemeClr val="bg1">
                  <a:lumMod val="50000"/>
                </a:schemeClr>
              </a:solidFill>
              <a:latin typeface="Verdana"/>
              <a:cs typeface="Verdana"/>
            </a:endParaRPr>
          </a:p>
        </p:txBody>
      </p:sp>
    </p:spTree>
    <p:extLst>
      <p:ext uri="{BB962C8B-B14F-4D97-AF65-F5344CB8AC3E}">
        <p14:creationId xmlns:p14="http://schemas.microsoft.com/office/powerpoint/2010/main" val="16109867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26173AFBC81E5418AF1D22E163A112C" ma:contentTypeVersion="15" ma:contentTypeDescription="Create a new document." ma:contentTypeScope="" ma:versionID="933075ec28afe31014a5c829e994f066">
  <xsd:schema xmlns:xsd="http://www.w3.org/2001/XMLSchema" xmlns:xs="http://www.w3.org/2001/XMLSchema" xmlns:p="http://schemas.microsoft.com/office/2006/metadata/properties" xmlns:ns2="57ba3e3c-0ee4-4d09-a563-7d8231df8113" xmlns:ns3="22c69bce-ab7e-46d8-a032-708dea294c70" targetNamespace="http://schemas.microsoft.com/office/2006/metadata/properties" ma:root="true" ma:fieldsID="04143a36a518a13d77d3783f14b490fa" ns2:_="" ns3:_="">
    <xsd:import namespace="57ba3e3c-0ee4-4d09-a563-7d8231df8113"/>
    <xsd:import namespace="22c69bce-ab7e-46d8-a032-708dea294c7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ba3e3c-0ee4-4d09-a563-7d8231df811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c79b7eb6-cd3e-4091-be3a-75a9c87e62e5"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c69bce-ab7e-46d8-a032-708dea294c7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33d178d-1d99-42ac-9e81-be2c24140bb8}" ma:internalName="TaxCatchAll" ma:showField="CatchAllData" ma:web="22c69bce-ab7e-46d8-a032-708dea294c7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2c69bce-ab7e-46d8-a032-708dea294c70" xsi:nil="true"/>
    <lcf76f155ced4ddcb4097134ff3c332f xmlns="57ba3e3c-0ee4-4d09-a563-7d8231df8113">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41C0BF0-C0D1-4030-AD22-5E4FCFCC83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7ba3e3c-0ee4-4d09-a563-7d8231df8113"/>
    <ds:schemaRef ds:uri="22c69bce-ab7e-46d8-a032-708dea294c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E46F7E8-2783-496D-BF27-62BF6B08A9B1}">
  <ds:schemaRefs>
    <ds:schemaRef ds:uri="57ba3e3c-0ee4-4d09-a563-7d8231df8113"/>
    <ds:schemaRef ds:uri="22c69bce-ab7e-46d8-a032-708dea294c70"/>
    <ds:schemaRef ds:uri="http://purl.org/dc/dcmitype/"/>
    <ds:schemaRef ds:uri="http://purl.org/dc/terms/"/>
    <ds:schemaRef ds:uri="http://www.w3.org/XML/1998/namespace"/>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purl.org/dc/elements/1.1/"/>
  </ds:schemaRefs>
</ds:datastoreItem>
</file>

<file path=customXml/itemProps3.xml><?xml version="1.0" encoding="utf-8"?>
<ds:datastoreItem xmlns:ds="http://schemas.openxmlformats.org/officeDocument/2006/customXml" ds:itemID="{EFC9E655-EEBD-44B7-AAB2-2EFD3A3B517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149007</TotalTime>
  <Words>3596</Words>
  <Application>Microsoft Office PowerPoint</Application>
  <PresentationFormat>Widescreen</PresentationFormat>
  <Paragraphs>380</Paragraphs>
  <Slides>16</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Aptos</vt:lpstr>
      <vt:lpstr>Aptos Display</vt:lpstr>
      <vt:lpstr>Arial</vt:lpstr>
      <vt:lpstr>Lato Light</vt:lpstr>
      <vt:lpstr>Poppins</vt:lpstr>
      <vt:lpstr>Verdana</vt:lpstr>
      <vt:lpstr>Office Theme</vt:lpstr>
      <vt:lpstr>PowerPoint Presentation</vt:lpstr>
      <vt:lpstr>IMPORTANT INFORMATION</vt:lpstr>
      <vt:lpstr>PowerPoint Presentation</vt:lpstr>
      <vt:lpstr>OUTSTANDING TRANSFORMATION IN JUST OVER 2 YEARS</vt:lpstr>
      <vt:lpstr>CORPORATE SUMMARY</vt:lpstr>
      <vt:lpstr>MAVERICK SILVER PROJECT – STRATEGIC FOR U.S. SILVER INDEPENDENCE  Location, Resource Size, Multi-Commodity Potential, Supply Chain Risk and Policy Recognition</vt:lpstr>
      <vt:lpstr>U.S. ENGAGEMENT AND STRATEGIC VULNERABILITY  Domestic Production, Demand vs Supply, Import Dependence, By-product Production Risks</vt:lpstr>
      <vt:lpstr>DRILLING REMAINS ONGOING AT MAVERICK SILVER</vt:lpstr>
      <vt:lpstr>FROM SURFACE MINERALISATION ENHANCES DEVELOPMENT POTENTIAL</vt:lpstr>
      <vt:lpstr>NOTEABLE INTERCEPTS FROM 2026 DRILL PROGRAM </vt:lpstr>
      <vt:lpstr>MAVERICK SILVER - ANTIMONY</vt:lpstr>
      <vt:lpstr>METALLURGICAL RESULTS</vt:lpstr>
      <vt:lpstr>MAVERICK SILVER STRATEGIC LAND CONSOLIDATION</vt:lpstr>
      <vt:lpstr>GROWTH VIA CONSOLIDATION, RESOURCE GROWTH &amp; ASSET CONFIDENCE</vt:lpstr>
      <vt:lpstr>PowerPoint Presentation</vt:lpstr>
      <vt:lpstr>Appendix A – Maverick Silver Project Mineral Resource Estimate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Andrew Dornan</dc:creator>
  <cp:lastModifiedBy>Andrew Dornan</cp:lastModifiedBy>
  <cp:revision>50</cp:revision>
  <cp:lastPrinted>2026-09-07T13:16:11Z</cp:lastPrinted>
  <dcterms:created xsi:type="dcterms:W3CDTF">2025-02-19T03:02:12Z</dcterms:created>
  <dcterms:modified xsi:type="dcterms:W3CDTF">2026-09-08T08:57:46Z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0x010100026173AFBC81E5418AF1D22E163A112C</vt:lpwstr>
  </property>
  <property fmtid="{D5CDD505-2E9C-101B-9397-08002B2CF9AE}" pid="3" name="MediaServiceImageTags">
    <vt:lpwstr/>
  </property>
</Properties>
</file>